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57" r:id="rId3"/>
    <p:sldId id="277" r:id="rId4"/>
    <p:sldId id="263" r:id="rId5"/>
    <p:sldId id="265" r:id="rId6"/>
    <p:sldId id="267" r:id="rId7"/>
    <p:sldId id="266" r:id="rId8"/>
    <p:sldId id="284" r:id="rId9"/>
    <p:sldId id="269" r:id="rId10"/>
    <p:sldId id="270" r:id="rId11"/>
    <p:sldId id="271" r:id="rId12"/>
    <p:sldId id="272" r:id="rId13"/>
    <p:sldId id="273" r:id="rId14"/>
    <p:sldId id="274" r:id="rId15"/>
    <p:sldId id="279" r:id="rId16"/>
    <p:sldId id="286" r:id="rId17"/>
    <p:sldId id="287" r:id="rId18"/>
    <p:sldId id="275" r:id="rId19"/>
    <p:sldId id="282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580000"/>
    <a:srgbClr val="0000CC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68" d="100"/>
          <a:sy n="68" d="100"/>
        </p:scale>
        <p:origin x="-135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41F02-EE8A-4737-B6D2-905013766A93}" type="doc">
      <dgm:prSet loTypeId="urn:microsoft.com/office/officeart/2005/8/layout/radial2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C520F9D-9C2A-4560-B1D4-2099E1BA2277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tx2">
                  <a:lumMod val="50000"/>
                </a:schemeClr>
              </a:solidFill>
            </a:rPr>
            <a:t>за</a:t>
          </a:r>
          <a:endParaRPr lang="ru-RU" sz="4800" b="1" dirty="0">
            <a:solidFill>
              <a:schemeClr val="tx2">
                <a:lumMod val="50000"/>
              </a:schemeClr>
            </a:solidFill>
          </a:endParaRPr>
        </a:p>
      </dgm:t>
    </dgm:pt>
    <dgm:pt modelId="{3CC9631D-C46B-400A-AE3B-54AEF4560B5A}" type="parTrans" cxnId="{CC276FC9-F5B0-4A71-AFB8-EBF0DE09C325}">
      <dgm:prSet/>
      <dgm:spPr/>
      <dgm:t>
        <a:bodyPr/>
        <a:lstStyle/>
        <a:p>
          <a:endParaRPr lang="ru-RU" dirty="0"/>
        </a:p>
      </dgm:t>
    </dgm:pt>
    <dgm:pt modelId="{DEBB9666-A38A-48C3-93F0-FD5A4FE6F2CF}" type="sibTrans" cxnId="{CC276FC9-F5B0-4A71-AFB8-EBF0DE09C325}">
      <dgm:prSet/>
      <dgm:spPr/>
      <dgm:t>
        <a:bodyPr/>
        <a:lstStyle/>
        <a:p>
          <a:endParaRPr lang="ru-RU"/>
        </a:p>
      </dgm:t>
    </dgm:pt>
    <dgm:pt modelId="{819144EA-7243-4CC3-949D-B1DB233571DC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tx2">
                  <a:lumMod val="50000"/>
                </a:schemeClr>
              </a:solidFill>
            </a:rPr>
            <a:t>проти</a:t>
          </a:r>
          <a:endParaRPr lang="ru-RU" sz="4800" b="1" dirty="0">
            <a:solidFill>
              <a:schemeClr val="tx2">
                <a:lumMod val="50000"/>
              </a:schemeClr>
            </a:solidFill>
          </a:endParaRPr>
        </a:p>
      </dgm:t>
    </dgm:pt>
    <dgm:pt modelId="{A2E0CF59-AEF0-4FE1-8DCF-B87FD2774AE7}" type="parTrans" cxnId="{94DF9FF8-CC5E-489E-A5AA-26403BBAE035}">
      <dgm:prSet/>
      <dgm:spPr/>
      <dgm:t>
        <a:bodyPr/>
        <a:lstStyle/>
        <a:p>
          <a:endParaRPr lang="ru-RU" dirty="0"/>
        </a:p>
      </dgm:t>
    </dgm:pt>
    <dgm:pt modelId="{80B70F93-F358-4354-86A0-1B878ECE9C6D}" type="sibTrans" cxnId="{94DF9FF8-CC5E-489E-A5AA-26403BBAE035}">
      <dgm:prSet/>
      <dgm:spPr/>
      <dgm:t>
        <a:bodyPr/>
        <a:lstStyle/>
        <a:p>
          <a:endParaRPr lang="ru-RU"/>
        </a:p>
      </dgm:t>
    </dgm:pt>
    <dgm:pt modelId="{E1AD58A7-4A2E-49F5-88AD-3D74730E35E7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2">
                  <a:lumMod val="50000"/>
                </a:schemeClr>
              </a:solidFill>
            </a:rPr>
            <a:t>немає конкретної позиції</a:t>
          </a:r>
          <a:endParaRPr lang="ru-RU" sz="3600" b="1" dirty="0">
            <a:solidFill>
              <a:schemeClr val="tx2">
                <a:lumMod val="50000"/>
              </a:schemeClr>
            </a:solidFill>
          </a:endParaRPr>
        </a:p>
      </dgm:t>
    </dgm:pt>
    <dgm:pt modelId="{8BE39E1C-42AE-4F71-A0D9-2311A2888636}" type="parTrans" cxnId="{16B7437D-0341-4712-86B7-88005B55E393}">
      <dgm:prSet/>
      <dgm:spPr/>
      <dgm:t>
        <a:bodyPr/>
        <a:lstStyle/>
        <a:p>
          <a:endParaRPr lang="ru-RU" dirty="0"/>
        </a:p>
      </dgm:t>
    </dgm:pt>
    <dgm:pt modelId="{B9174CC1-717A-4882-B360-4E9B8F74F2D1}" type="sibTrans" cxnId="{16B7437D-0341-4712-86B7-88005B55E393}">
      <dgm:prSet/>
      <dgm:spPr/>
      <dgm:t>
        <a:bodyPr/>
        <a:lstStyle/>
        <a:p>
          <a:endParaRPr lang="ru-RU"/>
        </a:p>
      </dgm:t>
    </dgm:pt>
    <dgm:pt modelId="{9B17C18B-2E52-4D6F-B944-EF45BE7874DE}" type="pres">
      <dgm:prSet presAssocID="{3CF41F02-EE8A-4737-B6D2-905013766A9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055C9-C0EC-4CCC-BF6B-105944896EB1}" type="pres">
      <dgm:prSet presAssocID="{3CF41F02-EE8A-4737-B6D2-905013766A93}" presName="cycle" presStyleCnt="0"/>
      <dgm:spPr/>
    </dgm:pt>
    <dgm:pt modelId="{52AD1403-A0C4-4EBA-8353-3BB5C550F203}" type="pres">
      <dgm:prSet presAssocID="{3CF41F02-EE8A-4737-B6D2-905013766A93}" presName="centerShape" presStyleCnt="0"/>
      <dgm:spPr/>
    </dgm:pt>
    <dgm:pt modelId="{23CD7ABE-2140-4AB4-9824-3E6056E8234F}" type="pres">
      <dgm:prSet presAssocID="{3CF41F02-EE8A-4737-B6D2-905013766A93}" presName="connSite" presStyleLbl="node1" presStyleIdx="0" presStyleCnt="4"/>
      <dgm:spPr/>
    </dgm:pt>
    <dgm:pt modelId="{98BDC1CF-4470-43C1-8EC9-FE5291CDB9FC}" type="pres">
      <dgm:prSet presAssocID="{3CF41F02-EE8A-4737-B6D2-905013766A93}" presName="visible" presStyleLbl="node1" presStyleIdx="0" presStyleCnt="4" custScaleX="230258" custScaleY="208087" custLinFactNeighborX="-2500" custLinFactNeighborY="-1660"/>
      <dgm:spPr/>
    </dgm:pt>
    <dgm:pt modelId="{D4D8C446-46F2-4E89-A151-8DFED546ACC7}" type="pres">
      <dgm:prSet presAssocID="{3CC9631D-C46B-400A-AE3B-54AEF4560B5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4BAEBE7-337F-48F7-B6B6-D6B4D96E6CD0}" type="pres">
      <dgm:prSet presAssocID="{1C520F9D-9C2A-4560-B1D4-2099E1BA2277}" presName="node" presStyleCnt="0"/>
      <dgm:spPr/>
    </dgm:pt>
    <dgm:pt modelId="{F7DC35D2-DCE0-4CC4-A2A0-5D011C5C16BD}" type="pres">
      <dgm:prSet presAssocID="{1C520F9D-9C2A-4560-B1D4-2099E1BA2277}" presName="parentNode" presStyleLbl="node1" presStyleIdx="1" presStyleCnt="4" custScaleX="232476" custScaleY="118543" custLinFactX="100000" custLinFactNeighborX="154011" custLinFactNeighborY="89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48078-E36F-40F7-BB61-4908A016CCEA}" type="pres">
      <dgm:prSet presAssocID="{1C520F9D-9C2A-4560-B1D4-2099E1BA227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410C3-3B0C-427F-A992-595522962E77}" type="pres">
      <dgm:prSet presAssocID="{A2E0CF59-AEF0-4FE1-8DCF-B87FD2774AE7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1AE8568-E406-488D-86E9-8531F7777FE6}" type="pres">
      <dgm:prSet presAssocID="{819144EA-7243-4CC3-949D-B1DB233571DC}" presName="node" presStyleCnt="0"/>
      <dgm:spPr/>
    </dgm:pt>
    <dgm:pt modelId="{87D37F2B-297F-48A6-B07D-114BA5FA9E8C}" type="pres">
      <dgm:prSet presAssocID="{819144EA-7243-4CC3-949D-B1DB233571DC}" presName="parentNode" presStyleLbl="node1" presStyleIdx="2" presStyleCnt="4" custScaleX="223227" custScaleY="123299" custLinFactX="82509" custLinFactNeighborX="100000" custLinFactNeighborY="2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71082-8F6B-4C8F-BBE3-178ECF7B5CE8}" type="pres">
      <dgm:prSet presAssocID="{819144EA-7243-4CC3-949D-B1DB233571D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CD8AB-D240-4FC6-A992-9A9751293EFD}" type="pres">
      <dgm:prSet presAssocID="{8BE39E1C-42AE-4F71-A0D9-2311A288863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67738DF-14A0-49A4-A237-C28012CE0C08}" type="pres">
      <dgm:prSet presAssocID="{E1AD58A7-4A2E-49F5-88AD-3D74730E35E7}" presName="node" presStyleCnt="0"/>
      <dgm:spPr/>
    </dgm:pt>
    <dgm:pt modelId="{65306F74-EF95-42FC-A718-E1E6A445FC94}" type="pres">
      <dgm:prSet presAssocID="{E1AD58A7-4A2E-49F5-88AD-3D74730E35E7}" presName="parentNode" presStyleLbl="node1" presStyleIdx="3" presStyleCnt="4" custScaleX="236389" custScaleY="128572" custLinFactX="100000" custLinFactNeighborX="108031" custLinFactNeighborY="1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77410-10A3-41AC-8DF4-433393EF5B8F}" type="pres">
      <dgm:prSet presAssocID="{E1AD58A7-4A2E-49F5-88AD-3D74730E35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BF5B7-B58F-4090-A058-F35B64863C27}" type="presOf" srcId="{E1AD58A7-4A2E-49F5-88AD-3D74730E35E7}" destId="{65306F74-EF95-42FC-A718-E1E6A445FC94}" srcOrd="0" destOrd="0" presId="urn:microsoft.com/office/officeart/2005/8/layout/radial2"/>
    <dgm:cxn modelId="{C2A35E3C-511E-4118-8E63-9953B50A4F9D}" type="presOf" srcId="{819144EA-7243-4CC3-949D-B1DB233571DC}" destId="{87D37F2B-297F-48A6-B07D-114BA5FA9E8C}" srcOrd="0" destOrd="0" presId="urn:microsoft.com/office/officeart/2005/8/layout/radial2"/>
    <dgm:cxn modelId="{CC276FC9-F5B0-4A71-AFB8-EBF0DE09C325}" srcId="{3CF41F02-EE8A-4737-B6D2-905013766A93}" destId="{1C520F9D-9C2A-4560-B1D4-2099E1BA2277}" srcOrd="0" destOrd="0" parTransId="{3CC9631D-C46B-400A-AE3B-54AEF4560B5A}" sibTransId="{DEBB9666-A38A-48C3-93F0-FD5A4FE6F2CF}"/>
    <dgm:cxn modelId="{DB1C3CDE-E794-4D91-84BD-0F79468B025A}" type="presOf" srcId="{1C520F9D-9C2A-4560-B1D4-2099E1BA2277}" destId="{F7DC35D2-DCE0-4CC4-A2A0-5D011C5C16BD}" srcOrd="0" destOrd="0" presId="urn:microsoft.com/office/officeart/2005/8/layout/radial2"/>
    <dgm:cxn modelId="{94DF9FF8-CC5E-489E-A5AA-26403BBAE035}" srcId="{3CF41F02-EE8A-4737-B6D2-905013766A93}" destId="{819144EA-7243-4CC3-949D-B1DB233571DC}" srcOrd="1" destOrd="0" parTransId="{A2E0CF59-AEF0-4FE1-8DCF-B87FD2774AE7}" sibTransId="{80B70F93-F358-4354-86A0-1B878ECE9C6D}"/>
    <dgm:cxn modelId="{16B7437D-0341-4712-86B7-88005B55E393}" srcId="{3CF41F02-EE8A-4737-B6D2-905013766A93}" destId="{E1AD58A7-4A2E-49F5-88AD-3D74730E35E7}" srcOrd="2" destOrd="0" parTransId="{8BE39E1C-42AE-4F71-A0D9-2311A2888636}" sibTransId="{B9174CC1-717A-4882-B360-4E9B8F74F2D1}"/>
    <dgm:cxn modelId="{038E4188-0E18-40C7-94BD-78B1331BF021}" type="presOf" srcId="{3CF41F02-EE8A-4737-B6D2-905013766A93}" destId="{9B17C18B-2E52-4D6F-B944-EF45BE7874DE}" srcOrd="0" destOrd="0" presId="urn:microsoft.com/office/officeart/2005/8/layout/radial2"/>
    <dgm:cxn modelId="{D49B1EE1-48B0-4DBC-B5F2-6DFCF61D221B}" type="presOf" srcId="{A2E0CF59-AEF0-4FE1-8DCF-B87FD2774AE7}" destId="{4C3410C3-3B0C-427F-A992-595522962E77}" srcOrd="0" destOrd="0" presId="urn:microsoft.com/office/officeart/2005/8/layout/radial2"/>
    <dgm:cxn modelId="{4FBB0716-08DB-4C23-9F63-271F4967BB89}" type="presOf" srcId="{3CC9631D-C46B-400A-AE3B-54AEF4560B5A}" destId="{D4D8C446-46F2-4E89-A151-8DFED546ACC7}" srcOrd="0" destOrd="0" presId="urn:microsoft.com/office/officeart/2005/8/layout/radial2"/>
    <dgm:cxn modelId="{58F93318-CD2A-479F-BB97-52407B1E60C1}" type="presOf" srcId="{8BE39E1C-42AE-4F71-A0D9-2311A2888636}" destId="{C66CD8AB-D240-4FC6-A992-9A9751293EFD}" srcOrd="0" destOrd="0" presId="urn:microsoft.com/office/officeart/2005/8/layout/radial2"/>
    <dgm:cxn modelId="{96435791-D772-4C16-980F-8603621F0FB4}" type="presParOf" srcId="{9B17C18B-2E52-4D6F-B944-EF45BE7874DE}" destId="{F4F055C9-C0EC-4CCC-BF6B-105944896EB1}" srcOrd="0" destOrd="0" presId="urn:microsoft.com/office/officeart/2005/8/layout/radial2"/>
    <dgm:cxn modelId="{03806C59-618F-4F5D-B29A-FCC0003C6ABE}" type="presParOf" srcId="{F4F055C9-C0EC-4CCC-BF6B-105944896EB1}" destId="{52AD1403-A0C4-4EBA-8353-3BB5C550F203}" srcOrd="0" destOrd="0" presId="urn:microsoft.com/office/officeart/2005/8/layout/radial2"/>
    <dgm:cxn modelId="{0940530D-676C-4807-947A-4D9AF99723DA}" type="presParOf" srcId="{52AD1403-A0C4-4EBA-8353-3BB5C550F203}" destId="{23CD7ABE-2140-4AB4-9824-3E6056E8234F}" srcOrd="0" destOrd="0" presId="urn:microsoft.com/office/officeart/2005/8/layout/radial2"/>
    <dgm:cxn modelId="{51B97026-2956-4290-8B99-1CB9C2DFA419}" type="presParOf" srcId="{52AD1403-A0C4-4EBA-8353-3BB5C550F203}" destId="{98BDC1CF-4470-43C1-8EC9-FE5291CDB9FC}" srcOrd="1" destOrd="0" presId="urn:microsoft.com/office/officeart/2005/8/layout/radial2"/>
    <dgm:cxn modelId="{C6378F94-26E7-43EB-9F69-7495CF9CC738}" type="presParOf" srcId="{F4F055C9-C0EC-4CCC-BF6B-105944896EB1}" destId="{D4D8C446-46F2-4E89-A151-8DFED546ACC7}" srcOrd="1" destOrd="0" presId="urn:microsoft.com/office/officeart/2005/8/layout/radial2"/>
    <dgm:cxn modelId="{8EC5ED26-58EF-4DE2-AA96-5BC231B4B193}" type="presParOf" srcId="{F4F055C9-C0EC-4CCC-BF6B-105944896EB1}" destId="{A4BAEBE7-337F-48F7-B6B6-D6B4D96E6CD0}" srcOrd="2" destOrd="0" presId="urn:microsoft.com/office/officeart/2005/8/layout/radial2"/>
    <dgm:cxn modelId="{C947639F-9D35-4EDD-9C28-319F4FB65559}" type="presParOf" srcId="{A4BAEBE7-337F-48F7-B6B6-D6B4D96E6CD0}" destId="{F7DC35D2-DCE0-4CC4-A2A0-5D011C5C16BD}" srcOrd="0" destOrd="0" presId="urn:microsoft.com/office/officeart/2005/8/layout/radial2"/>
    <dgm:cxn modelId="{06B39358-A166-4216-86FB-C2C6FCE55FB4}" type="presParOf" srcId="{A4BAEBE7-337F-48F7-B6B6-D6B4D96E6CD0}" destId="{29E48078-E36F-40F7-BB61-4908A016CCEA}" srcOrd="1" destOrd="0" presId="urn:microsoft.com/office/officeart/2005/8/layout/radial2"/>
    <dgm:cxn modelId="{78C4528F-B526-4DA7-8227-AADF3F514369}" type="presParOf" srcId="{F4F055C9-C0EC-4CCC-BF6B-105944896EB1}" destId="{4C3410C3-3B0C-427F-A992-595522962E77}" srcOrd="3" destOrd="0" presId="urn:microsoft.com/office/officeart/2005/8/layout/radial2"/>
    <dgm:cxn modelId="{FA12E340-5D8A-4012-A194-57AFA5D61F55}" type="presParOf" srcId="{F4F055C9-C0EC-4CCC-BF6B-105944896EB1}" destId="{91AE8568-E406-488D-86E9-8531F7777FE6}" srcOrd="4" destOrd="0" presId="urn:microsoft.com/office/officeart/2005/8/layout/radial2"/>
    <dgm:cxn modelId="{389D533A-E76E-4D02-BDA6-0FBB8727CEA5}" type="presParOf" srcId="{91AE8568-E406-488D-86E9-8531F7777FE6}" destId="{87D37F2B-297F-48A6-B07D-114BA5FA9E8C}" srcOrd="0" destOrd="0" presId="urn:microsoft.com/office/officeart/2005/8/layout/radial2"/>
    <dgm:cxn modelId="{E9A65C63-A2C7-4291-B930-916B57BA0584}" type="presParOf" srcId="{91AE8568-E406-488D-86E9-8531F7777FE6}" destId="{39671082-8F6B-4C8F-BBE3-178ECF7B5CE8}" srcOrd="1" destOrd="0" presId="urn:microsoft.com/office/officeart/2005/8/layout/radial2"/>
    <dgm:cxn modelId="{5FFFECE3-1B2F-4E3E-8854-C533D8BF86BB}" type="presParOf" srcId="{F4F055C9-C0EC-4CCC-BF6B-105944896EB1}" destId="{C66CD8AB-D240-4FC6-A992-9A9751293EFD}" srcOrd="5" destOrd="0" presId="urn:microsoft.com/office/officeart/2005/8/layout/radial2"/>
    <dgm:cxn modelId="{3057F0AA-3FC1-443F-8B9A-AAF02C45C230}" type="presParOf" srcId="{F4F055C9-C0EC-4CCC-BF6B-105944896EB1}" destId="{B67738DF-14A0-49A4-A237-C28012CE0C08}" srcOrd="6" destOrd="0" presId="urn:microsoft.com/office/officeart/2005/8/layout/radial2"/>
    <dgm:cxn modelId="{6FA75853-E040-475E-926C-9827936D66E1}" type="presParOf" srcId="{B67738DF-14A0-49A4-A237-C28012CE0C08}" destId="{65306F74-EF95-42FC-A718-E1E6A445FC94}" srcOrd="0" destOrd="0" presId="urn:microsoft.com/office/officeart/2005/8/layout/radial2"/>
    <dgm:cxn modelId="{623F7E87-4D58-4654-91C6-9C2D605B0FF9}" type="presParOf" srcId="{B67738DF-14A0-49A4-A237-C28012CE0C08}" destId="{4BA77410-10A3-41AC-8DF4-433393EF5B8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CD8AB-D240-4FC6-A992-9A9751293EFD}">
      <dsp:nvSpPr>
        <dsp:cNvPr id="0" name=""/>
        <dsp:cNvSpPr/>
      </dsp:nvSpPr>
      <dsp:spPr>
        <a:xfrm rot="1280433">
          <a:off x="3073466" y="3061423"/>
          <a:ext cx="2375462" cy="49482"/>
        </a:xfrm>
        <a:custGeom>
          <a:avLst/>
          <a:gdLst/>
          <a:ahLst/>
          <a:cxnLst/>
          <a:rect l="0" t="0" r="0" b="0"/>
          <a:pathLst>
            <a:path>
              <a:moveTo>
                <a:pt x="0" y="24741"/>
              </a:moveTo>
              <a:lnTo>
                <a:pt x="2375462" y="24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410C3-3B0C-427F-A992-595522962E77}">
      <dsp:nvSpPr>
        <dsp:cNvPr id="0" name=""/>
        <dsp:cNvSpPr/>
      </dsp:nvSpPr>
      <dsp:spPr>
        <a:xfrm rot="22969">
          <a:off x="3154880" y="2329513"/>
          <a:ext cx="2089023" cy="49482"/>
        </a:xfrm>
        <a:custGeom>
          <a:avLst/>
          <a:gdLst/>
          <a:ahLst/>
          <a:cxnLst/>
          <a:rect l="0" t="0" r="0" b="0"/>
          <a:pathLst>
            <a:path>
              <a:moveTo>
                <a:pt x="0" y="24741"/>
              </a:moveTo>
              <a:lnTo>
                <a:pt x="2089023" y="24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8C446-46F2-4E89-A151-8DFED546ACC7}">
      <dsp:nvSpPr>
        <dsp:cNvPr id="0" name=""/>
        <dsp:cNvSpPr/>
      </dsp:nvSpPr>
      <dsp:spPr>
        <a:xfrm rot="20411922">
          <a:off x="3084092" y="1623973"/>
          <a:ext cx="2395253" cy="49482"/>
        </a:xfrm>
        <a:custGeom>
          <a:avLst/>
          <a:gdLst/>
          <a:ahLst/>
          <a:cxnLst/>
          <a:rect l="0" t="0" r="0" b="0"/>
          <a:pathLst>
            <a:path>
              <a:moveTo>
                <a:pt x="0" y="24741"/>
              </a:moveTo>
              <a:lnTo>
                <a:pt x="2395253" y="24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DC1CF-4470-43C1-8EC9-FE5291CDB9FC}">
      <dsp:nvSpPr>
        <dsp:cNvPr id="0" name=""/>
        <dsp:cNvSpPr/>
      </dsp:nvSpPr>
      <dsp:spPr>
        <a:xfrm>
          <a:off x="-270428" y="-31908"/>
          <a:ext cx="5253549" cy="4747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35D2-DCE0-4CC4-A2A0-5D011C5C16BD}">
      <dsp:nvSpPr>
        <dsp:cNvPr id="0" name=""/>
        <dsp:cNvSpPr/>
      </dsp:nvSpPr>
      <dsp:spPr>
        <a:xfrm>
          <a:off x="5117154" y="-36407"/>
          <a:ext cx="3182493" cy="1622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tx2">
                  <a:lumMod val="50000"/>
                </a:schemeClr>
              </a:solidFill>
            </a:rPr>
            <a:t>за</a:t>
          </a:r>
          <a:endParaRPr lang="ru-RU" sz="4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83219" y="201247"/>
        <a:ext cx="2250363" cy="1147493"/>
      </dsp:txXfrm>
    </dsp:sp>
    <dsp:sp modelId="{87D37F2B-297F-48A6-B07D-114BA5FA9E8C}">
      <dsp:nvSpPr>
        <dsp:cNvPr id="0" name=""/>
        <dsp:cNvSpPr/>
      </dsp:nvSpPr>
      <dsp:spPr>
        <a:xfrm>
          <a:off x="5243769" y="1527487"/>
          <a:ext cx="3055878" cy="1687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tx2">
                  <a:lumMod val="50000"/>
                </a:schemeClr>
              </a:solidFill>
            </a:rPr>
            <a:t>проти</a:t>
          </a:r>
          <a:endParaRPr lang="ru-RU" sz="4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91292" y="1774675"/>
        <a:ext cx="2160832" cy="1193532"/>
      </dsp:txXfrm>
    </dsp:sp>
    <dsp:sp modelId="{65306F74-EF95-42FC-A718-E1E6A445FC94}">
      <dsp:nvSpPr>
        <dsp:cNvPr id="0" name=""/>
        <dsp:cNvSpPr/>
      </dsp:nvSpPr>
      <dsp:spPr>
        <a:xfrm>
          <a:off x="5063587" y="3151774"/>
          <a:ext cx="3236060" cy="1760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2">
                  <a:lumMod val="50000"/>
                </a:schemeClr>
              </a:solidFill>
            </a:rPr>
            <a:t>немає конкретної позиції</a:t>
          </a:r>
          <a:endParaRPr lang="ru-RU" sz="3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37497" y="3409534"/>
        <a:ext cx="2288240" cy="124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EF4C3-CAC3-44C9-9828-8DC14336FFBC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66C40-2188-42EA-9ECF-F1E4CE2F0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18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66C40-2188-42EA-9ECF-F1E4CE2F0F1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B719-2D76-4C1D-B6D5-6B4095BE4845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C813-BEB9-4C00-8A64-5BF9D99F07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B4B1-3139-4D3C-850B-4F92C4E61284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8305-6798-4571-B471-E148B208F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350D-8C8B-42C4-9E97-233DA1E735B2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C3E7-1BE1-44D8-9B5D-3E869AD4C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F7B7-E355-41D7-B72E-E711B34FE4F1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5387-8A82-462D-B282-5CA69E797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4230-BC7A-429E-85C6-C66EADA643FB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AE2E-9AC3-4F42-A453-F6B3801D9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E69-0B43-4444-9757-1FD184D48E64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7AC8-5987-4924-8A66-8DD86B4093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19C-7C45-4511-BEA2-A039EE6FC7C6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4AFE8-47F3-418E-A45A-E754D02C0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2D07-EF09-4594-BF28-401BE0E45CE9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8ACE-CE4A-4B18-9E2A-7F73B1632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E080-C638-4FAA-8004-C22D9014EF70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80CC8-3C5B-4D8C-B4DB-159169A263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433-9C77-4140-9984-EC5C2CE4A8A5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D7AC-83A7-4E8F-96E0-262F40AFE0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E197-FB2B-42D5-B9AF-D1A2350D1B7F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15D5-FD19-4B16-8EAD-224494DE8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0939D6-AADD-40D0-A1F3-2CBB439BDAA5}" type="datetimeFigureOut">
              <a:rPr lang="ru-RU"/>
              <a:pPr>
                <a:defRPr/>
              </a:pPr>
              <a:t>15.02.2017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EE24F0-33FE-477F-9583-28B9F1E2E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admin\Desktop\Documents\Фони для фотошоп\School background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5375" cy="597666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496" y="1700808"/>
            <a:ext cx="8856984" cy="325923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Презентація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досвіду роботи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вчителя української мови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 літератури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all" spc="0" normalizeH="0" baseline="0" noProof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гандзій</a:t>
            </a:r>
            <a:r>
              <a:rPr kumimoji="0" lang="uk-UA" sz="3300" b="1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all" spc="0" normalizeH="0" baseline="0" noProof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наталі</a:t>
            </a:r>
            <a:r>
              <a:rPr kumimoji="0" lang="uk-UA" sz="3300" b="1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300" b="1" i="0" u="none" strike="noStrike" kern="1200" cap="all" spc="0" normalizeH="0" baseline="0" noProof="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богданівни</a:t>
            </a:r>
            <a:endParaRPr kumimoji="0" lang="ru-RU" sz="3300" b="1" i="0" u="none" strike="noStrike" kern="1200" cap="all" spc="0" normalizeH="0" baseline="0" noProof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мікрофон</a:t>
            </a:r>
            <a:endParaRPr lang="ru-RU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686800" cy="5303837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uk-UA" sz="28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Які слова називають вставними?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z="28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Як вони виділяються на письмі?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z="28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Чи бувають вставні слова членами речення?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z="28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Де можуть бути вставні слова в реченні?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z="28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Які слова не бувають вставними?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z="28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Які слова є завжди вставними</a:t>
            </a:r>
            <a:r>
              <a:rPr lang="uk-UA" sz="2800" b="1" dirty="0" smtClean="0">
                <a:solidFill>
                  <a:srgbClr val="580000"/>
                </a:solidFill>
              </a:rPr>
              <a:t>?</a:t>
            </a:r>
            <a:endParaRPr lang="ru-RU" sz="2800" b="1" dirty="0" smtClean="0">
              <a:solidFill>
                <a:srgbClr val="580000"/>
              </a:solidFill>
            </a:endParaRPr>
          </a:p>
        </p:txBody>
      </p:sp>
      <p:pic>
        <p:nvPicPr>
          <p:cNvPr id="4" name="Picture 3" descr="C:\Users\admin\Desktop\АТЕСТАЦІЯ\Акція (1)\DSC_8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97845"/>
            <a:ext cx="3545359" cy="2360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Метод «прес»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0" y="1338263"/>
            <a:ext cx="9143999" cy="5115073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Висловити свою думку (Я вважаю…).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Пояснити причину появи цієї думки </a:t>
            </a: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Тому що).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Навести аргументи, приклади (Наприклад…).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Узагальнити думку (Зробити висновок: </a:t>
            </a: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 отже</a:t>
            </a:r>
            <a:r>
              <a:rPr lang="uk-UA" b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, таким чином).</a:t>
            </a:r>
            <a:endParaRPr lang="ru-RU" b="1" dirty="0" smtClean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Займи позицію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299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84213" y="2708275"/>
            <a:ext cx="37433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dirty="0">
                <a:latin typeface="Franklin Gothic Book" pitchFamily="34" charset="0"/>
              </a:rPr>
              <a:t>Об</a:t>
            </a:r>
            <a:r>
              <a:rPr lang="en-US" sz="5400" b="1" dirty="0">
                <a:latin typeface="Franklin Gothic Book" pitchFamily="34" charset="0"/>
              </a:rPr>
              <a:t>’</a:t>
            </a:r>
            <a:r>
              <a:rPr lang="uk-UA" sz="5400" b="1" dirty="0">
                <a:latin typeface="Franklin Gothic Book" pitchFamily="34" charset="0"/>
              </a:rPr>
              <a:t>єднання учнів </a:t>
            </a:r>
            <a:r>
              <a:rPr lang="uk-UA" sz="5400" b="1" dirty="0" smtClean="0">
                <a:latin typeface="Franklin Gothic Book" pitchFamily="34" charset="0"/>
              </a:rPr>
              <a:t>класу в три </a:t>
            </a:r>
            <a:r>
              <a:rPr lang="uk-UA" sz="5400" b="1" dirty="0">
                <a:latin typeface="Franklin Gothic Book" pitchFamily="34" charset="0"/>
              </a:rPr>
              <a:t>групи:</a:t>
            </a:r>
            <a:endParaRPr lang="ru-RU" sz="5400" b="1" dirty="0">
              <a:latin typeface="Franklin Gothic Boo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Рольова гра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30163" y="1193800"/>
            <a:ext cx="8686800" cy="2379663"/>
          </a:xfrm>
        </p:spPr>
        <p:txBody>
          <a:bodyPr/>
          <a:lstStyle/>
          <a:p>
            <a:pPr marL="360000" indent="-360000" algn="ctr"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Програвання сценки сприяє розвитку естетичних вподобань дитини,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-360000" algn="ctr"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емоцій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Результат пошуку зображень за запитом &quot;діти у драматичному театр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249630" cy="371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драматизація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38933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ви себе почуваєте у даній ролі?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бували ви самі в подібній ситуації?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 іншу лінію поведінки можна було б вибрати?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Клоуз-тест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975"/>
            <a:ext cx="8569077" cy="5256361"/>
          </a:xfrm>
        </p:spPr>
        <p:txBody>
          <a:bodyPr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Члени речення, що відповідають на одне й теж питання і відносяться до одного й того самого члена речення, – це…</a:t>
            </a:r>
          </a:p>
          <a:p>
            <a:pPr marL="514350" indent="-514350" algn="just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Однорідними можуть бути…члени речення.</a:t>
            </a:r>
          </a:p>
          <a:p>
            <a:pPr marL="514350" indent="-514350" algn="just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 однорідними членами ставиться такий розділовий знак, як…</a:t>
            </a:r>
          </a:p>
          <a:p>
            <a:pPr marL="514350" indent="-514350" algn="just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узагальнювального слова перед однорідними членами ставлять…</a:t>
            </a:r>
          </a:p>
          <a:p>
            <a:pPr marL="514350" indent="-514350" algn="just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узагальнювальне слово стоїть після однорідних членів, перед ним ставлять…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Мої досягнення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1026" name="Picture 2" descr="C:\Users\admin\Desktop\АТЕСТАЦІЯ\Акція (1)\DSC_8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503465" cy="29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АТЕСТАЦІЯ\Акція (1)\DSC_8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73" y="1196752"/>
            <a:ext cx="5044307" cy="33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1144" y="6027003"/>
            <a:ext cx="2141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Савка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Олеся, 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9-В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484784"/>
            <a:ext cx="22418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Оплета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Ольга,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9-Б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64149" y="4800517"/>
            <a:ext cx="48610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 конкурсів 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української мови імені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П.Яцика</a:t>
            </a:r>
            <a:endParaRPr lang="uk-UA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Т.Г.Шевченка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Мої досягнення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2050" name="Picture 2" descr="C:\Users\admin\Desktop\АТЕСТАЦІЯ\Акція (1)\DSC_5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7536"/>
            <a:ext cx="3744416" cy="249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АТЕСТАЦІЯ\Акція (1)\DSC_5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086" y="1367536"/>
            <a:ext cx="3390849" cy="522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АТЕСТАЦІЯ\Акція (1)\DSC_5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3389"/>
            <a:ext cx="3761383" cy="2503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331311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525"/>
            <a:ext cx="28844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Результат пошуку зображень за запитом &quot;знанн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150" y="39688"/>
            <a:ext cx="299085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Результат пошуку зображень за запитом &quot;конфуцій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313" y="3789363"/>
            <a:ext cx="25796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2206625"/>
            <a:ext cx="6446837" cy="3260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 2400 років тому </a:t>
            </a: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Конфуцій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сказав: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«Те, що я чую, я забуваю.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Те, що я бачу, я пам</a:t>
            </a:r>
            <a:r>
              <a:rPr lang="en-US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ятаю.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Те, що я роблю, я розумію».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uk-UA" sz="4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Рецепт учительської молодості</a:t>
            </a:r>
            <a:endParaRPr lang="ru-RU" sz="4200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424936" cy="5232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r>
              <a:rPr lang="ru-RU" sz="3200" b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Систематично </a:t>
            </a:r>
            <a:r>
              <a:rPr lang="ru-RU" sz="3200" b="1" dirty="0" err="1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вживайте</a:t>
            </a:r>
            <a:r>
              <a:rPr lang="ru-RU" sz="3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6550"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бальзам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76550"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коктейль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6550"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бадьорості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2876550"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відвар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пунктуальності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76550"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настій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терпимості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76550"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екстракт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людяності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15265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err="1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Приймайте</a:t>
            </a:r>
            <a:r>
              <a:rPr lang="ru-RU" sz="2800" b="1" dirty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зранку</a:t>
            </a:r>
            <a:r>
              <a:rPr lang="ru-RU" sz="2800" b="1" dirty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sz="2800" b="1" dirty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15265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і будете </a:t>
            </a:r>
            <a:r>
              <a:rPr lang="ru-RU" sz="2800" b="1" dirty="0" err="1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2800" b="1" dirty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молодими</a:t>
            </a:r>
            <a:r>
              <a:rPr lang="ru-RU" sz="2800" b="1" dirty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215265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2" name="Picture 2" descr="Картинки по запросу рецепт вчительської мудро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816424" cy="3661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9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121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Гандзій</a:t>
            </a: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uk-UA" sz="4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наталія</a:t>
            </a: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богданівна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775" y="1484313"/>
            <a:ext cx="6372225" cy="5359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Педагогічний стаж –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років.</a:t>
            </a:r>
          </a:p>
          <a:p>
            <a:r>
              <a:rPr lang="ru-RU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Стаж роботи в Тернопільській      спеціалізованій школі І-ІІІ ступенів № 3 з поглибленим вивченням іноземних мов  –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років</a:t>
            </a:r>
            <a:r>
              <a:rPr lang="en-US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Посада –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вчитель української мови та літератури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–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err="1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800" b="1" i="1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старший вчитель.</a:t>
            </a:r>
          </a:p>
        </p:txBody>
      </p:sp>
      <p:pic>
        <p:nvPicPr>
          <p:cNvPr id="14339" name="Picture 2" descr="C:\Users\Admin\Pictures\Saved Pictures\14694745_356428604698595_14202513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1988840"/>
            <a:ext cx="2751137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86800" cy="24254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dirty="0"/>
              <a:t>Дякую за увагу!</a:t>
            </a:r>
          </a:p>
        </p:txBody>
      </p:sp>
      <p:pic>
        <p:nvPicPr>
          <p:cNvPr id="5" name="Picture 2" descr="C:\Users\Admin\Pictures\Saved Pictures\14658223_356429501365172_13200400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21509"/>
            <a:ext cx="4355976" cy="323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755576" y="1196752"/>
            <a:ext cx="767055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11113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600" b="1" i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i="1" dirty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Педагогу повинні бути притаманні якості близькі до материнських. Як мати віддає своїм дітям все найкраще, так і педагог вкладає свою душу в учнів. У цьому внутрішній зміст професії».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6923088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7A0000"/>
                </a:solidFill>
              </a:rPr>
              <a:t>Моє педагогічне кредо:</a:t>
            </a:r>
            <a:endParaRPr lang="en-US" dirty="0">
              <a:solidFill>
                <a:srgbClr val="7A0000"/>
              </a:solidFill>
            </a:endParaRPr>
          </a:p>
        </p:txBody>
      </p:sp>
      <p:pic>
        <p:nvPicPr>
          <p:cNvPr id="2050" name="Picture 2" descr="C:\Users\admin\Desktop\16730252_779782385506477_64086848800189857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A0000"/>
                </a:solidFill>
              </a:rPr>
              <a:t>Тема досвіду: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A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5328592" cy="4539133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600" b="1" i="1" dirty="0" err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“Використання</a:t>
            </a:r>
            <a:r>
              <a:rPr lang="uk-UA" sz="3600" b="1" i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 інноваційних технологій на уроках української мови та літератури для розвитку креативних здібностей </a:t>
            </a:r>
            <a:r>
              <a:rPr lang="uk-UA" sz="3600" b="1" i="1" dirty="0" err="1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учнів”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16708508_779781282173254_189531494270843671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207885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МЕТА досвіду: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4098" name="Picture 2" descr="C:\Users\admin\Desktop\DSC_2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31559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627784" y="1196752"/>
            <a:ext cx="4176713" cy="1871662"/>
            <a:chOff x="1997" y="1314"/>
            <a:chExt cx="1889" cy="1009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923680" y="1412106"/>
            <a:ext cx="164756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chemeClr val="hlink"/>
                </a:solidFill>
              </a:rPr>
              <a:t>Сформувати</a:t>
            </a:r>
          </a:p>
          <a:p>
            <a:pPr algn="ctr"/>
            <a:r>
              <a:rPr lang="uk-UA" b="1" dirty="0">
                <a:solidFill>
                  <a:schemeClr val="hlink"/>
                </a:solidFill>
              </a:rPr>
              <a:t>креативну </a:t>
            </a:r>
          </a:p>
          <a:p>
            <a:pPr algn="ctr"/>
            <a:r>
              <a:rPr lang="uk-UA" b="1" dirty="0">
                <a:solidFill>
                  <a:schemeClr val="hlink"/>
                </a:solidFill>
              </a:rPr>
              <a:t>особистість</a:t>
            </a:r>
            <a:r>
              <a:rPr lang="uk-UA" sz="1400" b="0" dirty="0">
                <a:solidFill>
                  <a:srgbClr val="000000"/>
                </a:solidFill>
              </a:rPr>
              <a:t> 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732240" y="4725144"/>
            <a:ext cx="2161282" cy="1440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04248" y="4869160"/>
            <a:ext cx="2038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Творчу співпрацю</a:t>
            </a:r>
          </a:p>
          <a:p>
            <a:pPr algn="ctr"/>
            <a:r>
              <a:rPr lang="uk-UA" b="1" dirty="0">
                <a:solidFill>
                  <a:srgbClr val="C00000"/>
                </a:solidFill>
              </a:rPr>
              <a:t>вчителя та учнів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79512" y="4797152"/>
            <a:ext cx="2160240" cy="1516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>
                  <a:gamma/>
                  <a:shade val="46275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9512" y="4941168"/>
            <a:ext cx="226132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Інноваційні технології навчання</a:t>
            </a:r>
            <a:endParaRPr lang="en-US" b="1" dirty="0">
              <a:solidFill>
                <a:srgbClr val="C00000"/>
              </a:solidFill>
            </a:endParaRPr>
          </a:p>
          <a:p>
            <a:pPr algn="l"/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gray">
          <a:xfrm rot="21142091">
            <a:off x="1827177" y="3034916"/>
            <a:ext cx="1800225" cy="216058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9"/>
          <p:cNvSpPr>
            <a:spLocks/>
          </p:cNvSpPr>
          <p:nvPr/>
        </p:nvSpPr>
        <p:spPr bwMode="gray">
          <a:xfrm flipH="1">
            <a:off x="6372200" y="2780928"/>
            <a:ext cx="1119188" cy="22494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11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ЗАВДАННЯ досвіду: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grpSp>
        <p:nvGrpSpPr>
          <p:cNvPr id="6" name="Group 110"/>
          <p:cNvGrpSpPr>
            <a:grpSpLocks/>
          </p:cNvGrpSpPr>
          <p:nvPr/>
        </p:nvGrpSpPr>
        <p:grpSpPr bwMode="auto">
          <a:xfrm>
            <a:off x="323528" y="1557338"/>
            <a:ext cx="8568060" cy="4679974"/>
            <a:chOff x="1344" y="1056"/>
            <a:chExt cx="2928" cy="2544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344" y="1056"/>
              <a:ext cx="2928" cy="432"/>
              <a:chOff x="1248" y="1440"/>
              <a:chExt cx="2928" cy="432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grpSp>
            <p:nvGrpSpPr>
              <p:cNvPr id="39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42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3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44" name="Oval 2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40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A50021"/>
                  </a:solidFill>
                </a:endParaRPr>
              </a:p>
            </p:txBody>
          </p:sp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44" y="1584"/>
              <a:ext cx="2928" cy="432"/>
              <a:chOff x="1296" y="1728"/>
              <a:chExt cx="2928" cy="432"/>
            </a:xfrm>
          </p:grpSpPr>
          <p:sp>
            <p:nvSpPr>
              <p:cNvPr id="32" name="AutoShape 28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uk-UA" b="1" dirty="0" smtClean="0">
                    <a:solidFill>
                      <a:srgbClr val="000099"/>
                    </a:solidFill>
                  </a:rPr>
                  <a:t>Розвивати </a:t>
                </a:r>
                <a:r>
                  <a:rPr lang="uk-UA" b="1" dirty="0">
                    <a:solidFill>
                      <a:srgbClr val="000099"/>
                    </a:solidFill>
                  </a:rPr>
                  <a:t>творчі здібності </a:t>
                </a:r>
                <a:r>
                  <a:rPr lang="uk-UA" b="1" dirty="0" smtClean="0">
                    <a:solidFill>
                      <a:srgbClr val="000099"/>
                    </a:solidFill>
                  </a:rPr>
                  <a:t>учнів</a:t>
                </a:r>
                <a:endParaRPr lang="en-US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grpSp>
          <p:nvGrpSpPr>
            <p:cNvPr id="9" name="Group 87"/>
            <p:cNvGrpSpPr>
              <a:grpSpLocks/>
            </p:cNvGrpSpPr>
            <p:nvPr/>
          </p:nvGrpSpPr>
          <p:grpSpPr bwMode="auto">
            <a:xfrm>
              <a:off x="1344" y="2112"/>
              <a:ext cx="2928" cy="432"/>
              <a:chOff x="1248" y="1440"/>
              <a:chExt cx="2928" cy="432"/>
            </a:xfrm>
          </p:grpSpPr>
          <p:sp>
            <p:nvSpPr>
              <p:cNvPr id="25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grpSp>
            <p:nvGrpSpPr>
              <p:cNvPr id="26" name="Group 89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29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0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31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uk-UA" b="1" dirty="0" smtClean="0">
                    <a:solidFill>
                      <a:srgbClr val="C00000"/>
                    </a:solidFill>
                  </a:rPr>
                  <a:t>Сформувати  </a:t>
                </a:r>
                <a:r>
                  <a:rPr lang="uk-UA" b="1" dirty="0">
                    <a:solidFill>
                      <a:srgbClr val="C00000"/>
                    </a:solidFill>
                  </a:rPr>
                  <a:t>креативну </a:t>
                </a:r>
                <a:r>
                  <a:rPr lang="uk-UA" b="1" dirty="0" smtClean="0">
                    <a:solidFill>
                      <a:srgbClr val="C00000"/>
                    </a:solidFill>
                  </a:rPr>
                  <a:t>особистість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 Box 94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1344" y="2640"/>
              <a:ext cx="2928" cy="432"/>
              <a:chOff x="1296" y="1728"/>
              <a:chExt cx="2928" cy="432"/>
            </a:xfrm>
          </p:grpSpPr>
          <p:sp>
            <p:nvSpPr>
              <p:cNvPr id="19" name="AutoShape 96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sp>
            <p:nvSpPr>
              <p:cNvPr id="20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uk-UA" sz="1800" b="1" dirty="0">
                    <a:solidFill>
                      <a:srgbClr val="800000"/>
                    </a:solidFill>
                  </a:rPr>
                  <a:t>    </a:t>
                </a:r>
                <a:r>
                  <a:rPr lang="uk-UA" sz="1800" b="1" dirty="0" smtClean="0">
                    <a:solidFill>
                      <a:srgbClr val="800000"/>
                    </a:solidFill>
                  </a:rPr>
                  <a:t>Зробити </a:t>
                </a:r>
                <a:r>
                  <a:rPr lang="uk-UA" sz="1800" b="1" dirty="0">
                    <a:solidFill>
                      <a:srgbClr val="800000"/>
                    </a:solidFill>
                  </a:rPr>
                  <a:t>кожен урок словесності </a:t>
                </a:r>
                <a:r>
                  <a:rPr lang="uk-UA" sz="1800" b="1" dirty="0" smtClean="0">
                    <a:solidFill>
                      <a:srgbClr val="800000"/>
                    </a:solidFill>
                  </a:rPr>
                  <a:t>цікавим</a:t>
                </a:r>
                <a:endParaRPr lang="en-US" sz="18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24" name="Text Box 101"/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1344" y="3168"/>
              <a:ext cx="2928" cy="432"/>
              <a:chOff x="1248" y="1440"/>
              <a:chExt cx="2928" cy="432"/>
            </a:xfrm>
          </p:grpSpPr>
          <p:sp>
            <p:nvSpPr>
              <p:cNvPr id="12" name="AutoShape 103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uk-UA"/>
              </a:p>
            </p:txBody>
          </p:sp>
          <p:grpSp>
            <p:nvGrpSpPr>
              <p:cNvPr id="13" name="Group 104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16" name="Oval 105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7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18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14" name="Text Box 108"/>
              <p:cNvSpPr txBox="1">
                <a:spLocks noChangeArrowheads="1"/>
              </p:cNvSpPr>
              <p:nvPr/>
            </p:nvSpPr>
            <p:spPr bwMode="gray">
              <a:xfrm>
                <a:off x="1728" y="1489"/>
                <a:ext cx="2160" cy="2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uk-UA" b="1" dirty="0" smtClean="0">
                    <a:solidFill>
                      <a:srgbClr val="009900"/>
                    </a:solidFill>
                  </a:rPr>
                  <a:t>Досягти </a:t>
                </a:r>
                <a:r>
                  <a:rPr lang="uk-UA" b="1" dirty="0">
                    <a:solidFill>
                      <a:srgbClr val="009900"/>
                    </a:solidFill>
                  </a:rPr>
                  <a:t>творчої співпраці вчителя і </a:t>
                </a:r>
                <a:r>
                  <a:rPr lang="uk-UA" b="1" dirty="0" smtClean="0">
                    <a:solidFill>
                      <a:srgbClr val="009900"/>
                    </a:solidFill>
                  </a:rPr>
                  <a:t>учня</a:t>
                </a:r>
                <a:endParaRPr lang="en-US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" name="Text Box 109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45" name="Rectangle 111"/>
          <p:cNvSpPr>
            <a:spLocks noChangeArrowheads="1"/>
          </p:cNvSpPr>
          <p:nvPr/>
        </p:nvSpPr>
        <p:spPr bwMode="auto">
          <a:xfrm>
            <a:off x="2555776" y="1772816"/>
            <a:ext cx="48426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Обрати доцільні педагогічні </a:t>
            </a:r>
            <a:r>
              <a:rPr lang="uk-UA" b="1" dirty="0">
                <a:solidFill>
                  <a:srgbClr val="C00000"/>
                </a:solidFill>
              </a:rPr>
              <a:t>технології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ПРИНЦИПИ РОБОТИ: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4" name="Picture 4" descr="C:\Documents and Settings\pmarkasian\Desktop\Шаблоны\Шаблоны\Иконки\заготовки\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6176316" cy="29631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pmarkasian\Desktop\Шаблоны\Шаблоны\Иконки\заготовки\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06" y="1535283"/>
            <a:ext cx="4844870" cy="17099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pmarkasian\Desktop\Шаблоны\Шаблоны\Иконки\заготовки\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43" y="2249869"/>
            <a:ext cx="4659550" cy="21927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7784" y="1772816"/>
            <a:ext cx="3914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uk-UA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 креативної діяльності</a:t>
            </a:r>
            <a:endParaRPr lang="ru-RU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21221755">
            <a:off x="4405050" y="2440217"/>
            <a:ext cx="3914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uk-UA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 демократизації</a:t>
            </a:r>
            <a:endParaRPr lang="ru-RU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20892659">
            <a:off x="4150148" y="3982296"/>
            <a:ext cx="391489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uk-UA" sz="2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 гуманізації взаємин педагога та учня</a:t>
            </a:r>
            <a:endParaRPr lang="ru-RU" sz="2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\Desktop\16711866_779782168839832_7320592469500899498_n.jpg"/>
          <p:cNvPicPr>
            <a:picLocks noChangeAspect="1" noChangeArrowheads="1"/>
          </p:cNvPicPr>
          <p:nvPr/>
        </p:nvPicPr>
        <p:blipFill>
          <a:blip r:embed="rId5" cstate="print"/>
          <a:srcRect l="20981" r="23069"/>
          <a:stretch>
            <a:fillRect/>
          </a:stretch>
        </p:blipFill>
        <p:spPr bwMode="auto">
          <a:xfrm>
            <a:off x="360109" y="3501008"/>
            <a:ext cx="2504297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382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Працюю, </a:t>
            </a:r>
            <a:b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</a:br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впроваджуючи: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solidFill>
            <a:srgbClr val="FFCCFF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934075" y="2151063"/>
            <a:ext cx="2295525" cy="3155950"/>
          </a:xfrm>
          <a:prstGeom prst="roundRect">
            <a:avLst>
              <a:gd name="adj" fmla="val 4690"/>
            </a:avLst>
          </a:prstGeom>
          <a:solidFill>
            <a:srgbClr val="FFCC66"/>
          </a:solidFill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6149975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042988" y="2949575"/>
            <a:ext cx="2217737" cy="3155950"/>
          </a:xfrm>
          <a:prstGeom prst="roundRect">
            <a:avLst>
              <a:gd name="adj" fmla="val 4690"/>
            </a:avLst>
          </a:prstGeom>
          <a:solidFill>
            <a:srgbClr val="CCFFFF"/>
          </a:solidFill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1250950" y="2806700"/>
            <a:ext cx="1801813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116013" y="3209925"/>
            <a:ext cx="208756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sz="1800" b="1" dirty="0">
                <a:solidFill>
                  <a:srgbClr val="FF0000"/>
                </a:solidFill>
                <a:latin typeface="Bodoni MT Black" pitchFamily="18" charset="0"/>
              </a:rPr>
              <a:t>Роботу в парах</a:t>
            </a:r>
          </a:p>
          <a:p>
            <a:pPr algn="l"/>
            <a:r>
              <a:rPr lang="uk-UA" sz="1800" b="1" dirty="0">
                <a:solidFill>
                  <a:srgbClr val="FF0000"/>
                </a:solidFill>
                <a:latin typeface="Bodoni MT Black" pitchFamily="18" charset="0"/>
              </a:rPr>
              <a:t>Два-чотири-всі разом</a:t>
            </a:r>
          </a:p>
          <a:p>
            <a:pPr algn="l"/>
            <a:r>
              <a:rPr lang="uk-UA" sz="1800" b="1" dirty="0" smtClean="0">
                <a:solidFill>
                  <a:srgbClr val="FF0000"/>
                </a:solidFill>
                <a:latin typeface="Bodoni MT Black" pitchFamily="18" charset="0"/>
              </a:rPr>
              <a:t>Перехресні </a:t>
            </a:r>
            <a:r>
              <a:rPr lang="uk-UA" sz="1800" b="1" dirty="0">
                <a:solidFill>
                  <a:srgbClr val="FF0000"/>
                </a:solidFill>
                <a:latin typeface="Bodoni MT Black" pitchFamily="18" charset="0"/>
              </a:rPr>
              <a:t>групи</a:t>
            </a:r>
          </a:p>
          <a:p>
            <a:pPr algn="l"/>
            <a:r>
              <a:rPr lang="uk-UA" sz="1800" b="1" dirty="0">
                <a:solidFill>
                  <a:srgbClr val="FF0000"/>
                </a:solidFill>
                <a:latin typeface="Bodoni MT Black" pitchFamily="18" charset="0"/>
              </a:rPr>
              <a:t>Роботу в малих групах</a:t>
            </a:r>
          </a:p>
          <a:p>
            <a:pPr algn="l"/>
            <a:endParaRPr lang="uk-UA" sz="1800" b="0" dirty="0">
              <a:solidFill>
                <a:srgbClr val="FF0000"/>
              </a:solidFill>
              <a:latin typeface="Bodoni MT Black" pitchFamily="18" charset="0"/>
            </a:endParaRPr>
          </a:p>
          <a:p>
            <a:pPr algn="l"/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505200" y="2886075"/>
            <a:ext cx="21336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b="1" dirty="0" err="1" smtClean="0">
                <a:solidFill>
                  <a:srgbClr val="FF0000"/>
                </a:solidFill>
              </a:rPr>
              <a:t>Клоуз-тест</a:t>
            </a:r>
            <a:endParaRPr lang="uk-UA" b="1" dirty="0">
              <a:solidFill>
                <a:srgbClr val="FF0000"/>
              </a:solidFill>
            </a:endParaRPr>
          </a:p>
          <a:p>
            <a:pPr algn="l"/>
            <a:r>
              <a:rPr lang="uk-UA" b="1" dirty="0">
                <a:solidFill>
                  <a:srgbClr val="FF0000"/>
                </a:solidFill>
              </a:rPr>
              <a:t>Мікрофон</a:t>
            </a:r>
          </a:p>
          <a:p>
            <a:pPr algn="l"/>
            <a:r>
              <a:rPr lang="uk-UA" b="1" dirty="0">
                <a:solidFill>
                  <a:srgbClr val="FF0000"/>
                </a:solidFill>
              </a:rPr>
              <a:t>Мозковий штурм</a:t>
            </a:r>
          </a:p>
          <a:p>
            <a:pPr algn="l"/>
            <a:r>
              <a:rPr lang="uk-UA" b="1" dirty="0">
                <a:solidFill>
                  <a:srgbClr val="FF0000"/>
                </a:solidFill>
              </a:rPr>
              <a:t>Ажурну пилку</a:t>
            </a:r>
          </a:p>
          <a:p>
            <a:pPr algn="l"/>
            <a:r>
              <a:rPr lang="uk-UA" b="1" dirty="0">
                <a:solidFill>
                  <a:srgbClr val="FF0000"/>
                </a:solidFill>
              </a:rPr>
              <a:t>Навчаючи вчуся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133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uk-UA" sz="1800" b="1" dirty="0">
                <a:solidFill>
                  <a:srgbClr val="008000"/>
                </a:solidFill>
              </a:rPr>
              <a:t>Дебати</a:t>
            </a:r>
          </a:p>
          <a:p>
            <a:pPr algn="l"/>
            <a:r>
              <a:rPr lang="uk-UA" sz="1800" b="1" dirty="0">
                <a:solidFill>
                  <a:srgbClr val="008000"/>
                </a:solidFill>
              </a:rPr>
              <a:t>Дискусії</a:t>
            </a:r>
          </a:p>
          <a:p>
            <a:pPr algn="l"/>
            <a:r>
              <a:rPr lang="uk-UA" sz="1800" b="1" dirty="0">
                <a:solidFill>
                  <a:srgbClr val="008000"/>
                </a:solidFill>
              </a:rPr>
              <a:t>Зміни позицію</a:t>
            </a:r>
          </a:p>
          <a:p>
            <a:pPr algn="l"/>
            <a:r>
              <a:rPr lang="uk-UA" sz="1800" b="1" dirty="0">
                <a:solidFill>
                  <a:srgbClr val="008000"/>
                </a:solidFill>
              </a:rPr>
              <a:t>Займи позицію</a:t>
            </a:r>
          </a:p>
          <a:p>
            <a:pPr algn="l"/>
            <a:r>
              <a:rPr lang="uk-UA" sz="1800" b="1" dirty="0">
                <a:solidFill>
                  <a:srgbClr val="008000"/>
                </a:solidFill>
              </a:rPr>
              <a:t>Ігрове навчання</a:t>
            </a:r>
          </a:p>
          <a:p>
            <a:pPr algn="l"/>
            <a:r>
              <a:rPr lang="uk-UA" sz="1800" b="1" dirty="0">
                <a:solidFill>
                  <a:srgbClr val="008000"/>
                </a:solidFill>
              </a:rPr>
              <a:t>Рольові ігри</a:t>
            </a:r>
          </a:p>
          <a:p>
            <a:pPr algn="l"/>
            <a:r>
              <a:rPr lang="uk-UA" sz="1800" b="1" dirty="0" smtClean="0">
                <a:solidFill>
                  <a:srgbClr val="008000"/>
                </a:solidFill>
              </a:rPr>
              <a:t>Імітацію</a:t>
            </a:r>
          </a:p>
          <a:p>
            <a:pPr algn="l"/>
            <a:r>
              <a:rPr lang="uk-UA" b="1" dirty="0" smtClean="0">
                <a:solidFill>
                  <a:srgbClr val="008000"/>
                </a:solidFill>
              </a:rPr>
              <a:t>Драматизація</a:t>
            </a:r>
            <a:endParaRPr lang="en-US" sz="1800" b="1" dirty="0">
              <a:solidFill>
                <a:srgbClr val="008000"/>
              </a:solidFill>
            </a:endParaRPr>
          </a:p>
        </p:txBody>
      </p:sp>
      <p:pic>
        <p:nvPicPr>
          <p:cNvPr id="6146" name="Picture 2" descr="C:\Users\admin\Desktop\DSC_2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473350" cy="231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незакінчене речення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313"/>
            <a:ext cx="9118600" cy="475297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в реченні пов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язуються…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Граматична основа речення – це…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Підмет підкреслюється…, а присудок…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Підмет найчастіше може бути виражений…, а присудок…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Односкладним називають речення…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342</TotalTime>
  <Words>540</Words>
  <Application>Microsoft Office PowerPoint</Application>
  <PresentationFormat>Экран (4:3)</PresentationFormat>
  <Paragraphs>122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Гандзій наталія богданівна</vt:lpstr>
      <vt:lpstr>Моє педагогічне кредо:</vt:lpstr>
      <vt:lpstr>Тема досвіду:</vt:lpstr>
      <vt:lpstr>МЕТА досвіду:</vt:lpstr>
      <vt:lpstr>ЗАВДАННЯ досвіду:</vt:lpstr>
      <vt:lpstr>ПРИНЦИПИ РОБОТИ:</vt:lpstr>
      <vt:lpstr>Працюю,  впроваджуючи:</vt:lpstr>
      <vt:lpstr>незакінчене речення</vt:lpstr>
      <vt:lpstr>мікрофон</vt:lpstr>
      <vt:lpstr>Метод «прес»</vt:lpstr>
      <vt:lpstr>Займи позицію</vt:lpstr>
      <vt:lpstr>Рольова гра</vt:lpstr>
      <vt:lpstr>драматизація</vt:lpstr>
      <vt:lpstr>Клоуз-тест</vt:lpstr>
      <vt:lpstr>Мої досягнення</vt:lpstr>
      <vt:lpstr>Мої досягнення</vt:lpstr>
      <vt:lpstr>Презентация PowerPoint</vt:lpstr>
      <vt:lpstr>Рецепт учительської молодості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Педагогічний досвід роботи</dc:title>
  <dc:creator>Admin</dc:creator>
  <cp:lastModifiedBy>admin</cp:lastModifiedBy>
  <cp:revision>63</cp:revision>
  <dcterms:created xsi:type="dcterms:W3CDTF">2017-02-06T09:38:48Z</dcterms:created>
  <dcterms:modified xsi:type="dcterms:W3CDTF">2017-02-15T09:04:57Z</dcterms:modified>
</cp:coreProperties>
</file>