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95" r:id="rId4"/>
    <p:sldId id="259" r:id="rId5"/>
    <p:sldId id="260" r:id="rId6"/>
    <p:sldId id="313" r:id="rId7"/>
    <p:sldId id="315" r:id="rId8"/>
    <p:sldId id="316" r:id="rId9"/>
    <p:sldId id="312" r:id="rId10"/>
    <p:sldId id="261" r:id="rId11"/>
    <p:sldId id="266" r:id="rId12"/>
    <p:sldId id="264" r:id="rId13"/>
    <p:sldId id="265" r:id="rId14"/>
    <p:sldId id="307" r:id="rId15"/>
    <p:sldId id="272" r:id="rId16"/>
    <p:sldId id="297" r:id="rId17"/>
    <p:sldId id="298" r:id="rId18"/>
    <p:sldId id="314" r:id="rId19"/>
    <p:sldId id="273" r:id="rId20"/>
    <p:sldId id="274" r:id="rId21"/>
    <p:sldId id="303" r:id="rId22"/>
    <p:sldId id="304" r:id="rId23"/>
    <p:sldId id="276" r:id="rId24"/>
    <p:sldId id="277" r:id="rId25"/>
    <p:sldId id="278" r:id="rId26"/>
    <p:sldId id="283" r:id="rId27"/>
    <p:sldId id="299" r:id="rId28"/>
    <p:sldId id="300" r:id="rId29"/>
    <p:sldId id="308" r:id="rId30"/>
    <p:sldId id="284" r:id="rId31"/>
    <p:sldId id="309" r:id="rId32"/>
    <p:sldId id="286" r:id="rId33"/>
    <p:sldId id="287" r:id="rId34"/>
    <p:sldId id="302" r:id="rId35"/>
    <p:sldId id="311" r:id="rId36"/>
    <p:sldId id="288" r:id="rId37"/>
    <p:sldId id="310" r:id="rId38"/>
    <p:sldId id="293" r:id="rId39"/>
    <p:sldId id="292" r:id="rId40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9900"/>
    <a:srgbClr val="CCFFCC"/>
    <a:srgbClr val="FFFF33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9" autoAdjust="0"/>
    <p:restoredTop sz="94660"/>
  </p:normalViewPr>
  <p:slideViewPr>
    <p:cSldViewPr>
      <p:cViewPr varScale="1">
        <p:scale>
          <a:sx n="73" d="100"/>
          <a:sy n="73" d="100"/>
        </p:scale>
        <p:origin x="156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EEFD06-6B6A-4E60-A66B-660D78EB2859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7CBC2D-6C54-42B4-9327-06A465662C2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42AAA-A3B4-4A8F-9449-EA531277C975}" type="slidenum">
              <a:rPr 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uk-UA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19C0A-FC8D-46A3-A104-461963E68359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AC32E-2D3B-4FAE-B341-3B693C66438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FA5F5-17DF-427B-A3FF-FBC46B610A80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DF385-A013-40EC-93DC-908BA6BB37B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53B2E-33EA-48D4-BB45-C1F172B373D8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FE0C3-7729-49CD-98AD-658AC0F7E1C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2D790-5B71-41A4-BC80-234DAF8E7023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FBED-11E3-4809-8B70-97C6D29FB49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FCB92-83A2-491A-BCD4-9447927B31AE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10AF2-A597-408A-BAA3-5913D1371B2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6503-9580-4CE8-BF03-D5089EFE1C1B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9890D-CAD0-4BAB-9E18-F3E46B185A8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F8099-0ED1-4761-BCF3-8FBB195ECADF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FE9FD-DB27-4DD0-AE11-CA1B33064DB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F9573-7C14-4998-B11D-2DAE408B6683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3DD17-87B3-4F38-BE33-2BC457200DE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15BF7-93EF-49BA-971A-DDD9750DE595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B72E0-1877-429D-9A61-E80C060EE78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E6F70-FD71-45F4-8F1E-6F621EF19ACD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14F-952A-4798-9726-5E0E67C8020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863DF-8BC9-483C-988A-4955A8748C5F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1C3E8-1F63-46D5-95D3-08AD24FA084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2AACF3-2AA6-43A8-949E-22DA54F1E6E6}" type="datetimeFigureOut">
              <a:rPr lang="uk-UA"/>
              <a:pPr>
                <a:defRPr/>
              </a:pPr>
              <a:t>24.02.2017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D1C25D-5002-4000-A154-E073109D570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96799679ochen_-krasivaya-muzyka96799679-na-fon-11-kl(muzofon.com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gi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8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gif"/><Relationship Id="rId5" Type="http://schemas.openxmlformats.org/officeDocument/2006/relationships/image" Target="../media/image97.gif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0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8.pn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8.png"/><Relationship Id="rId9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etImage.jpg"/>
          <p:cNvPicPr>
            <a:picLocks noChangeAspect="1"/>
          </p:cNvPicPr>
          <p:nvPr/>
        </p:nvPicPr>
        <p:blipFill>
          <a:blip r:embed="rId4" cstate="print"/>
          <a:srcRect l="7745" r="8746"/>
          <a:stretch>
            <a:fillRect/>
          </a:stretch>
        </p:blipFill>
        <p:spPr>
          <a:xfrm>
            <a:off x="5436096" y="2636912"/>
            <a:ext cx="2880320" cy="306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0538" y="1557338"/>
            <a:ext cx="8147050" cy="708025"/>
          </a:xfrm>
          <a:prstGeom prst="rect">
            <a:avLst/>
          </a:prstGeom>
          <a:noFill/>
          <a:effectLst>
            <a:outerShdw blurRad="63500" dist="63500" dir="5400000" algn="ctr" rotWithShape="0">
              <a:srgbClr val="624120"/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вчителя української мови та літератури</a:t>
            </a:r>
          </a:p>
        </p:txBody>
      </p:sp>
      <p:pic>
        <p:nvPicPr>
          <p:cNvPr id="1036" name="Picture 12" descr="I:\картинки\рамки уголки\уголки рамки с прозрач элем\0_61985_8a817e5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6900" y="1490663"/>
            <a:ext cx="4918075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051720" y="44624"/>
            <a:ext cx="5184576" cy="2677656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rgbClr val="9436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Презентація </a:t>
            </a:r>
            <a:br>
              <a:rPr lang="uk-UA" sz="5400" b="1" dirty="0">
                <a:solidFill>
                  <a:srgbClr val="9436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lang="uk-UA" sz="5400" b="1" dirty="0">
                <a:solidFill>
                  <a:srgbClr val="9436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досвіду роботи</a:t>
            </a:r>
            <a:r>
              <a:rPr lang="uk-UA" sz="6000" b="1" dirty="0">
                <a:ln w="11430"/>
                <a:solidFill>
                  <a:srgbClr val="9A57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uk-UA" sz="6000" b="1" dirty="0">
                <a:ln w="11430"/>
                <a:solidFill>
                  <a:srgbClr val="9A57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</a:br>
            <a:r>
              <a:rPr lang="uk-UA" sz="6000" b="1" dirty="0">
                <a:ln w="11430"/>
                <a:solidFill>
                  <a:srgbClr val="9A57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3068960"/>
            <a:ext cx="4190571" cy="19389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Гуцул Зоряни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Богданівни</a:t>
            </a:r>
          </a:p>
        </p:txBody>
      </p:sp>
      <p:pic>
        <p:nvPicPr>
          <p:cNvPr id="11" name="96799679ochen_-krasivaya-muzyka96799679-na-fon-11-kl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71550" y="27082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I:\картинки\рамки уголки\уголки рамки с прозрач элем\0_6198e_c6ccb340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0505" y="1009935"/>
            <a:ext cx="634841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97855" y="193738"/>
            <a:ext cx="8676456" cy="923330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Проблема, над якою працюю</a:t>
            </a:r>
            <a:endParaRPr lang="ru-RU" sz="54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4579" name="Picture 2" descr="I:\картинки\школьный клип\0_3a85f_39719d3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549275"/>
            <a:ext cx="17145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7"/>
          <p:cNvSpPr>
            <a:spLocks noGrp="1"/>
          </p:cNvSpPr>
          <p:nvPr>
            <p:ph type="body" idx="4294967295"/>
          </p:nvPr>
        </p:nvSpPr>
        <p:spPr>
          <a:xfrm>
            <a:off x="1187448" y="2924944"/>
            <a:ext cx="6994525" cy="32734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uk-UA" sz="2800" b="1" dirty="0" err="1">
                <a:solidFill>
                  <a:srgbClr val="CC0000"/>
                </a:solidFill>
                <a:latin typeface="Arial" charset="0"/>
              </a:rPr>
              <a:t>Текстоцентричний</a:t>
            </a:r>
            <a:r>
              <a:rPr lang="uk-UA" sz="2800" b="1" dirty="0">
                <a:solidFill>
                  <a:srgbClr val="CC0000"/>
                </a:solidFill>
                <a:latin typeface="Arial" charset="0"/>
              </a:rPr>
              <a:t> підхід до вивчення української мови та літератури як основа формування комунікативної компетентності учнів</a:t>
            </a:r>
            <a:endParaRPr lang="ru-RU" sz="28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G:\картинки\школьный клип\доска\0_cd1f3_64b983a3_XL.png"/>
          <p:cNvPicPr>
            <a:picLocks noChangeAspect="1" noChangeArrowheads="1"/>
          </p:cNvPicPr>
          <p:nvPr/>
        </p:nvPicPr>
        <p:blipFill>
          <a:blip r:embed="rId2"/>
          <a:srcRect r="-214"/>
          <a:stretch>
            <a:fillRect/>
          </a:stretch>
        </p:blipFill>
        <p:spPr bwMode="auto">
          <a:xfrm>
            <a:off x="1978025" y="-149225"/>
            <a:ext cx="673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4" descr="G:\картинки\школьный клип\сова\0_cd1ff_8a150a52_XX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230346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555776" y="404664"/>
            <a:ext cx="5529796" cy="1015663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Головне завдання </a:t>
            </a:r>
            <a:endParaRPr lang="ru-RU" sz="60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4463" y="2060575"/>
            <a:ext cx="8891587" cy="49657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7B5229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>
                <a:solidFill>
                  <a:srgbClr val="C00000"/>
                </a:solidFill>
                <a:latin typeface="Monotype Corsiva" pitchFamily="66" charset="0"/>
              </a:rPr>
              <a:t>Упровадити найбільш адекватні технології й методи спілкування учнів різних вікових категорій із художнім словом, при яких воно було б центром їх уваги, засобом формування любові до краси і добра, націоцентричних і націєтворчих ідеалів, викликало б прагнення дієтворчості, активної життєвої і суспільної позиції, давало б можливість формування для цього відповідних навичок</a:t>
            </a:r>
            <a:endParaRPr lang="uk-UA" sz="3200" b="1" i="1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49958" y="420985"/>
            <a:ext cx="7164288" cy="1922205"/>
          </a:xfrm>
          <a:prstGeom prst="horizontalScroll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Основні переваги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текстоцентричної</a:t>
            </a:r>
            <a:r>
              <a:rPr lang="uk-UA" sz="4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uk-UA" sz="4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технології</a:t>
            </a:r>
            <a:endParaRPr lang="ru-RU" sz="44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7650" name="Picture 5" descr="G:\картинки\учителя , врачи\be4dfd612a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63" y="2997200"/>
            <a:ext cx="222726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G:\картинки\школьный клип\доска\0_99b03_3e864cce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2775" y="2087563"/>
            <a:ext cx="7929563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55613" y="2565400"/>
            <a:ext cx="64198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800" b="1" i="1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Підвищення пізнавального інтересу школярів до предмета;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400" b="1" i="1">
                <a:solidFill>
                  <a:schemeClr val="bg1"/>
                </a:solidFill>
                <a:latin typeface="Monotype Corsiva" pitchFamily="66" charset="0"/>
              </a:rPr>
              <a:t> підвищення якості знань учнів;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400" b="1" i="1">
                <a:solidFill>
                  <a:schemeClr val="bg1"/>
                </a:solidFill>
                <a:latin typeface="Monotype Corsiva" pitchFamily="66" charset="0"/>
              </a:rPr>
              <a:t> розвиток комунікативних навичок;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400" b="1" i="1">
                <a:solidFill>
                  <a:schemeClr val="bg1"/>
                </a:solidFill>
                <a:latin typeface="Monotype Corsiva" pitchFamily="66" charset="0"/>
              </a:rPr>
              <a:t> розвиток емоційної та естетичної чутливості школярів;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400" b="1" i="1">
                <a:solidFill>
                  <a:schemeClr val="bg1"/>
                </a:solidFill>
                <a:latin typeface="Monotype Corsiva" pitchFamily="66" charset="0"/>
              </a:rPr>
              <a:t> розвиток духовної компетенції;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400" b="1" i="1">
                <a:solidFill>
                  <a:schemeClr val="bg1"/>
                </a:solidFill>
                <a:latin typeface="Monotype Corsiva" pitchFamily="66" charset="0"/>
              </a:rPr>
              <a:t> креативність мислення;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r>
              <a:rPr lang="uk-UA" sz="2400" b="1" i="1">
                <a:solidFill>
                  <a:schemeClr val="bg1"/>
                </a:solidFill>
                <a:latin typeface="Monotype Corsiva" pitchFamily="66" charset="0"/>
              </a:rPr>
              <a:t> комфортність навчання.</a:t>
            </a:r>
          </a:p>
          <a:p>
            <a:pPr algn="just">
              <a:buFont typeface="Arial" charset="0"/>
              <a:buChar char="•"/>
              <a:tabLst>
                <a:tab pos="677863" algn="l"/>
              </a:tabLst>
            </a:pPr>
            <a:endParaRPr lang="uk-UA" sz="2400" b="1" i="1">
              <a:solidFill>
                <a:schemeClr val="bg1"/>
              </a:solidFill>
            </a:endParaRPr>
          </a:p>
        </p:txBody>
      </p:sp>
      <p:pic>
        <p:nvPicPr>
          <p:cNvPr id="27653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-214313"/>
            <a:ext cx="2428875" cy="257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1438" y="-142875"/>
            <a:ext cx="2428876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низ 10"/>
          <p:cNvSpPr/>
          <p:nvPr/>
        </p:nvSpPr>
        <p:spPr>
          <a:xfrm>
            <a:off x="1692275" y="1341438"/>
            <a:ext cx="223838" cy="719137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411413" y="1341438"/>
            <a:ext cx="215900" cy="2303462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916238" y="1341438"/>
            <a:ext cx="215900" cy="381635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5508625" y="1341438"/>
            <a:ext cx="215900" cy="23749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804025" y="1341438"/>
            <a:ext cx="215900" cy="23749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5940425" y="1341438"/>
            <a:ext cx="215900" cy="3671887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7667625" y="1341438"/>
            <a:ext cx="217488" cy="12954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716463" y="1341438"/>
            <a:ext cx="215900" cy="1366837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23" name="Блок-схема: несколько документов 22"/>
          <p:cNvSpPr/>
          <p:nvPr/>
        </p:nvSpPr>
        <p:spPr>
          <a:xfrm>
            <a:off x="3284404" y="2780928"/>
            <a:ext cx="2264204" cy="654784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Медіапроект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4" name="Блок-схема: несколько документов 23"/>
          <p:cNvSpPr/>
          <p:nvPr/>
        </p:nvSpPr>
        <p:spPr>
          <a:xfrm>
            <a:off x="544360" y="2060848"/>
            <a:ext cx="1701485" cy="1194018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Тестові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завдання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5" name="Блок-схема: несколько документов 24"/>
          <p:cNvSpPr/>
          <p:nvPr/>
        </p:nvSpPr>
        <p:spPr>
          <a:xfrm>
            <a:off x="6640979" y="3747150"/>
            <a:ext cx="1979142" cy="1194018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Віртуальні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екскурсії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6" name="Блок-схема: несколько документов 25"/>
          <p:cNvSpPr/>
          <p:nvPr/>
        </p:nvSpPr>
        <p:spPr>
          <a:xfrm>
            <a:off x="6084168" y="2492896"/>
            <a:ext cx="2368012" cy="669305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Медіатвори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7" name="Блок-схема: несколько документов 26"/>
          <p:cNvSpPr/>
          <p:nvPr/>
        </p:nvSpPr>
        <p:spPr>
          <a:xfrm>
            <a:off x="3295028" y="1766104"/>
            <a:ext cx="1842165" cy="654784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Медіаурок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9" name="Блок-схема: несколько документов 28"/>
          <p:cNvSpPr/>
          <p:nvPr/>
        </p:nvSpPr>
        <p:spPr>
          <a:xfrm>
            <a:off x="6221370" y="1766104"/>
            <a:ext cx="2447457" cy="654784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Самодиктант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30" name="Блок-схема: несколько документов 29"/>
          <p:cNvSpPr/>
          <p:nvPr/>
        </p:nvSpPr>
        <p:spPr>
          <a:xfrm>
            <a:off x="461989" y="3717032"/>
            <a:ext cx="2504841" cy="1194018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Літературний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портрет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31" name="Блок-схема: несколько документов 30"/>
          <p:cNvSpPr/>
          <p:nvPr/>
        </p:nvSpPr>
        <p:spPr>
          <a:xfrm>
            <a:off x="4838390" y="5085184"/>
            <a:ext cx="1779229" cy="1194018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Статичні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таблиці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32" name="Блок-схема: несколько документов 31"/>
          <p:cNvSpPr/>
          <p:nvPr/>
        </p:nvSpPr>
        <p:spPr>
          <a:xfrm>
            <a:off x="3904858" y="3747150"/>
            <a:ext cx="2127226" cy="1194018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Творчі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презентації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33" name="Блок-схема: несколько документов 32"/>
          <p:cNvSpPr/>
          <p:nvPr/>
        </p:nvSpPr>
        <p:spPr>
          <a:xfrm>
            <a:off x="2587304" y="5229200"/>
            <a:ext cx="1886590" cy="1194018"/>
          </a:xfrm>
          <a:prstGeom prst="flowChartMultidocument">
            <a:avLst/>
          </a:prstGeom>
          <a:blipFill>
            <a:blip r:embed="rId2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Динамічні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таблиці</a:t>
            </a:r>
            <a:endParaRPr lang="ru-RU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7235825" y="1341438"/>
            <a:ext cx="215900" cy="358775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sp>
        <p:nvSpPr>
          <p:cNvPr id="36" name="Стрелка вниз 35"/>
          <p:cNvSpPr/>
          <p:nvPr/>
        </p:nvSpPr>
        <p:spPr>
          <a:xfrm>
            <a:off x="4140200" y="1341438"/>
            <a:ext cx="215900" cy="358775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otype Corsiva" pitchFamily="66" charset="0"/>
            </a:endParaRPr>
          </a:p>
        </p:txBody>
      </p:sp>
      <p:pic>
        <p:nvPicPr>
          <p:cNvPr id="28693" name="Picture 6" descr="G:\картинки\школьный клип\f398b295261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797425"/>
            <a:ext cx="24844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4" name="Picture 9" descr="G:\картинки\учителя , врачи\указка\01f31e9621d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0" y="5003800"/>
            <a:ext cx="1547813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1422096" y="188640"/>
            <a:ext cx="6299815" cy="1226939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006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Мультимедійні жанри</a:t>
            </a:r>
            <a:endParaRPr lang="ru-RU" sz="5400" b="1" dirty="0">
              <a:ln w="11430"/>
              <a:solidFill>
                <a:srgbClr val="006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IMG2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936" y="220518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IMG2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20486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3935" y="34988"/>
            <a:ext cx="8808822" cy="1107996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“Навчатися</a:t>
            </a:r>
            <a:r>
              <a:rPr lang="uk-UA" sz="6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, щоб </a:t>
            </a:r>
            <a:r>
              <a:rPr lang="uk-UA" sz="6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навчати”</a:t>
            </a:r>
            <a:endParaRPr lang="ru-RU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9700" name="Picture 2" descr="I:\картинки\рамки уголки\уголки рамки с прозрач элем\0_6198e_c6ccb340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620713"/>
            <a:ext cx="634841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012-11-28 15.16.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068960"/>
            <a:ext cx="243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887434" y="1556792"/>
            <a:ext cx="1704313" cy="584775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Семінар   </a:t>
            </a:r>
            <a:endParaRPr lang="ru-RU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Documents and Settings\Admin\Мои документы\Загрузки\DSCN3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537" y="-23217"/>
            <a:ext cx="456088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Admin\Рабочий стол\Новая папка (4)\DSCN3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593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Documents and Settings\Admin\Рабочий стол\Новая папка (4)\DSCN35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593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Documents and Settings\Admin\Рабочий стол\DSC_0646hhtr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6212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1188" y="119063"/>
            <a:ext cx="80645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ПОКАЗОВИЙ  УРОК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М. Стельмах </a:t>
            </a:r>
            <a:r>
              <a:rPr lang="en-US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</a:t>
            </a: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Гуси-лебеді летять</a:t>
            </a:r>
            <a:r>
              <a:rPr lang="en-US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”</a:t>
            </a: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Символ образу гусей-лебедів.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Єдність світу природи і світу дитячої душі</a:t>
            </a:r>
            <a:b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endParaRPr lang="ru-RU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30726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" y="3789363"/>
            <a:ext cx="324167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0" descr="G:\картинки\анимашки\цветы анимация\ANIMASHKI_028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284663" y="3933825"/>
            <a:ext cx="150018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Новая папка (4)\DSCN35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0" y="3357563"/>
            <a:ext cx="4667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dmin\Рабочий стол\Новая папка (4)\DSCN3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Admin\Рабочий стол\Новая папка (4)\DSCN35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Admin\Рабочий стол\Новая папка (4)\DSCN35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188" y="119063"/>
            <a:ext cx="80645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ПОКАЗОВИЙ УРОК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“Душі</a:t>
            </a: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жіночої невипита криниця…”</a:t>
            </a:r>
            <a:b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Доля жінки-матері у поемах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Т. Шевченка </a:t>
            </a:r>
            <a:r>
              <a:rPr lang="uk-UA" sz="28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“Катерина”</a:t>
            </a: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та </a:t>
            </a:r>
            <a:r>
              <a:rPr lang="uk-UA" sz="28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“Наймичка”</a:t>
            </a: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/>
            </a:r>
            <a:br>
              <a:rPr lang="uk-UA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endParaRPr lang="uk-UA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5" name="Рисунок 7" descr="Шевч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5" y="2214563"/>
            <a:ext cx="22606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image-shevchenko_kateryna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214563"/>
            <a:ext cx="21256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7338" y="1944688"/>
            <a:ext cx="3500437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F:\урок мина 3.jpg"/>
          <p:cNvPicPr>
            <a:picLocks noChangeAspect="1" noChangeArrowheads="1"/>
          </p:cNvPicPr>
          <p:nvPr/>
        </p:nvPicPr>
        <p:blipFill>
          <a:blip r:embed="rId2"/>
          <a:srcRect l="4366" r="10513"/>
          <a:stretch>
            <a:fillRect/>
          </a:stretch>
        </p:blipFill>
        <p:spPr bwMode="auto">
          <a:xfrm>
            <a:off x="0" y="0"/>
            <a:ext cx="55721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00688" y="428625"/>
            <a:ext cx="3643312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ПОКАЗОВИЙ  УРОК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Микола Куліш </a:t>
            </a:r>
            <a:r>
              <a:rPr lang="uk-UA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“Мина</a:t>
            </a:r>
            <a:r>
              <a:rPr lang="uk-U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uk-UA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Мазайло</a:t>
            </a:r>
            <a:r>
              <a:rPr lang="uk-U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. Розвінчання національного нігілізму, духовної обмеженості на матеріалі українізації </a:t>
            </a:r>
          </a:p>
        </p:txBody>
      </p:sp>
      <p:pic>
        <p:nvPicPr>
          <p:cNvPr id="33795" name="Picture 4" descr="F:\урок мина 6.jpg"/>
          <p:cNvPicPr>
            <a:picLocks noChangeAspect="1" noChangeArrowheads="1"/>
          </p:cNvPicPr>
          <p:nvPr/>
        </p:nvPicPr>
        <p:blipFill>
          <a:blip r:embed="rId3"/>
          <a:srcRect t="3070"/>
          <a:stretch>
            <a:fillRect/>
          </a:stretch>
        </p:blipFill>
        <p:spPr bwMode="auto">
          <a:xfrm>
            <a:off x="5524500" y="3714750"/>
            <a:ext cx="3619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F:\урок мина 4.jpg"/>
          <p:cNvPicPr>
            <a:picLocks noChangeAspect="1" noChangeArrowheads="1"/>
          </p:cNvPicPr>
          <p:nvPr/>
        </p:nvPicPr>
        <p:blipFill>
          <a:blip r:embed="rId4"/>
          <a:srcRect l="6522" r="4349" b="8847"/>
          <a:stretch>
            <a:fillRect/>
          </a:stretch>
        </p:blipFill>
        <p:spPr bwMode="auto">
          <a:xfrm>
            <a:off x="7938" y="3730625"/>
            <a:ext cx="552291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моя флешка\україна\3187543_22093dc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00213"/>
            <a:ext cx="1257300" cy="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Мои документы\моя флешка\україна\kozach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860800"/>
            <a:ext cx="1771650" cy="223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Мои документы\моя флешка\україна\kozach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3789363"/>
            <a:ext cx="1857375" cy="254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d:\Мои документы\моя флешка\україна\5d0d45c8031a.png"/>
          <p:cNvPicPr>
            <a:picLocks noChangeAspect="1" noChangeArrowheads="1"/>
          </p:cNvPicPr>
          <p:nvPr/>
        </p:nvPicPr>
        <p:blipFill>
          <a:blip r:embed="rId5">
            <a:lum bright="-12000" contrast="16000"/>
          </a:blip>
          <a:srcRect/>
          <a:stretch>
            <a:fillRect/>
          </a:stretch>
        </p:blipFill>
        <p:spPr bwMode="auto">
          <a:xfrm>
            <a:off x="2916238" y="3860800"/>
            <a:ext cx="3465512" cy="2319338"/>
          </a:xfrm>
          <a:prstGeom prst="rect">
            <a:avLst/>
          </a:prstGeom>
          <a:noFill/>
          <a:effectLst>
            <a:outerShdw blurRad="50800" dist="63500" dir="624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64732" y="1124744"/>
            <a:ext cx="7579268" cy="1107996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Позакласна робота</a:t>
            </a:r>
            <a:endParaRPr lang="ru-RU" sz="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0927" y="272842"/>
            <a:ext cx="4145687" cy="1015663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Особисті дані</a:t>
            </a:r>
            <a:endParaRPr lang="ru-RU" sz="60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-44450"/>
            <a:ext cx="321945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23528" y="1141817"/>
            <a:ext cx="882047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Прізвище, ім’я, по батькові –</a:t>
            </a: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Гуцул Зоряна Богданівна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Дата народження  -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05.05.197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р. 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Освіта –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Тернопільський державний педагогічний 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університет ім. В. Гнатюка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Спеціальність –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Педагогіка та методика середньої освіти. Українська мова і література та зарубіжна література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Кваліфікація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Вчитель української мови і літератури та зарубіжної літератури 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Педагогічний стаж  роботи –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22 роки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 smtClean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Категорія - </a:t>
            </a:r>
            <a: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вища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>
                <a:solidFill>
                  <a:srgbClr val="9436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Звання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“старший </a:t>
            </a:r>
            <a:r>
              <a:rPr lang="uk-UA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учитель</a:t>
            </a: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Голова МК</a:t>
            </a:r>
          </a:p>
          <a:p>
            <a:pPr eaLnBrk="0" hangingPunct="0">
              <a:buFontTx/>
              <a:buChar char="•"/>
              <a:defRPr/>
            </a:pP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Переможець </a:t>
            </a: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ІІІ туру конкурсу </a:t>
            </a:r>
            <a:r>
              <a:rPr lang="uk-UA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«Учитель року-2005».</a:t>
            </a:r>
            <a:endParaRPr lang="uk-UA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endParaRPr lang="uk-UA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0" hangingPunct="0">
              <a:defRPr/>
            </a:pPr>
            <a:endParaRPr lang="uk-UA" sz="2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65488" y="188640"/>
            <a:ext cx="6827511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Свято вишиванки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“Із</a:t>
            </a: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бабусиної </a:t>
            </a:r>
            <a:r>
              <a:rPr lang="uk-UA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скрині”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30729" name="Picture 9" descr="d:\Мои документы\моя флешка\школярики\67372314_67371990_0cb2c09286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5084763"/>
            <a:ext cx="1160462" cy="120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0" name="Picture 10" descr="d:\Мои документы\моя флешка\школярики\67372407_67372128_0cb2c09286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109543">
            <a:off x="6134100" y="1528763"/>
            <a:ext cx="1152525" cy="117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2" name="Picture 12" descr="d:\Мои документы\моя флешка\школярики\67372526_67371990_0cb2c0928637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1412875"/>
            <a:ext cx="80010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0" descr="d:\Мои документы\моя флешка\школярики\67372407_67372128_0cb2c09286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45027" flipH="1">
            <a:off x="582613" y="196850"/>
            <a:ext cx="1038225" cy="117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C:\Users\User\Desktop\Зоряна документи\скановане\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84313"/>
            <a:ext cx="48514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Users\User\Desktop\Зоряна документи\скановане\0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924175"/>
            <a:ext cx="45815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User\Desktop\Зоряна документи\скановане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83318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 descr="C:\Users\User\Desktop\Зоряна документи\скановане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951" y="3068960"/>
            <a:ext cx="4855049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Мои документы\моя флешка\україна\kozachok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636838"/>
            <a:ext cx="1225550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Мои документы\моя флешка\україна\kozachka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4437063"/>
            <a:ext cx="1152525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Рисунок 9" descr="G:\картинки\україна\hatka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1484313"/>
            <a:ext cx="184150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63688" y="332656"/>
            <a:ext cx="684674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Українські вечорниці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4276" y="332656"/>
            <a:ext cx="7505581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Інтерактивна </a:t>
            </a:r>
            <a:r>
              <a:rPr lang="uk-UA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гра-Квест</a:t>
            </a: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38914" name="Picture 2" descr="C:\Users\User\Desktop\fsNRkMxkax4%20-%20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603" y="1268760"/>
            <a:ext cx="3366373" cy="4488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34619" y="1124744"/>
            <a:ext cx="3881191" cy="13849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“Ми</a:t>
            </a: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чуємо тебе,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кобзарю,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крізь </a:t>
            </a:r>
            <a:r>
              <a:rPr lang="uk-U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століття”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38915" name="Picture 3" descr="C:\Users\User\Desktop\shevchenko2.jpg"/>
          <p:cNvPicPr>
            <a:picLocks noChangeAspect="1" noChangeArrowheads="1"/>
          </p:cNvPicPr>
          <p:nvPr/>
        </p:nvPicPr>
        <p:blipFill>
          <a:blip r:embed="rId3" cstate="print"/>
          <a:srcRect l="17700" r="19967"/>
          <a:stretch>
            <a:fillRect/>
          </a:stretch>
        </p:blipFill>
        <p:spPr bwMode="auto">
          <a:xfrm>
            <a:off x="5220072" y="2734022"/>
            <a:ext cx="2808312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картинки\учителя , врачи\dbe2a5bc2d107ad21f49c074b27f03fb_1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200" y="44450"/>
            <a:ext cx="34798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ФОТО\23.02. 2013\IMG_672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1158875"/>
            <a:ext cx="2414588" cy="350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ФОТО\23.02. 2013\IMG_671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079500"/>
            <a:ext cx="2852737" cy="335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04678" y="332656"/>
            <a:ext cx="30796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стінгазет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2" name="Picture 2" descr="F:\картинки\школярики\0_534e3_d4b234e_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9075" y="4508500"/>
            <a:ext cx="23622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Рисунок 2" descr="D:\ФОТО\23.02. 2013\IMG_672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1208088"/>
            <a:ext cx="2847975" cy="358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ФОТО\23.02. 2013\IMG_672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6013" y="4176713"/>
            <a:ext cx="3749675" cy="256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картинки\учителя , врачи\dbe2a5bc2d107ad21f49c074b27f03fb_1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225" y="0"/>
            <a:ext cx="347821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ФОТО\23.02. 2013\IMG_672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30288"/>
            <a:ext cx="4321175" cy="571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:\ФОТО\23.02. 2013\IMG_672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030288"/>
            <a:ext cx="4248150" cy="571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55229" y="260648"/>
            <a:ext cx="32672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малюнків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картинки\учителя , врачи\dbe2a5bc2d107ad21f49c074b27f03fb_1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0"/>
            <a:ext cx="34782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G:\картинки\школярики\b6df85eaa3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7775" y="5214938"/>
            <a:ext cx="15462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342582" y="44624"/>
            <a:ext cx="4693914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читців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української поезії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26" name="Picture 2" descr="D:\Робочий стіл\Фотографії\Вишиванки - 2016\Конкурс читців\IMG_3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142984"/>
            <a:ext cx="628654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5" y="3857625"/>
            <a:ext cx="324167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-214313"/>
            <a:ext cx="3214688" cy="34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71470" y="142852"/>
            <a:ext cx="6715172" cy="2123658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Класне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керівництво</a:t>
            </a:r>
            <a:endParaRPr lang="ru-RU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1989" name="Picture 2" descr="G:\картинки\анимашки\эмоции\ad57d967abf7122ac5566c54b90d54b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557338"/>
            <a:ext cx="17716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EW0xbnPQ4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герб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549275"/>
            <a:ext cx="424815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:\фото уроку\DSCN3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852936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5" y="-242888"/>
            <a:ext cx="32416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3860800"/>
            <a:ext cx="3214688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20686727">
            <a:off x="34011" y="4065395"/>
            <a:ext cx="497123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Навчаємось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4037" name="Picture 2" descr="G:\картинки\анимашки\7c31fa5faa93e93cf50a4d773450dd4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5013325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 descr="G:\картинки\школярики\detia-80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404813"/>
            <a:ext cx="11906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I:\фото уроку\DSCN3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62068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469372" cy="476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1188" y="119063"/>
            <a:ext cx="80645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Всеукраїнський </a:t>
            </a:r>
            <a:b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радіодиктант національної єдності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96975"/>
            <a:ext cx="4319588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0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431958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QWnh-1Ng3mc.jpg"/>
          <p:cNvPicPr>
            <a:picLocks noChangeAspect="1" noChangeArrowheads="1"/>
          </p:cNvPicPr>
          <p:nvPr/>
        </p:nvPicPr>
        <p:blipFill>
          <a:blip r:embed="rId2" cstate="print"/>
          <a:srcRect r="10001" b="3773"/>
          <a:stretch>
            <a:fillRect/>
          </a:stretch>
        </p:blipFill>
        <p:spPr bwMode="auto">
          <a:xfrm>
            <a:off x="539552" y="836712"/>
            <a:ext cx="5183936" cy="3117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2" name="Picture 4" descr="C:\Users\User\Desktop\зоряна\x_f9c03e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3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75" y="-242888"/>
            <a:ext cx="32416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20686727">
            <a:off x="4609662" y="1718209"/>
            <a:ext cx="409567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Виховуємось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6085" name="Picture 2" descr="G:\картинки\анимашки\7c31fa5faa93e93cf50a4d773450dd4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5013325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G:\картинки\школярики\detia-80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404813"/>
            <a:ext cx="11906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0" y="3860800"/>
            <a:ext cx="3214688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C:\Users\Gigabyte\Pictures\Light Alloy\ТРЕЙЛЕР-0-02-04-8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3281363"/>
            <a:ext cx="6357937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08625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701" y="265948"/>
            <a:ext cx="3428992" cy="257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Fz8NtY0LF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708920"/>
            <a:ext cx="4602480" cy="3451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7C1ESRyWpy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908720"/>
            <a:ext cx="3451860" cy="4602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1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75" y="-242888"/>
            <a:ext cx="32416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20686727">
            <a:off x="5074253" y="1605841"/>
            <a:ext cx="373871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Змагаємось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86727">
            <a:off x="197697" y="4201363"/>
            <a:ext cx="443743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Фізично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розвиваємось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8134" name="Picture 2" descr="G:\картинки\анимашки\06d4c345741aa6b2c21a29af223836bb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692150"/>
            <a:ext cx="11350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3" descr="G:\картинки\анимашки\0dfacd1d6df59af09d1dd212d131b9ae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5661025"/>
            <a:ext cx="1419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:\Users\User\Desktop\зоряна\getImage9OZYE1V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708920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User\Desktop\R7_vU-6N1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5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3522663"/>
            <a:ext cx="321468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875" y="-242888"/>
            <a:ext cx="32416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20686727">
            <a:off x="105840" y="3926680"/>
            <a:ext cx="51283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Ярмаркуємо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9158" name="Picture 2" descr="G:\картинки\анимашки\5406929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5219700"/>
            <a:ext cx="12128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3" descr="G:\кл. рук\72613837_1301134795_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333375"/>
            <a:ext cx="158432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User\Desktop\7-vr8vsuF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C:\Users\User\Desktop\ZVwFzI_6wY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408" y="278092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3522663"/>
            <a:ext cx="321468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875" y="-242888"/>
            <a:ext cx="32416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20686727">
            <a:off x="438462" y="3926680"/>
            <a:ext cx="446308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Відпочиваємо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0182" name="Picture 2" descr="G:\картинки\анимашки\5406929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5219700"/>
            <a:ext cx="12128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3" descr="G:\кл. рук\72613837_1301134795_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333375"/>
            <a:ext cx="158432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535988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User\Desktop\зоряна\x_fe2ade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24" y="3356992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User\Desktop\зоряна\x_f35828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24" y="332656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2" descr="G:\картинки\анимашки\дети\35a6e6438f8b43ec1cd8feccc705401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221163"/>
            <a:ext cx="16446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-242888"/>
            <a:ext cx="32416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3522663"/>
            <a:ext cx="321468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11686" y="3369766"/>
            <a:ext cx="447673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Подорожуємо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4818" name="Picture 2" descr="C:\Users\User\Desktop\BqqPuqzxSo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504" y="332656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5"/>
          <p:cNvPicPr>
            <a:picLocks noChangeAspect="1" noChangeArrowheads="1"/>
          </p:cNvPicPr>
          <p:nvPr/>
        </p:nvPicPr>
        <p:blipFill>
          <a:blip r:embed="rId2"/>
          <a:srcRect l="31169"/>
          <a:stretch>
            <a:fillRect/>
          </a:stretch>
        </p:blipFill>
        <p:spPr bwMode="auto">
          <a:xfrm rot="355938">
            <a:off x="5572125" y="3021013"/>
            <a:ext cx="337185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2876">
            <a:off x="5729288" y="24765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40527">
            <a:off x="266555" y="727881"/>
            <a:ext cx="5857884" cy="439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1484313"/>
            <a:ext cx="21764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0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844675"/>
            <a:ext cx="22907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800000">
            <a:off x="2205038" y="3263900"/>
            <a:ext cx="228123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2472" y="34988"/>
            <a:ext cx="3531736" cy="1107996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Публікації</a:t>
            </a:r>
            <a:endParaRPr lang="ru-RU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5605" name="Picture 2" descr="I:\картинки\рамки уголки\уголки рамки с прозрач элем\0_6198e_c6ccb340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857250"/>
            <a:ext cx="634841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20140316_202700-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800000">
            <a:off x="474663" y="1773238"/>
            <a:ext cx="23098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original-file_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800000">
            <a:off x="4656138" y="3265488"/>
            <a:ext cx="22320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00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00000">
            <a:off x="6454775" y="1911350"/>
            <a:ext cx="22844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0316_200741-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989138"/>
            <a:ext cx="2286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20140316_200949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1989138"/>
            <a:ext cx="22161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23122" y="34988"/>
            <a:ext cx="5314275" cy="1107996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Мої  досягнення</a:t>
            </a:r>
            <a:endParaRPr lang="ru-RU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54276" name="Picture 2" descr="I:\картинки\рамки уголки\уголки рамки с прозрач элем\0_6198e_c6ccb340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857250"/>
            <a:ext cx="634841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5"/>
          <a:srcRect r="23392"/>
          <a:stretch>
            <a:fillRect/>
          </a:stretch>
        </p:blipFill>
        <p:spPr bwMode="auto">
          <a:xfrm>
            <a:off x="5364163" y="2205038"/>
            <a:ext cx="33845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3644900"/>
            <a:ext cx="135096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20140316_200639-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3141663"/>
            <a:ext cx="22907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 descr="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573463"/>
            <a:ext cx="18986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 descr="4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9563" y="3573463"/>
            <a:ext cx="19494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-214313"/>
            <a:ext cx="3214688" cy="34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397113"/>
            <a:ext cx="6163048" cy="1015663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Педагогічне  кредо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5356" y="2223914"/>
            <a:ext cx="4092787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339933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“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Semper</a:t>
            </a:r>
            <a:r>
              <a:rPr lang="uk-UA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tiro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…”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(</a:t>
            </a:r>
            <a:r>
              <a:rPr lang="uk-UA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Завжди учень)</a:t>
            </a:r>
          </a:p>
        </p:txBody>
      </p:sp>
      <p:pic>
        <p:nvPicPr>
          <p:cNvPr id="18436" name="Picture 2" descr="G:\картинки\анимашки\дети\aec49c9a90d4170a80dec68f3e3d1d8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508500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I:\картинки\рамки уголки\уголки рамки с прозрач элем\0_61991_f221aff3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-214313"/>
            <a:ext cx="3214688" cy="34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181089"/>
            <a:ext cx="4929222" cy="1015663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Життєве кредо       </a:t>
            </a:r>
          </a:p>
        </p:txBody>
      </p:sp>
      <p:pic>
        <p:nvPicPr>
          <p:cNvPr id="19459" name="Picture 2" descr="G:\картинки\анимашки\книги\bbede0006c530d485ca772fc67e59d7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508500"/>
            <a:ext cx="129698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6"/>
          <p:cNvSpPr>
            <a:spLocks noGrp="1"/>
          </p:cNvSpPr>
          <p:nvPr>
            <p:ph type="title" idx="4294967295"/>
          </p:nvPr>
        </p:nvSpPr>
        <p:spPr>
          <a:xfrm>
            <a:off x="539750" y="2420938"/>
            <a:ext cx="8229600" cy="1143000"/>
          </a:xfrm>
        </p:spPr>
        <p:txBody>
          <a:bodyPr/>
          <a:lstStyle/>
          <a:p>
            <a:pPr eaLnBrk="1" hangingPunct="1"/>
            <a:r>
              <a:rPr lang="uk-UA" sz="4000" b="1" smtClean="0">
                <a:solidFill>
                  <a:srgbClr val="CC0000"/>
                </a:solidFill>
                <a:latin typeface="Arial" charset="0"/>
              </a:rPr>
              <a:t>Уміння бачити незвичайне         у звичайному</a:t>
            </a:r>
            <a:endParaRPr lang="ru-RU" sz="4000" b="1" smtClean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User\Desktop\зоряна\20140316_20033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450" y="909638"/>
            <a:ext cx="43862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4428" y="34988"/>
            <a:ext cx="8287846" cy="830997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Творча еліта – рушійна сила нації</a:t>
            </a:r>
            <a:endParaRPr lang="ru-RU" sz="4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0" name="Рисунок 9" descr="DSC0079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36613"/>
            <a:ext cx="38385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SC008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342900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SC0081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838" y="3978275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Фотографії\День Вчителя\Космач\IMG_5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71810"/>
            <a:ext cx="5400434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5918" y="0"/>
            <a:ext cx="5918608" cy="923330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Легенди Гуцульщини. </a:t>
            </a:r>
            <a:endParaRPr lang="ru-RU" sz="5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4098" name="Picture 2" descr="D:\Фотографії\День Вчителя\Космач\IMG_5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5400434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4479" y="64485"/>
            <a:ext cx="6077305" cy="830997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Театралізовані Чернівці</a:t>
            </a:r>
            <a:endParaRPr lang="ru-RU" sz="4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5122" name="Picture 2" descr="D:\Фотографії\Чернівці\Чернівці_Дурай Ольга\IMG_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857232"/>
            <a:ext cx="71438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9498" y="34988"/>
            <a:ext cx="5857694" cy="1107996"/>
          </a:xfrm>
          <a:prstGeom prst="rect">
            <a:avLst/>
          </a:prstGeom>
          <a:noFill/>
          <a:effectLst>
            <a:outerShdw blurRad="76200" dist="76200" dir="5400000" algn="ctr" rotWithShape="0">
              <a:srgbClr val="7B5229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Про мене пишуть</a:t>
            </a:r>
            <a:endParaRPr lang="ru-RU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3554" name="Picture 2" descr="I:\картинки\рамки уголки\уголки рамки с прозрач элем\0_6198e_c6ccb340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857250"/>
            <a:ext cx="634841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0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08275"/>
            <a:ext cx="60674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3263" y="2708275"/>
            <a:ext cx="590073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0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5363" y="1989138"/>
            <a:ext cx="4899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2838" y="3008313"/>
            <a:ext cx="2951162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363</Words>
  <Application>Microsoft Office PowerPoint</Application>
  <PresentationFormat>Екран (4:3)</PresentationFormat>
  <Paragraphs>91</Paragraphs>
  <Slides>39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5" baseType="lpstr">
      <vt:lpstr>Arial</vt:lpstr>
      <vt:lpstr>Calibri</vt:lpstr>
      <vt:lpstr>Monotype Corsiva</vt:lpstr>
      <vt:lpstr>Times New Roman</vt:lpstr>
      <vt:lpstr>Verdana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Уміння бачити незвичайне         у звичайному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96</cp:revision>
  <dcterms:created xsi:type="dcterms:W3CDTF">2014-03-15T15:15:44Z</dcterms:created>
  <dcterms:modified xsi:type="dcterms:W3CDTF">2017-02-24T13:22:29Z</dcterms:modified>
</cp:coreProperties>
</file>