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t="-2000" r="-6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0"/>
            <a:ext cx="51125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Презентація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досвіду роботи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вчителя української мови та літератури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вищої кваліфікаційної категорії, старшого вчителя,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класного керівника 9-В класу ТСШ №5</a:t>
            </a:r>
          </a:p>
          <a:p>
            <a:pPr algn="ctr"/>
            <a:r>
              <a:rPr lang="uk-UA" sz="2400" b="1" dirty="0" smtClean="0">
                <a:solidFill>
                  <a:srgbClr val="FF0000"/>
                </a:solidFill>
                <a:latin typeface="Monotype Corsiva" pitchFamily="66" charset="0"/>
              </a:rPr>
              <a:t>Костинської Стефанії Йосипівни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5085184"/>
            <a:ext cx="51125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Педагогічне кредо: Вірити в дитину, поважати його особистість, допомогти досягнути успіху.</a:t>
            </a:r>
          </a:p>
          <a:p>
            <a:r>
              <a:rPr lang="uk-UA" sz="2000" b="1" dirty="0" smtClean="0"/>
              <a:t>Кредо людини: Люби ближнього, як самого себе. Біблія</a:t>
            </a:r>
            <a:endParaRPr lang="ru-RU" sz="2000" b="1" dirty="0"/>
          </a:p>
        </p:txBody>
      </p:sp>
      <p:pic>
        <p:nvPicPr>
          <p:cNvPr id="4" name="Picture 3" descr="F:\відкритий урок\IMG_2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12976"/>
            <a:ext cx="3960440" cy="1440160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75656" y="229871"/>
            <a:ext cx="6804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Позаурочна робота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19" t="21242" r="29376" b="10751"/>
          <a:stretch>
            <a:fillRect/>
          </a:stretch>
        </p:blipFill>
        <p:spPr bwMode="auto">
          <a:xfrm>
            <a:off x="-324544" y="1621418"/>
            <a:ext cx="5544616" cy="523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631141"/>
            <a:ext cx="68042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Залучити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до позакласної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роботи учнів за їхніми здібностями та допомагати розвивати </a:t>
            </a:r>
            <a:r>
              <a:rPr kumimoji="0" lang="uk-UA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їх”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Л. Мірошниченко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482962"/>
            <a:ext cx="4114552" cy="2743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79512" y="-964930"/>
            <a:ext cx="8604448" cy="735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 smtClean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Якщо хочу, щоб учні…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розвинули навики</a:t>
            </a:r>
            <a:endParaRPr lang="en-US" sz="700" dirty="0" smtClean="0"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розвивали навики того, чого навчились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здобули новий досвід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0" indent="53022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Використовую техніку: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Діяльність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Практика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Вправи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Симуляція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Ділові ігри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При цьому представляю детальну інструкцію і постійно спостерігаю за роботою  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учасникі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учасників</a:t>
            </a:r>
            <a:endParaRPr lang="ru-RU" sz="700" dirty="0" smtClean="0">
              <a:cs typeface="Arial" pitchFamily="34" charset="0"/>
            </a:endParaRPr>
          </a:p>
          <a:p>
            <a:pPr marL="0" marR="0" lvl="0" indent="5400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Якщо хочу, щоб учні…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висловлювали нові думки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Перенесли це на власний досвід або становище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Використовую техніку: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Вкладу учнів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Обговорення в групі</a:t>
            </a:r>
            <a:endParaRPr lang="ru-RU" sz="700" dirty="0" smtClean="0"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Малі групи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Дослідження індивідуальних випадків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Ділові ігри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Але… ця техніка вимагає старанної підготовки. Необхідним також є підведення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  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ідсумк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                    Демонструю досягнуті успіхи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1428736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uk-UA" sz="2400" dirty="0" smtClean="0"/>
              <a:t>Тема: Інтерактивні технології колективно-групового навчання на уроках української мови та літератури як основа розвитку творчих здібностей школярів.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2924944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Мета:</a:t>
            </a:r>
          </a:p>
          <a:p>
            <a:pPr>
              <a:buFontTx/>
              <a:buChar char="-"/>
            </a:pPr>
            <a:r>
              <a:rPr lang="uk-UA" sz="2000" dirty="0" smtClean="0"/>
              <a:t>Створити атмосферу </a:t>
            </a:r>
            <a:r>
              <a:rPr lang="uk-UA" sz="2000" dirty="0" err="1" smtClean="0"/>
              <a:t>суб</a:t>
            </a:r>
            <a:r>
              <a:rPr lang="en-US" sz="2000" dirty="0" smtClean="0"/>
              <a:t>’</a:t>
            </a:r>
            <a:r>
              <a:rPr lang="uk-UA" sz="2000" dirty="0" err="1" smtClean="0"/>
              <a:t>єкт-суб</a:t>
            </a:r>
            <a:r>
              <a:rPr lang="en-US" sz="2000" dirty="0" smtClean="0"/>
              <a:t>’</a:t>
            </a:r>
            <a:r>
              <a:rPr lang="uk-UA" sz="2000" dirty="0" err="1" smtClean="0"/>
              <a:t>єктних</a:t>
            </a:r>
            <a:r>
              <a:rPr lang="uk-UA" sz="2000" dirty="0" smtClean="0"/>
              <a:t> стосунків на уроках словесності;</a:t>
            </a:r>
          </a:p>
          <a:p>
            <a:pPr>
              <a:buFontTx/>
              <a:buChar char="-"/>
            </a:pPr>
            <a:r>
              <a:rPr lang="uk-UA" sz="2000" dirty="0" smtClean="0"/>
              <a:t> створити оптимальні умови для розвитку творчих здібностей школярів;</a:t>
            </a:r>
          </a:p>
          <a:p>
            <a:pPr>
              <a:buFontTx/>
              <a:buChar char="-"/>
            </a:pPr>
            <a:r>
              <a:rPr lang="uk-UA" sz="2000" dirty="0" smtClean="0"/>
              <a:t> організувати процес навчання так, щоб учень бачив плоди своєї праці, міг їх оцінити і застосувати у житті (перейти від </a:t>
            </a:r>
            <a:r>
              <a:rPr lang="uk-UA" sz="2000" dirty="0" err="1" smtClean="0"/>
              <a:t>“передавання</a:t>
            </a:r>
            <a:r>
              <a:rPr lang="uk-UA" sz="2000" dirty="0" smtClean="0"/>
              <a:t> </a:t>
            </a:r>
            <a:r>
              <a:rPr lang="uk-UA" sz="2000" dirty="0" err="1" smtClean="0"/>
              <a:t>знань”</a:t>
            </a:r>
            <a:r>
              <a:rPr lang="uk-UA" sz="2000" dirty="0" smtClean="0"/>
              <a:t> до </a:t>
            </a:r>
            <a:r>
              <a:rPr lang="uk-UA" sz="2000" dirty="0" err="1" smtClean="0"/>
              <a:t>“навчання</a:t>
            </a:r>
            <a:r>
              <a:rPr lang="uk-UA" sz="2000" dirty="0" smtClean="0"/>
              <a:t> </a:t>
            </a:r>
            <a:r>
              <a:rPr lang="uk-UA" sz="2000" dirty="0" err="1" smtClean="0"/>
              <a:t>жити”</a:t>
            </a:r>
            <a:r>
              <a:rPr lang="uk-UA" sz="2000" dirty="0" smtClean="0"/>
              <a:t>)</a:t>
            </a:r>
            <a:endParaRPr lang="ru-RU" sz="2000" dirty="0"/>
          </a:p>
        </p:txBody>
      </p:sp>
      <p:pic>
        <p:nvPicPr>
          <p:cNvPr id="1026" name="Picture 2" descr="F:\фото\45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36760" y="-748936"/>
            <a:ext cx="159847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48478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+mj-lt"/>
              </a:rPr>
              <a:t>Актуальність і перспективність даної теми:</a:t>
            </a:r>
            <a:endParaRPr lang="ru-RU" sz="28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204864"/>
            <a:ext cx="7200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uk-UA" sz="2000" dirty="0" smtClean="0"/>
              <a:t> сприяє виконанню завдань Національної доктрини розвитку освіти;</a:t>
            </a:r>
          </a:p>
          <a:p>
            <a:pPr>
              <a:buFontTx/>
              <a:buChar char="-"/>
            </a:pPr>
            <a:r>
              <a:rPr lang="uk-UA" sz="2000" dirty="0" smtClean="0"/>
              <a:t> сприяє позитивній мотивації учнів до пізнавальної діяльності; потребі в самопізнанні, самореалізації, самовдосконаленні;</a:t>
            </a:r>
          </a:p>
          <a:p>
            <a:pPr>
              <a:buFontTx/>
              <a:buChar char="-"/>
            </a:pPr>
            <a:r>
              <a:rPr lang="uk-UA" sz="2000" dirty="0" smtClean="0"/>
              <a:t> забезпечує умови для розвитку творчої особистості дитини;</a:t>
            </a:r>
          </a:p>
          <a:p>
            <a:pPr>
              <a:buFontTx/>
              <a:buChar char="-"/>
            </a:pPr>
            <a:r>
              <a:rPr lang="uk-UA" sz="2000" dirty="0" smtClean="0"/>
              <a:t> дозволяє гарантувати досягнення певного стандарту освіти;</a:t>
            </a:r>
          </a:p>
          <a:p>
            <a:pPr>
              <a:buFontTx/>
              <a:buChar char="-"/>
            </a:pPr>
            <a:r>
              <a:rPr lang="uk-UA" sz="2000" dirty="0" smtClean="0"/>
              <a:t> робить можливий оригінальний підхід до побудови структури сучасного уроку словесності;</a:t>
            </a:r>
          </a:p>
          <a:p>
            <a:pPr>
              <a:buFontTx/>
              <a:buChar char="-"/>
            </a:pPr>
            <a:r>
              <a:rPr lang="uk-UA" sz="2000" dirty="0" smtClean="0"/>
              <a:t> сприяє емоційному сприйняттю змісту навчання;</a:t>
            </a:r>
          </a:p>
          <a:p>
            <a:pPr>
              <a:buFontTx/>
              <a:buChar char="-"/>
            </a:pPr>
            <a:r>
              <a:rPr lang="uk-UA" sz="2000" dirty="0" smtClean="0"/>
              <a:t> сприяє оволодінню </a:t>
            </a:r>
            <a:r>
              <a:rPr lang="uk-UA" sz="2000" dirty="0" err="1" smtClean="0"/>
              <a:t>надпредметними</a:t>
            </a:r>
            <a:r>
              <a:rPr lang="uk-UA" sz="2000" dirty="0" smtClean="0"/>
              <a:t> уміннями, формуючи в учня готовність приймати рішення, застосування набутих знань.</a:t>
            </a:r>
            <a:endParaRPr lang="ru-RU" sz="2000" dirty="0"/>
          </a:p>
        </p:txBody>
      </p:sp>
      <p:pic>
        <p:nvPicPr>
          <p:cNvPr id="2050" name="Picture 2" descr="F:\фото\45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-27384"/>
            <a:ext cx="3312368" cy="1571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556792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+mj-lt"/>
              </a:rPr>
              <a:t>Орієнтовна структура інтерактивного уроку</a:t>
            </a:r>
            <a:endParaRPr lang="ru-RU" sz="2400" b="1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420888"/>
            <a:ext cx="7200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І. Мотивацій навчальної діяльності.</a:t>
            </a:r>
          </a:p>
          <a:p>
            <a:r>
              <a:rPr lang="uk-UA" sz="2800" dirty="0" smtClean="0"/>
              <a:t>ІІ. Оголошення, представлення теми та очікуваних навчальних результатів.</a:t>
            </a:r>
          </a:p>
          <a:p>
            <a:r>
              <a:rPr lang="uk-UA" sz="2800" dirty="0" smtClean="0"/>
              <a:t>ІІІ. Надання необхідної інформації.</a:t>
            </a:r>
          </a:p>
          <a:p>
            <a:r>
              <a:rPr lang="uk-UA" sz="2800" dirty="0" smtClean="0"/>
              <a:t>І</a:t>
            </a:r>
            <a:r>
              <a:rPr lang="en-US" sz="2800" dirty="0" smtClean="0"/>
              <a:t>V</a:t>
            </a:r>
            <a:r>
              <a:rPr lang="uk-UA" sz="2800" dirty="0" smtClean="0"/>
              <a:t>. Інтерактивна вправа – центральна частина заняття.</a:t>
            </a:r>
          </a:p>
          <a:p>
            <a:r>
              <a:rPr lang="en-US" sz="2800" dirty="0" smtClean="0"/>
              <a:t>V</a:t>
            </a:r>
            <a:r>
              <a:rPr lang="uk-UA" sz="2800" dirty="0" smtClean="0"/>
              <a:t>. Підбиття підсумків.</a:t>
            </a:r>
          </a:p>
          <a:p>
            <a:r>
              <a:rPr lang="en-US" sz="2800" dirty="0" smtClean="0"/>
              <a:t>VI</a:t>
            </a:r>
            <a:r>
              <a:rPr lang="uk-UA" sz="2800" dirty="0" smtClean="0"/>
              <a:t>. Оцінювання результатів уроку.</a:t>
            </a:r>
            <a:endParaRPr lang="ru-RU" sz="2800" dirty="0"/>
          </a:p>
        </p:txBody>
      </p:sp>
      <p:pic>
        <p:nvPicPr>
          <p:cNvPr id="3074" name="Picture 2" descr="H:\фотографії\відкритий урок\Без імені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28163"/>
            <a:ext cx="4680520" cy="150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Етапи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особистісно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зорієнтованого</a:t>
            </a:r>
            <a:r>
              <a:rPr lang="ru-RU" sz="2000" b="1" dirty="0" smtClean="0"/>
              <a:t> уроку у </a:t>
            </a:r>
            <a:r>
              <a:rPr lang="ru-RU" sz="2000" b="1" dirty="0" err="1" smtClean="0"/>
              <a:t>світлі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колективно-групового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навчання</a:t>
            </a:r>
            <a:r>
              <a:rPr lang="ru-RU" sz="2000" b="1" dirty="0" smtClean="0"/>
              <a:t> (за основу взято </a:t>
            </a:r>
            <a:r>
              <a:rPr lang="ru-RU" sz="2000" b="1" dirty="0" err="1" smtClean="0"/>
              <a:t>теорію</a:t>
            </a:r>
            <a:r>
              <a:rPr lang="ru-RU" sz="2000" b="1" dirty="0" smtClean="0"/>
              <a:t> С. </a:t>
            </a:r>
            <a:r>
              <a:rPr lang="ru-RU" sz="2000" b="1" dirty="0" err="1" smtClean="0"/>
              <a:t>Подмазіна</a:t>
            </a:r>
            <a:r>
              <a:rPr lang="ru-RU" sz="2000" b="1" dirty="0" smtClean="0"/>
              <a:t>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484784"/>
          <a:ext cx="8136904" cy="5028795"/>
        </p:xfrm>
        <a:graphic>
          <a:graphicData uri="http://schemas.openxmlformats.org/drawingml/2006/table">
            <a:tbl>
              <a:tblPr/>
              <a:tblGrid>
                <a:gridCol w="4068452"/>
                <a:gridCol w="4068452"/>
              </a:tblGrid>
              <a:tr h="3668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Етап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Прийом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</a:tr>
              <a:tr h="679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1. Орієнтація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Times New Roman"/>
                        </a:rPr>
                        <a:t>«Мікрофон»</a:t>
                      </a:r>
                      <a:endParaRPr lang="ru-RU" sz="105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Times New Roman"/>
                        </a:rPr>
                        <a:t>«Лови момент»</a:t>
                      </a:r>
                      <a:endParaRPr lang="ru-RU" sz="105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/>
                          <a:ea typeface="Times New Roman"/>
                        </a:rPr>
                        <a:t>«Бліцопитування»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905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2. Визначення мети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«Проблемне питання»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«Відстрочена відгадка»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«Мікрофон»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«Інтрига»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</a:tr>
              <a:tr h="928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</a:rPr>
                        <a:t>3. Проектування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Випереджувальні завдання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(проект, реферати, повідомлення, підготовка наочності)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«Учитель – учень»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«Творча лабораторія» (складання плану роботи)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905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4. Організація виконання плану діяльності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«Мікрофон»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«Опитування-естафета»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uk-UA" sz="1400" dirty="0" err="1">
                          <a:latin typeface="Times New Roman"/>
                          <a:ea typeface="Times New Roman"/>
                        </a:rPr>
                        <a:t>Взаємоопитування</a:t>
                      </a: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«Навчальний практикум»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679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Times New Roman"/>
                          <a:ea typeface="Times New Roman"/>
                        </a:rPr>
                        <a:t>5. Контрольно-оцінювальний етап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«Дерево рішень»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«Мікрофон»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Times New Roman"/>
                        </a:rPr>
                        <a:t>«Незакінчене речення»</a:t>
                      </a:r>
                      <a:endParaRPr lang="ru-RU" sz="1050" dirty="0">
                        <a:latin typeface="Times New Roman"/>
                        <a:ea typeface="Times New Roman"/>
                      </a:endParaRP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909884"/>
            <a:ext cx="766834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Етап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орієнтації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цьому етапі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 стараюся позитивно налаштувати учнів на роботу;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2) наголошую на важливості даного питання в цілому курсі;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3) пов’язую з практикою, де це можна застосувати.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Тема уроку.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В. Стефаник. Новела «Камінний хрест» - психологічне розкриття теми еміграції. Історична основа твору. Сюжетно-композиційні особливості.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ТЛ.: експресіонізм.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827584" y="3404326"/>
            <a:ext cx="802838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ІІ. Актуалізація опорних знань.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 Звучить пісня Б. Лепкого «Чуєш, брате мій».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Робота в групах </a:t>
            </a:r>
            <a:r>
              <a:rPr kumimoji="0" lang="uk-UA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«Лови мить: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 група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(завдання) – слухаючи пісню, запишіть асоціативний словесний ланцюжок.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ІІ група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– записати кольорову гаму до пісні.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ІІІ група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– який настрій навіює твір?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Робимо висновок: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еміграція – чорний – сум.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Вчитель.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Отже, мова на уроці піде про… (продовжують учні). 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Мікрофон».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:\фотографії\відкритий урок\Без імені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88640"/>
            <a:ext cx="3672408" cy="1254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907704" y="0"/>
            <a:ext cx="662473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ІІІ. Етап проектування.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цьому етапі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 проектую випереджувальні завдання як індивідуальні, так і групові;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2) повідомляю план роботи;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3) можу запропонувати учням внести свої корективи у план роботи.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259632" y="1595021"/>
            <a:ext cx="9505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Тема уроку. </a:t>
            </a:r>
            <a:r>
              <a:rPr lang="ru-RU" sz="1400" b="1" dirty="0" err="1" smtClean="0"/>
              <a:t>Поетична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збірка</a:t>
            </a:r>
            <a:r>
              <a:rPr lang="ru-RU" sz="1400" b="1" dirty="0" smtClean="0"/>
              <a:t> «</a:t>
            </a:r>
            <a:r>
              <a:rPr lang="ru-RU" sz="1400" b="1" dirty="0" err="1" smtClean="0"/>
              <a:t>Зів’яле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листя</a:t>
            </a:r>
            <a:r>
              <a:rPr lang="ru-RU" sz="1400" b="1" dirty="0" smtClean="0"/>
              <a:t>»: «Ой </a:t>
            </a:r>
            <a:r>
              <a:rPr lang="ru-RU" sz="1400" b="1" dirty="0" err="1" smtClean="0"/>
              <a:t>ти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дівчино</a:t>
            </a:r>
            <a:r>
              <a:rPr lang="ru-RU" sz="1400" b="1" dirty="0" smtClean="0"/>
              <a:t>, </a:t>
            </a:r>
            <a:r>
              <a:rPr lang="ru-RU" sz="1400" b="1" dirty="0" err="1" smtClean="0"/>
              <a:t>з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горіха</a:t>
            </a:r>
            <a:endParaRPr lang="ru-RU" sz="1400" b="1" dirty="0" smtClean="0"/>
          </a:p>
          <a:p>
            <a:r>
              <a:rPr lang="ru-RU" sz="1400" dirty="0" smtClean="0"/>
              <a:t>зерня», «</a:t>
            </a:r>
            <a:r>
              <a:rPr lang="ru-RU" sz="1400" dirty="0" err="1" smtClean="0"/>
              <a:t>Чого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являєшся</a:t>
            </a:r>
            <a:r>
              <a:rPr lang="ru-RU" sz="1400" dirty="0" smtClean="0"/>
              <a:t> </a:t>
            </a:r>
            <a:r>
              <a:rPr lang="ru-RU" sz="1400" dirty="0" err="1" smtClean="0"/>
              <a:t>мені</a:t>
            </a:r>
            <a:r>
              <a:rPr lang="ru-RU" sz="1400" dirty="0" smtClean="0"/>
              <a:t>». </a:t>
            </a:r>
            <a:r>
              <a:rPr lang="ru-RU" sz="1400" dirty="0" err="1" smtClean="0"/>
              <a:t>Місце</a:t>
            </a:r>
            <a:r>
              <a:rPr lang="ru-RU" sz="1400" dirty="0" smtClean="0"/>
              <a:t> </a:t>
            </a:r>
            <a:r>
              <a:rPr lang="ru-RU" sz="1400" dirty="0" err="1" smtClean="0"/>
              <a:t>любовної</a:t>
            </a:r>
            <a:r>
              <a:rPr lang="ru-RU" sz="1400" dirty="0" smtClean="0"/>
              <a:t> теми у</a:t>
            </a:r>
          </a:p>
          <a:p>
            <a:r>
              <a:rPr lang="ru-RU" sz="1400" dirty="0" err="1" smtClean="0"/>
              <a:t>творчості</a:t>
            </a:r>
            <a:r>
              <a:rPr lang="ru-RU" sz="1400" dirty="0" smtClean="0"/>
              <a:t> </a:t>
            </a:r>
            <a:r>
              <a:rPr lang="ru-RU" sz="1400" dirty="0" err="1" smtClean="0"/>
              <a:t>Івана</a:t>
            </a:r>
            <a:r>
              <a:rPr lang="ru-RU" sz="1400" dirty="0" smtClean="0"/>
              <a:t> Франка. </a:t>
            </a:r>
            <a:r>
              <a:rPr lang="ru-RU" sz="1400" dirty="0" err="1" smtClean="0"/>
              <a:t>Автобіографічність</a:t>
            </a:r>
            <a:r>
              <a:rPr lang="ru-RU" sz="1400" dirty="0" smtClean="0"/>
              <a:t> </a:t>
            </a:r>
            <a:r>
              <a:rPr lang="ru-RU" sz="1400" dirty="0" err="1" smtClean="0"/>
              <a:t>творів</a:t>
            </a:r>
            <a:r>
              <a:rPr lang="ru-RU" sz="1400" dirty="0" smtClean="0"/>
              <a:t>. Широка</a:t>
            </a:r>
          </a:p>
          <a:p>
            <a:r>
              <a:rPr lang="ru-RU" sz="1400" dirty="0" err="1" smtClean="0"/>
              <a:t>емоційність</a:t>
            </a:r>
            <a:r>
              <a:rPr lang="ru-RU" sz="1400" dirty="0" smtClean="0"/>
              <a:t> </a:t>
            </a:r>
            <a:r>
              <a:rPr lang="ru-RU" sz="1400" dirty="0" err="1" smtClean="0"/>
              <a:t>гами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почуттів</a:t>
            </a:r>
            <a:r>
              <a:rPr lang="ru-RU" sz="1400" dirty="0" smtClean="0"/>
              <a:t> </a:t>
            </a:r>
            <a:r>
              <a:rPr lang="ru-RU" sz="1400" dirty="0" err="1" smtClean="0"/>
              <a:t>ліричного</a:t>
            </a:r>
            <a:r>
              <a:rPr lang="ru-RU" sz="1400" dirty="0" smtClean="0"/>
              <a:t> героя.</a:t>
            </a:r>
          </a:p>
          <a:p>
            <a:r>
              <a:rPr lang="ru-RU" sz="1400" b="1" dirty="0" smtClean="0"/>
              <a:t>Мета уроку. </a:t>
            </a:r>
            <a:r>
              <a:rPr lang="ru-RU" sz="1400" b="1" dirty="0" err="1" smtClean="0"/>
              <a:t>Допомогти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учням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зрозуміти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неперевершену</a:t>
            </a:r>
            <a:r>
              <a:rPr lang="ru-RU" sz="1400" b="1" dirty="0" smtClean="0"/>
              <a:t> красу </a:t>
            </a:r>
            <a:r>
              <a:rPr lang="ru-RU" sz="1400" b="1" dirty="0" err="1" smtClean="0"/>
              <a:t>інтимної</a:t>
            </a:r>
            <a:endParaRPr lang="ru-RU" sz="1400" b="1" dirty="0" smtClean="0"/>
          </a:p>
          <a:p>
            <a:r>
              <a:rPr lang="ru-RU" sz="1400" dirty="0" err="1" smtClean="0"/>
              <a:t>лірики</a:t>
            </a:r>
            <a:r>
              <a:rPr lang="ru-RU" sz="1400" dirty="0" smtClean="0"/>
              <a:t> </a:t>
            </a:r>
            <a:r>
              <a:rPr lang="ru-RU" sz="1400" dirty="0" err="1" smtClean="0"/>
              <a:t>І.Франка</a:t>
            </a:r>
            <a:r>
              <a:rPr lang="ru-RU" sz="1400" dirty="0" smtClean="0"/>
              <a:t>; </a:t>
            </a:r>
            <a:r>
              <a:rPr lang="ru-RU" sz="1400" dirty="0" err="1" smtClean="0"/>
              <a:t>розвивати</a:t>
            </a:r>
            <a:r>
              <a:rPr lang="ru-RU" sz="1400" dirty="0" smtClean="0"/>
              <a:t> </a:t>
            </a:r>
            <a:r>
              <a:rPr lang="ru-RU" sz="1400" dirty="0" err="1" smtClean="0"/>
              <a:t>вміння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навички</a:t>
            </a:r>
            <a:r>
              <a:rPr lang="ru-RU" sz="1400" dirty="0" smtClean="0"/>
              <a:t> </a:t>
            </a:r>
            <a:r>
              <a:rPr lang="ru-RU" sz="1400" dirty="0" err="1" smtClean="0"/>
              <a:t>аналізувати</a:t>
            </a:r>
            <a:endParaRPr lang="ru-RU" sz="1400" dirty="0" smtClean="0"/>
          </a:p>
          <a:p>
            <a:r>
              <a:rPr lang="ru-RU" sz="1400" dirty="0" err="1" smtClean="0"/>
              <a:t>вірші</a:t>
            </a:r>
            <a:r>
              <a:rPr lang="ru-RU" sz="1400" dirty="0" smtClean="0"/>
              <a:t> у </a:t>
            </a:r>
            <a:r>
              <a:rPr lang="ru-RU" sz="1400" dirty="0" err="1" smtClean="0"/>
              <a:t>поєднанні</a:t>
            </a:r>
            <a:r>
              <a:rPr lang="ru-RU" sz="1400" dirty="0" smtClean="0"/>
              <a:t> </a:t>
            </a:r>
            <a:r>
              <a:rPr lang="ru-RU" sz="1400" dirty="0" err="1" smtClean="0"/>
              <a:t>із</a:t>
            </a:r>
            <a:r>
              <a:rPr lang="ru-RU" sz="1400" dirty="0" smtClean="0"/>
              <a:t> </a:t>
            </a:r>
            <a:r>
              <a:rPr lang="ru-RU" sz="1400" dirty="0" err="1" smtClean="0"/>
              <a:t>життєвими</a:t>
            </a:r>
            <a:r>
              <a:rPr lang="ru-RU" sz="1400" dirty="0" smtClean="0"/>
              <a:t> фактами </a:t>
            </a:r>
            <a:r>
              <a:rPr lang="ru-RU" sz="1400" dirty="0" err="1" smtClean="0"/>
              <a:t>поета</a:t>
            </a:r>
            <a:r>
              <a:rPr lang="ru-RU" sz="1400" dirty="0" smtClean="0"/>
              <a:t>; </a:t>
            </a:r>
            <a:r>
              <a:rPr lang="ru-RU" sz="1400" dirty="0" err="1" smtClean="0"/>
              <a:t>відкрити</a:t>
            </a:r>
            <a:endParaRPr lang="ru-RU" sz="1400" dirty="0" smtClean="0"/>
          </a:p>
          <a:p>
            <a:r>
              <a:rPr lang="ru-RU" sz="1400" dirty="0" err="1" smtClean="0"/>
              <a:t>учням</a:t>
            </a:r>
            <a:r>
              <a:rPr lang="ru-RU" sz="1400" dirty="0" smtClean="0"/>
              <a:t> </a:t>
            </a:r>
            <a:r>
              <a:rPr lang="ru-RU" sz="1400" dirty="0" err="1" smtClean="0"/>
              <a:t>світ</a:t>
            </a:r>
            <a:r>
              <a:rPr lang="ru-RU" sz="1400" dirty="0" smtClean="0"/>
              <a:t> </a:t>
            </a:r>
            <a:r>
              <a:rPr lang="ru-RU" sz="1400" dirty="0" err="1" smtClean="0"/>
              <a:t>людських</a:t>
            </a:r>
            <a:r>
              <a:rPr lang="ru-RU" sz="1400" dirty="0" smtClean="0"/>
              <a:t> </a:t>
            </a:r>
            <a:r>
              <a:rPr lang="ru-RU" sz="1400" dirty="0" err="1" smtClean="0"/>
              <a:t>почувань</a:t>
            </a:r>
            <a:r>
              <a:rPr lang="ru-RU" sz="1400" dirty="0" smtClean="0"/>
              <a:t>, </a:t>
            </a:r>
            <a:r>
              <a:rPr lang="ru-RU" sz="1400" dirty="0" err="1" smtClean="0"/>
              <a:t>прагнення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особистого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щастя</a:t>
            </a:r>
            <a:r>
              <a:rPr lang="ru-RU" sz="1400" dirty="0" smtClean="0"/>
              <a:t>;</a:t>
            </a:r>
          </a:p>
          <a:p>
            <a:r>
              <a:rPr lang="ru-RU" sz="1400" dirty="0" err="1" smtClean="0"/>
              <a:t>розвивати</a:t>
            </a:r>
            <a:r>
              <a:rPr lang="ru-RU" sz="1400" dirty="0" smtClean="0"/>
              <a:t> </a:t>
            </a:r>
            <a:r>
              <a:rPr lang="ru-RU" sz="1400" dirty="0" err="1" smtClean="0"/>
              <a:t>навички</a:t>
            </a:r>
            <a:r>
              <a:rPr lang="ru-RU" sz="1400" dirty="0" smtClean="0"/>
              <a:t> </a:t>
            </a:r>
            <a:r>
              <a:rPr lang="ru-RU" sz="1400" dirty="0" err="1" smtClean="0"/>
              <a:t>виразного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читання</a:t>
            </a:r>
            <a:r>
              <a:rPr lang="ru-RU" sz="1400" dirty="0" smtClean="0"/>
              <a:t>; </a:t>
            </a:r>
            <a:r>
              <a:rPr lang="ru-RU" sz="1400" dirty="0" err="1" smtClean="0"/>
              <a:t>виховувати</a:t>
            </a:r>
            <a:r>
              <a:rPr lang="ru-RU" sz="1400" dirty="0" smtClean="0"/>
              <a:t> </a:t>
            </a:r>
            <a:r>
              <a:rPr lang="ru-RU" sz="1400" dirty="0" err="1" smtClean="0"/>
              <a:t>шанобливе</a:t>
            </a:r>
            <a:endParaRPr lang="ru-RU" sz="1400" dirty="0" smtClean="0"/>
          </a:p>
          <a:p>
            <a:r>
              <a:rPr lang="ru-RU" sz="1400" dirty="0" err="1" smtClean="0"/>
              <a:t>ставлення</a:t>
            </a:r>
            <a:r>
              <a:rPr lang="ru-RU" sz="1400" dirty="0" smtClean="0"/>
              <a:t> до </a:t>
            </a:r>
            <a:r>
              <a:rPr lang="ru-RU" sz="1400" dirty="0" err="1" smtClean="0"/>
              <a:t>інтимних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почуттів</a:t>
            </a:r>
            <a:r>
              <a:rPr lang="ru-RU" sz="1400" dirty="0" smtClean="0"/>
              <a:t> людей, чистоту </a:t>
            </a:r>
            <a:r>
              <a:rPr lang="ru-RU" sz="1400" dirty="0" err="1" smtClean="0"/>
              <a:t>і</a:t>
            </a:r>
            <a:endParaRPr lang="ru-RU" sz="1400" dirty="0" smtClean="0"/>
          </a:p>
          <a:p>
            <a:r>
              <a:rPr lang="ru-RU" sz="1400" dirty="0" smtClean="0"/>
              <a:t>благородство </a:t>
            </a:r>
            <a:r>
              <a:rPr lang="ru-RU" sz="1400" dirty="0" err="1" smtClean="0"/>
              <a:t>почуттів</a:t>
            </a:r>
            <a:r>
              <a:rPr lang="ru-RU" sz="1400" dirty="0" smtClean="0"/>
              <a:t>.</a:t>
            </a:r>
          </a:p>
          <a:p>
            <a:r>
              <a:rPr lang="ru-RU" sz="1400" b="1" dirty="0" err="1" smtClean="0"/>
              <a:t>Хід</a:t>
            </a:r>
            <a:r>
              <a:rPr lang="ru-RU" sz="1400" b="1" dirty="0" smtClean="0"/>
              <a:t> уроку</a:t>
            </a:r>
          </a:p>
          <a:p>
            <a:r>
              <a:rPr lang="ru-RU" sz="1400" dirty="0" err="1" smtClean="0"/>
              <a:t>Проектуючи</a:t>
            </a:r>
            <a:r>
              <a:rPr lang="ru-RU" sz="1400" dirty="0" smtClean="0"/>
              <a:t> </a:t>
            </a:r>
            <a:r>
              <a:rPr lang="ru-RU" sz="1400" dirty="0" err="1" smtClean="0"/>
              <a:t>це</a:t>
            </a:r>
            <a:r>
              <a:rPr lang="ru-RU" sz="1400" dirty="0" smtClean="0"/>
              <a:t> урок, я </a:t>
            </a:r>
            <a:r>
              <a:rPr lang="ru-RU" sz="1400" dirty="0" err="1" smtClean="0"/>
              <a:t>зупинилася</a:t>
            </a:r>
            <a:r>
              <a:rPr lang="ru-RU" sz="1400" dirty="0" smtClean="0"/>
              <a:t> на </a:t>
            </a:r>
            <a:r>
              <a:rPr lang="ru-RU" sz="1400" b="1" i="1" dirty="0" err="1" smtClean="0"/>
              <a:t>випереджувальному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завданні</a:t>
            </a:r>
            <a:endParaRPr lang="ru-RU" sz="1400" b="1" i="1" dirty="0" smtClean="0"/>
          </a:p>
          <a:p>
            <a:r>
              <a:rPr lang="ru-RU" sz="1400" b="1" i="1" dirty="0" smtClean="0"/>
              <a:t>«</a:t>
            </a:r>
            <a:r>
              <a:rPr lang="ru-RU" sz="1400" b="1" i="1" dirty="0" err="1" smtClean="0"/>
              <a:t>Ти</a:t>
            </a:r>
            <a:r>
              <a:rPr lang="ru-RU" sz="1400" b="1" i="1" dirty="0" smtClean="0"/>
              <a:t> – </a:t>
            </a:r>
            <a:r>
              <a:rPr lang="ru-RU" sz="1400" b="1" i="1" dirty="0" err="1" smtClean="0"/>
              <a:t>режисер</a:t>
            </a:r>
            <a:r>
              <a:rPr lang="ru-RU" sz="1400" b="1" i="1" dirty="0" smtClean="0"/>
              <a:t>». </a:t>
            </a:r>
            <a:r>
              <a:rPr lang="ru-RU" sz="1400" b="1" i="1" dirty="0" err="1" smtClean="0"/>
              <a:t>Трьом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учням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запропоновано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написати</a:t>
            </a:r>
            <a:r>
              <a:rPr lang="ru-RU" sz="1400" b="1" i="1" dirty="0" smtClean="0"/>
              <a:t> </a:t>
            </a:r>
            <a:r>
              <a:rPr lang="ru-RU" sz="1400" b="1" i="1" dirty="0" err="1" smtClean="0"/>
              <a:t>сценарій</a:t>
            </a:r>
            <a:r>
              <a:rPr lang="ru-RU" sz="1400" b="1" i="1" dirty="0" smtClean="0"/>
              <a:t> до </a:t>
            </a:r>
            <a:r>
              <a:rPr lang="ru-RU" sz="1400" b="1" i="1" dirty="0" err="1" smtClean="0"/>
              <a:t>кожної</a:t>
            </a:r>
            <a:endParaRPr lang="ru-RU" sz="1400" b="1" i="1" dirty="0" smtClean="0"/>
          </a:p>
          <a:p>
            <a:r>
              <a:rPr lang="ru-RU" sz="1400" dirty="0" err="1" smtClean="0"/>
              <a:t>частини</a:t>
            </a:r>
            <a:r>
              <a:rPr lang="ru-RU" sz="1400" dirty="0" smtClean="0"/>
              <a:t> </a:t>
            </a:r>
            <a:r>
              <a:rPr lang="ru-RU" sz="1400" dirty="0" err="1" smtClean="0"/>
              <a:t>повісті-есе</a:t>
            </a:r>
            <a:r>
              <a:rPr lang="ru-RU" sz="1400" dirty="0" smtClean="0"/>
              <a:t> Р. </a:t>
            </a:r>
            <a:r>
              <a:rPr lang="ru-RU" sz="1400" dirty="0" err="1" smtClean="0"/>
              <a:t>Горака</a:t>
            </a:r>
            <a:r>
              <a:rPr lang="ru-RU" sz="1400" dirty="0" smtClean="0"/>
              <a:t> «</a:t>
            </a:r>
            <a:r>
              <a:rPr lang="ru-RU" sz="1400" dirty="0" err="1" smtClean="0"/>
              <a:t>Тричі</a:t>
            </a:r>
            <a:r>
              <a:rPr lang="ru-RU" sz="1400" dirty="0" smtClean="0"/>
              <a:t> </a:t>
            </a:r>
            <a:r>
              <a:rPr lang="ru-RU" sz="1400" dirty="0" err="1" smtClean="0"/>
              <a:t>мені</a:t>
            </a:r>
            <a:r>
              <a:rPr lang="ru-RU" sz="1400" dirty="0" smtClean="0"/>
              <a:t> </a:t>
            </a:r>
            <a:r>
              <a:rPr lang="ru-RU" sz="1400" dirty="0" err="1" smtClean="0"/>
              <a:t>являлася</a:t>
            </a:r>
            <a:r>
              <a:rPr lang="ru-RU" sz="1400" dirty="0" smtClean="0"/>
              <a:t> </a:t>
            </a:r>
            <a:r>
              <a:rPr lang="ru-RU" sz="1400" dirty="0" err="1" smtClean="0"/>
              <a:t>любов</a:t>
            </a:r>
            <a:r>
              <a:rPr lang="ru-RU" sz="1400" dirty="0" smtClean="0"/>
              <a:t>».</a:t>
            </a:r>
          </a:p>
          <a:p>
            <a:r>
              <a:rPr lang="ru-RU" sz="1400" dirty="0" err="1" smtClean="0"/>
              <a:t>Аналізуючи</a:t>
            </a:r>
            <a:r>
              <a:rPr lang="ru-RU" sz="1400" dirty="0" smtClean="0"/>
              <a:t> </a:t>
            </a:r>
            <a:r>
              <a:rPr lang="ru-RU" sz="1400" dirty="0" err="1" smtClean="0"/>
              <a:t>жмутки</a:t>
            </a:r>
            <a:r>
              <a:rPr lang="ru-RU" sz="1400" dirty="0" smtClean="0"/>
              <a:t> «</a:t>
            </a:r>
            <a:r>
              <a:rPr lang="ru-RU" sz="1400" dirty="0" err="1" smtClean="0"/>
              <a:t>Зів’ялого</a:t>
            </a:r>
            <a:r>
              <a:rPr lang="ru-RU" sz="1400" dirty="0" smtClean="0"/>
              <a:t> </a:t>
            </a:r>
            <a:r>
              <a:rPr lang="ru-RU" sz="1400" dirty="0" err="1" smtClean="0"/>
              <a:t>листя</a:t>
            </a:r>
            <a:r>
              <a:rPr lang="ru-RU" sz="1400" dirty="0" smtClean="0"/>
              <a:t>» </a:t>
            </a:r>
            <a:r>
              <a:rPr lang="ru-RU" sz="1400" dirty="0" err="1" smtClean="0"/>
              <a:t>вплітаємо</a:t>
            </a:r>
            <a:r>
              <a:rPr lang="ru-RU" sz="1400" dirty="0" smtClean="0"/>
              <a:t> </a:t>
            </a:r>
            <a:r>
              <a:rPr lang="ru-RU" sz="1400" dirty="0" err="1" smtClean="0"/>
              <a:t>сценічні</a:t>
            </a:r>
            <a:r>
              <a:rPr lang="ru-RU" sz="1400" dirty="0" smtClean="0"/>
              <a:t> </a:t>
            </a:r>
            <a:r>
              <a:rPr lang="ru-RU" sz="1400" dirty="0" err="1" smtClean="0"/>
              <a:t>дійства</a:t>
            </a:r>
            <a:r>
              <a:rPr lang="ru-RU" sz="1400" dirty="0" smtClean="0"/>
              <a:t> </a:t>
            </a:r>
            <a:r>
              <a:rPr lang="ru-RU" sz="1400" dirty="0" err="1" smtClean="0"/>
              <a:t>із</a:t>
            </a:r>
            <a:endParaRPr lang="ru-RU" sz="1400" dirty="0" smtClean="0"/>
          </a:p>
          <a:p>
            <a:r>
              <a:rPr lang="ru-RU" sz="1400" dirty="0" err="1" smtClean="0"/>
              <a:t>повісті-есе</a:t>
            </a:r>
            <a:r>
              <a:rPr lang="ru-RU" sz="1400" dirty="0" smtClean="0"/>
              <a:t>.</a:t>
            </a:r>
          </a:p>
          <a:p>
            <a:r>
              <a:rPr lang="ru-RU" sz="1400" b="1" dirty="0" err="1" smtClean="0"/>
              <a:t>І</a:t>
            </a:r>
            <a:r>
              <a:rPr lang="en-US" sz="1400" b="1" dirty="0" smtClean="0"/>
              <a:t>V. </a:t>
            </a:r>
            <a:r>
              <a:rPr lang="ru-RU" sz="1400" b="1" dirty="0" err="1" smtClean="0"/>
              <a:t>Етап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організації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виконання</a:t>
            </a:r>
            <a:r>
              <a:rPr lang="ru-RU" sz="1400" b="1" dirty="0" smtClean="0"/>
              <a:t> плану </a:t>
            </a:r>
            <a:r>
              <a:rPr lang="ru-RU" sz="1400" b="1" dirty="0" err="1" smtClean="0"/>
              <a:t>діяльності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передбачає</a:t>
            </a:r>
            <a:r>
              <a:rPr lang="ru-RU" sz="1400" b="1" dirty="0" smtClean="0"/>
              <a:t>: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вибираю</a:t>
            </a:r>
            <a:r>
              <a:rPr lang="ru-RU" sz="1400" dirty="0" smtClean="0"/>
              <a:t> </a:t>
            </a:r>
            <a:r>
              <a:rPr lang="ru-RU" sz="1400" dirty="0" err="1" smtClean="0"/>
              <a:t>варіанти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способи</a:t>
            </a:r>
            <a:r>
              <a:rPr lang="ru-RU" sz="1400" dirty="0" smtClean="0"/>
              <a:t> </a:t>
            </a:r>
            <a:r>
              <a:rPr lang="ru-RU" sz="1400" dirty="0" err="1" smtClean="0"/>
              <a:t>виконання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навчальної</a:t>
            </a:r>
            <a:r>
              <a:rPr lang="ru-RU" sz="1400" dirty="0" smtClean="0"/>
              <a:t> </a:t>
            </a:r>
            <a:r>
              <a:rPr lang="ru-RU" sz="1400" dirty="0" err="1" smtClean="0"/>
              <a:t>діяльності</a:t>
            </a:r>
            <a:r>
              <a:rPr lang="ru-RU" sz="1400" dirty="0" smtClean="0"/>
              <a:t> ( </a:t>
            </a:r>
            <a:r>
              <a:rPr lang="ru-RU" sz="1400" dirty="0" err="1" smtClean="0"/>
              <a:t>усна</a:t>
            </a:r>
            <a:r>
              <a:rPr lang="ru-RU" sz="1400" dirty="0" smtClean="0"/>
              <a:t> </a:t>
            </a:r>
            <a:r>
              <a:rPr lang="ru-RU" sz="1400" dirty="0" err="1" smtClean="0"/>
              <a:t>чи</a:t>
            </a:r>
            <a:endParaRPr lang="ru-RU" sz="1400" dirty="0" smtClean="0"/>
          </a:p>
          <a:p>
            <a:r>
              <a:rPr lang="ru-RU" sz="1400" dirty="0" err="1" smtClean="0"/>
              <a:t>письмова</a:t>
            </a:r>
            <a:r>
              <a:rPr lang="ru-RU" sz="1400" dirty="0" smtClean="0"/>
              <a:t> форма, </a:t>
            </a:r>
            <a:r>
              <a:rPr lang="ru-RU" sz="1400" dirty="0" err="1" smtClean="0"/>
              <a:t>типи</a:t>
            </a:r>
            <a:r>
              <a:rPr lang="ru-RU" sz="1400" dirty="0" smtClean="0"/>
              <a:t> </a:t>
            </a:r>
            <a:r>
              <a:rPr lang="ru-RU" sz="1400" dirty="0" err="1" smtClean="0"/>
              <a:t>завдань</a:t>
            </a:r>
            <a:r>
              <a:rPr lang="ru-RU" sz="1400" dirty="0" smtClean="0"/>
              <a:t>, </a:t>
            </a:r>
            <a:r>
              <a:rPr lang="ru-RU" sz="1400" dirty="0" err="1" smtClean="0"/>
              <a:t>індивідуальна</a:t>
            </a:r>
            <a:r>
              <a:rPr lang="ru-RU" sz="1400" dirty="0" smtClean="0"/>
              <a:t> </a:t>
            </a:r>
            <a:r>
              <a:rPr lang="ru-RU" sz="1400" dirty="0" err="1" smtClean="0"/>
              <a:t>чи</a:t>
            </a:r>
            <a:r>
              <a:rPr lang="ru-RU" sz="1400" dirty="0" smtClean="0"/>
              <a:t> </a:t>
            </a:r>
            <a:r>
              <a:rPr lang="ru-RU" sz="1400" dirty="0" err="1" smtClean="0"/>
              <a:t>групова</a:t>
            </a:r>
            <a:r>
              <a:rPr lang="ru-RU" sz="1400" dirty="0" smtClean="0"/>
              <a:t> робота, робота </a:t>
            </a:r>
            <a:r>
              <a:rPr lang="ru-RU" sz="1400" dirty="0" err="1" smtClean="0"/>
              <a:t>з</a:t>
            </a:r>
            <a:endParaRPr lang="ru-RU" sz="1400" dirty="0" smtClean="0"/>
          </a:p>
          <a:p>
            <a:r>
              <a:rPr lang="ru-RU" sz="1400" dirty="0" smtClean="0"/>
              <a:t>текстом </a:t>
            </a:r>
            <a:r>
              <a:rPr lang="ru-RU" sz="1400" dirty="0" err="1" smtClean="0"/>
              <a:t>чи</a:t>
            </a:r>
            <a:r>
              <a:rPr lang="ru-RU" sz="1400" dirty="0" smtClean="0"/>
              <a:t> </a:t>
            </a:r>
            <a:r>
              <a:rPr lang="ru-RU" sz="1400" dirty="0" err="1" smtClean="0"/>
              <a:t>іншими</a:t>
            </a:r>
            <a:r>
              <a:rPr lang="ru-RU" sz="1400" dirty="0" smtClean="0"/>
              <a:t> </a:t>
            </a:r>
            <a:r>
              <a:rPr lang="ru-RU" sz="1400" dirty="0" err="1" smtClean="0"/>
              <a:t>засобами</a:t>
            </a:r>
            <a:r>
              <a:rPr lang="ru-RU" sz="1400" dirty="0" smtClean="0"/>
              <a:t> </a:t>
            </a:r>
            <a:r>
              <a:rPr lang="ru-RU" sz="1400" dirty="0" err="1" smtClean="0"/>
              <a:t>інформації</a:t>
            </a:r>
            <a:r>
              <a:rPr lang="ru-RU" sz="1400" dirty="0" smtClean="0"/>
              <a:t>);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вибираю</a:t>
            </a:r>
            <a:r>
              <a:rPr lang="ru-RU" sz="1400" dirty="0" smtClean="0"/>
              <a:t> </a:t>
            </a:r>
            <a:r>
              <a:rPr lang="ru-RU" sz="1400" dirty="0" err="1" smtClean="0"/>
              <a:t>спосіб</a:t>
            </a:r>
            <a:r>
              <a:rPr lang="ru-RU" sz="1400" dirty="0" smtClean="0"/>
              <a:t> </a:t>
            </a:r>
            <a:r>
              <a:rPr lang="ru-RU" sz="1400" dirty="0" err="1" smtClean="0"/>
              <a:t>фіксації</a:t>
            </a:r>
            <a:r>
              <a:rPr lang="ru-RU" sz="1400" dirty="0" smtClean="0"/>
              <a:t> нового </a:t>
            </a:r>
            <a:r>
              <a:rPr lang="ru-RU" sz="1400" dirty="0" err="1" smtClean="0"/>
              <a:t>матеріалу</a:t>
            </a:r>
            <a:r>
              <a:rPr lang="ru-RU" sz="1400" dirty="0" smtClean="0"/>
              <a:t> (конспект, схема, </a:t>
            </a:r>
            <a:r>
              <a:rPr lang="ru-RU" sz="1400" dirty="0" err="1" smtClean="0"/>
              <a:t>таблиця</a:t>
            </a:r>
            <a:r>
              <a:rPr lang="ru-RU" sz="1400" dirty="0" smtClean="0"/>
              <a:t>, план);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можна</a:t>
            </a:r>
            <a:r>
              <a:rPr lang="ru-RU" sz="1400" dirty="0" smtClean="0"/>
              <a:t> </a:t>
            </a:r>
            <a:r>
              <a:rPr lang="ru-RU" sz="1400" dirty="0" err="1" smtClean="0"/>
              <a:t>прислухатися</a:t>
            </a:r>
            <a:r>
              <a:rPr lang="ru-RU" sz="1400" dirty="0" smtClean="0"/>
              <a:t> до </a:t>
            </a:r>
            <a:r>
              <a:rPr lang="ru-RU" sz="1400" dirty="0" err="1" smtClean="0"/>
              <a:t>пропозицій</a:t>
            </a:r>
            <a:r>
              <a:rPr lang="ru-RU" sz="1400" dirty="0" smtClean="0"/>
              <a:t> </a:t>
            </a:r>
            <a:r>
              <a:rPr lang="ru-RU" sz="1400" dirty="0" err="1" smtClean="0"/>
              <a:t>учнів</a:t>
            </a:r>
            <a:r>
              <a:rPr lang="ru-RU" sz="1400" dirty="0" smtClean="0"/>
              <a:t> </a:t>
            </a:r>
            <a:r>
              <a:rPr lang="ru-RU" sz="1400" dirty="0" err="1" smtClean="0"/>
              <a:t>щодо</a:t>
            </a:r>
            <a:r>
              <a:rPr lang="ru-RU" sz="1400" dirty="0" smtClean="0"/>
              <a:t> </a:t>
            </a:r>
            <a:r>
              <a:rPr lang="ru-RU" sz="1400" dirty="0" err="1" smtClean="0"/>
              <a:t>завдань</a:t>
            </a:r>
            <a:r>
              <a:rPr lang="ru-RU" sz="1400" dirty="0" smtClean="0"/>
              <a:t> на </a:t>
            </a:r>
            <a:r>
              <a:rPr lang="ru-RU" sz="1400" dirty="0" err="1" smtClean="0"/>
              <a:t>уроці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способів</a:t>
            </a:r>
            <a:endParaRPr lang="ru-RU" sz="1400" dirty="0" smtClean="0"/>
          </a:p>
          <a:p>
            <a:r>
              <a:rPr lang="ru-RU" sz="1400" dirty="0" err="1" smtClean="0"/>
              <a:t>їх</a:t>
            </a:r>
            <a:r>
              <a:rPr lang="ru-RU" sz="1400" dirty="0" smtClean="0"/>
              <a:t> </a:t>
            </a:r>
            <a:r>
              <a:rPr lang="ru-RU" sz="1400" dirty="0" err="1" smtClean="0"/>
              <a:t>виконання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619672" y="188640"/>
            <a:ext cx="57961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Нетрадиційні уроки через призму інтерактивних технологій колективно-групового навчання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104" t="20259" r="29434" b="10345"/>
          <a:stretch>
            <a:fillRect/>
          </a:stretch>
        </p:blipFill>
        <p:spPr bwMode="auto">
          <a:xfrm>
            <a:off x="755576" y="1196752"/>
            <a:ext cx="5688632" cy="5254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79712" y="0"/>
            <a:ext cx="60007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Витяг із програми факультативного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курсу для 6 (7, 8) класу загальноосвітніх закладів </a:t>
            </a:r>
            <a:r>
              <a:rPr kumimoji="0" lang="uk-UA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Спілкувальний</a:t>
            </a:r>
            <a:r>
              <a:rPr kumimoji="0" lang="uk-UA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етикет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31640" y="980728"/>
            <a:ext cx="676875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Дедалі актуальнішими стають нові методи навчання, які активізують творчу діяльність школярів, мають зв’язок з практикою і не тільки сприяють міцному засвоєнню правил, понять, ідей, але допомагають бачити їх практичне застосування, осмислити необхідність їх вивчення. Таким чином, використання групових форм організації діяльності учнів, а саме ситуативного моделювання, у рамках класно-урочної системи навчання дає змогу досягнути даної мети.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115616" y="2276872"/>
            <a:ext cx="705678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факультативного курсу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Спілкувальний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етикет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навчити учнів правильно, виразно, послідовно викладати свої думки і вдало добирати й уживати мовні засоби для їх висловлення, використовувати позамовні засоби спілкування. Школярі повинні усвідомити: хочеш мати успіх у житті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повинен досягти насамперед успіху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спілкувальному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етикеті.  А це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можливе тільки тоді, коли ти знаєш теорію (правила).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115616" y="3429000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 smtClean="0"/>
              <a:t>Тема 2. </a:t>
            </a:r>
            <a:r>
              <a:rPr lang="uk-UA" sz="1400" i="1" dirty="0" smtClean="0"/>
              <a:t>«Хочеш стати успішною людиною – почни зі свого режиму дня». «Горе тому, в кого нема порядку в дому»</a:t>
            </a:r>
            <a:r>
              <a:rPr lang="uk-UA" sz="1400" dirty="0" smtClean="0"/>
              <a:t> (режим дня, прибирання в квартирі). </a:t>
            </a:r>
            <a:r>
              <a:rPr lang="uk-UA" sz="1400" dirty="0" err="1" smtClean="0"/>
              <a:t>1.Моделювання</a:t>
            </a:r>
            <a:r>
              <a:rPr lang="uk-UA" sz="1400" dirty="0" smtClean="0"/>
              <a:t> ситуацій (використовувати відповідну лексику і невербальні засоби спілкування</a:t>
            </a:r>
            <a:r>
              <a:rPr lang="uk-UA" dirty="0" smtClean="0"/>
              <a:t>).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971600" y="4653136"/>
            <a:ext cx="56166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 smtClean="0"/>
              <a:t>Тема 3. </a:t>
            </a:r>
            <a:r>
              <a:rPr lang="uk-UA" sz="1400" i="1" dirty="0" smtClean="0"/>
              <a:t>«Свято – це спроба зовнішньої радості проникнути всередину, а внутрішньої – виплеснути назовні» </a:t>
            </a:r>
            <a:br>
              <a:rPr lang="uk-UA" sz="1400" i="1" dirty="0" smtClean="0"/>
            </a:br>
            <a:r>
              <a:rPr lang="uk-UA" sz="1400" i="1" dirty="0" smtClean="0"/>
              <a:t>В. </a:t>
            </a:r>
            <a:r>
              <a:rPr lang="uk-UA" sz="1400" i="1" dirty="0" err="1" smtClean="0"/>
              <a:t>Кротов</a:t>
            </a:r>
            <a:r>
              <a:rPr lang="uk-UA" sz="1400" i="1" dirty="0" smtClean="0"/>
              <a:t>.</a:t>
            </a:r>
            <a:r>
              <a:rPr lang="uk-UA" b="1" i="1" dirty="0" smtClean="0"/>
              <a:t> </a:t>
            </a:r>
            <a:r>
              <a:rPr lang="uk-UA" sz="1600" dirty="0" err="1" smtClean="0"/>
              <a:t>1.Моделювання</a:t>
            </a:r>
            <a:r>
              <a:rPr lang="uk-UA" sz="1600" dirty="0" smtClean="0"/>
              <a:t> ситуацій (День народження, Пасха, Різдво, День матері тощо; вибираємо, даруємо, приймаємо подарунки; привітання). </a:t>
            </a:r>
            <a:r>
              <a:rPr lang="uk-UA" sz="1600" i="1" dirty="0" smtClean="0"/>
              <a:t>Невербальні засоби спілкування</a:t>
            </a:r>
            <a:r>
              <a:rPr lang="uk-UA" sz="1600" dirty="0" smtClean="0"/>
              <a:t> (тактильні).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1120</Words>
  <Application>Microsoft Office PowerPoint</Application>
  <PresentationFormat>Экран (4:3)</PresentationFormat>
  <Paragraphs>134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Gigabyte</cp:lastModifiedBy>
  <cp:revision>17</cp:revision>
  <cp:lastPrinted>2017-02-15T11:02:17Z</cp:lastPrinted>
  <dcterms:created xsi:type="dcterms:W3CDTF">2017-02-14T21:22:37Z</dcterms:created>
  <dcterms:modified xsi:type="dcterms:W3CDTF">2017-02-15T11:33:30Z</dcterms:modified>
</cp:coreProperties>
</file>