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CFF0A-D223-45D2-BF31-4717E75502C8}" type="datetimeFigureOut">
              <a:rPr lang="ru-RU" smtClean="0"/>
              <a:pPr/>
              <a:t>06.05.2016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0E167-40CC-406E-9BE8-EAE19DE298D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87824" y="836712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635896" y="836712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3968" y="836712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932040" y="836712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580112" y="836712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228184" y="836712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76256" y="836712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932040" y="1484784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932040" y="2132856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932040" y="2780928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932040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987824" y="1484784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635896" y="1484784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283968" y="1484784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580112" y="1484784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283968" y="2132856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635896" y="2132856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987824" y="2132856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339752" y="2132856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691680" y="2132856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043608" y="2132856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95536" y="2132856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283968" y="2780928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580112" y="2780928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228184" y="2780928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283968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3635896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987824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339752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580112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228184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6876256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524328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8172400" y="3429000"/>
            <a:ext cx="648072" cy="6480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2915816" y="764704"/>
            <a:ext cx="46394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b="1" dirty="0" smtClean="0">
                <a:latin typeface="Arial Black" pitchFamily="34" charset="0"/>
              </a:rPr>
              <a:t>К А Н </a:t>
            </a:r>
            <a:r>
              <a:rPr lang="uk-UA" sz="4800" b="1" dirty="0" smtClean="0">
                <a:solidFill>
                  <a:srgbClr val="FF0000"/>
                </a:solidFill>
                <a:latin typeface="Arial Black" pitchFamily="34" charset="0"/>
              </a:rPr>
              <a:t>Д</a:t>
            </a:r>
            <a:r>
              <a:rPr lang="uk-UA" sz="4800" b="1" dirty="0" smtClean="0">
                <a:latin typeface="Arial Black" pitchFamily="34" charset="0"/>
              </a:rPr>
              <a:t> ИБ А</a:t>
            </a:r>
            <a:endParaRPr lang="ru-RU" sz="4800" b="1" dirty="0">
              <a:latin typeface="Arial Black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15816" y="1412776"/>
            <a:ext cx="33217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b="1" dirty="0" smtClean="0">
                <a:latin typeface="Arial Black" pitchFamily="34" charset="0"/>
              </a:rPr>
              <a:t>Д ЖУ </a:t>
            </a:r>
            <a:r>
              <a:rPr lang="uk-UA" sz="4800" b="1" dirty="0" smtClean="0">
                <a:solidFill>
                  <a:srgbClr val="FF0000"/>
                </a:solidFill>
                <a:latin typeface="Arial Black" pitchFamily="34" charset="0"/>
              </a:rPr>
              <a:t>Р</a:t>
            </a:r>
            <a:r>
              <a:rPr lang="uk-UA" sz="4800" b="1" dirty="0" smtClean="0">
                <a:latin typeface="Arial Black" pitchFamily="34" charset="0"/>
              </a:rPr>
              <a:t> А</a:t>
            </a:r>
            <a:endParaRPr lang="ru-RU" sz="4800" b="1" dirty="0">
              <a:latin typeface="Arial Black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2060848"/>
            <a:ext cx="54136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b="1" dirty="0" smtClean="0">
                <a:latin typeface="Arial Black" pitchFamily="34" charset="0"/>
              </a:rPr>
              <a:t>К ОЖ У М</a:t>
            </a:r>
            <a:r>
              <a:rPr lang="en-US" sz="4800" b="1" dirty="0" smtClean="0">
                <a:latin typeface="Arial Black" pitchFamily="34" charset="0"/>
              </a:rPr>
              <a:t>’</a:t>
            </a:r>
            <a:r>
              <a:rPr lang="uk-UA" sz="4800" b="1" dirty="0" smtClean="0">
                <a:latin typeface="Arial Black" pitchFamily="34" charset="0"/>
              </a:rPr>
              <a:t>ЯК </a:t>
            </a:r>
            <a:r>
              <a:rPr lang="uk-UA" sz="4800" b="1" dirty="0" smtClean="0">
                <a:solidFill>
                  <a:srgbClr val="FF0000"/>
                </a:solidFill>
                <a:latin typeface="Arial Black" pitchFamily="34" charset="0"/>
              </a:rPr>
              <a:t>А</a:t>
            </a:r>
            <a:r>
              <a:rPr lang="uk-UA" sz="4800" b="1" dirty="0" smtClean="0">
                <a:latin typeface="Arial Black" pitchFamily="34" charset="0"/>
              </a:rPr>
              <a:t> </a:t>
            </a:r>
            <a:endParaRPr lang="ru-RU" sz="4800" b="1" dirty="0">
              <a:latin typeface="Arial Black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283968" y="2708920"/>
            <a:ext cx="25555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b="1" dirty="0" smtClean="0">
                <a:latin typeface="Arial Black" pitchFamily="34" charset="0"/>
              </a:rPr>
              <a:t>З </a:t>
            </a:r>
            <a:r>
              <a:rPr lang="uk-UA" sz="4800" b="1" dirty="0" smtClean="0">
                <a:solidFill>
                  <a:srgbClr val="FF0000"/>
                </a:solidFill>
                <a:latin typeface="Arial Black" pitchFamily="34" charset="0"/>
              </a:rPr>
              <a:t>М</a:t>
            </a:r>
            <a:r>
              <a:rPr lang="uk-UA" sz="4800" b="1" dirty="0" smtClean="0">
                <a:latin typeface="Arial Black" pitchFamily="34" charset="0"/>
              </a:rPr>
              <a:t> І Й</a:t>
            </a:r>
            <a:endParaRPr lang="ru-RU" sz="4800" b="1" dirty="0">
              <a:latin typeface="Arial Black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39752" y="3356992"/>
            <a:ext cx="65325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b="1" dirty="0" smtClean="0">
                <a:latin typeface="Arial Black" pitchFamily="34" charset="0"/>
              </a:rPr>
              <a:t>Д В АН </a:t>
            </a:r>
            <a:r>
              <a:rPr lang="uk-UA" sz="4800" b="1" dirty="0" smtClean="0">
                <a:solidFill>
                  <a:srgbClr val="FF0000"/>
                </a:solidFill>
                <a:latin typeface="Arial Black" pitchFamily="34" charset="0"/>
              </a:rPr>
              <a:t>А</a:t>
            </a:r>
            <a:r>
              <a:rPr lang="uk-UA" sz="4800" b="1" dirty="0" smtClean="0">
                <a:latin typeface="Arial Black" pitchFamily="34" charset="0"/>
              </a:rPr>
              <a:t> Д ЦЯ Т Ь</a:t>
            </a:r>
            <a:endParaRPr lang="ru-RU" sz="4800" b="1" dirty="0">
              <a:latin typeface="Arial Black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51520" y="4077072"/>
            <a:ext cx="889248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69875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i="1" dirty="0" err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40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раматичний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1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твір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b="1" dirty="0" err="1"/>
              <a:t>це</a:t>
            </a:r>
            <a:r>
              <a:rPr lang="ru-RU" sz="4000" b="1" dirty="0"/>
              <a:t> </a:t>
            </a:r>
            <a:r>
              <a:rPr lang="ru-RU" sz="4000" b="1" dirty="0" err="1"/>
              <a:t>твір</a:t>
            </a:r>
            <a:r>
              <a:rPr lang="ru-RU" sz="4000" b="1" dirty="0"/>
              <a:t>, </a:t>
            </a:r>
            <a:r>
              <a:rPr lang="ru-RU" sz="4000" b="1" dirty="0" err="1"/>
              <a:t>призначен</a:t>
            </a:r>
            <a:r>
              <a:rPr lang="uk-UA" sz="4000" b="1" dirty="0" err="1"/>
              <a:t>ий</a:t>
            </a:r>
            <a:r>
              <a:rPr lang="ru-RU" sz="4000" b="1" dirty="0"/>
              <a:t> для постановки на </a:t>
            </a:r>
            <a:r>
              <a:rPr lang="ru-RU" sz="4000" b="1" dirty="0" err="1"/>
              <a:t>сцені</a:t>
            </a:r>
            <a:r>
              <a:rPr lang="uk-UA" sz="4000" b="1" dirty="0"/>
              <a:t> і в</a:t>
            </a:r>
            <a:r>
              <a:rPr lang="ru-RU" sz="4000" b="1" dirty="0"/>
              <a:t> </a:t>
            </a:r>
            <a:r>
              <a:rPr lang="ru-RU" sz="4000" b="1" dirty="0" err="1"/>
              <a:t>якому</a:t>
            </a:r>
            <a:r>
              <a:rPr lang="ru-RU" sz="4000" b="1" dirty="0"/>
              <a:t> </a:t>
            </a:r>
            <a:r>
              <a:rPr lang="ru-RU" sz="4000" b="1" dirty="0" err="1"/>
              <a:t>життя</a:t>
            </a:r>
            <a:r>
              <a:rPr lang="ru-RU" sz="4000" b="1" dirty="0"/>
              <a:t> </a:t>
            </a:r>
            <a:r>
              <a:rPr lang="ru-RU" sz="4000" b="1" dirty="0" err="1"/>
              <a:t>подається</a:t>
            </a:r>
            <a:r>
              <a:rPr lang="ru-RU" sz="4000" b="1" dirty="0"/>
              <a:t> </a:t>
            </a:r>
            <a:r>
              <a:rPr lang="ru-RU" sz="4000" b="1" dirty="0" err="1"/>
              <a:t>переважно</a:t>
            </a:r>
            <a:r>
              <a:rPr lang="ru-RU" sz="4000" b="1" dirty="0"/>
              <a:t> через </a:t>
            </a:r>
            <a:r>
              <a:rPr lang="ru-RU" sz="4000" b="1" dirty="0" err="1"/>
              <a:t>розмови</a:t>
            </a:r>
            <a:r>
              <a:rPr lang="ru-RU" sz="4000" b="1" dirty="0"/>
              <a:t>, </a:t>
            </a:r>
            <a:r>
              <a:rPr lang="ru-RU" sz="4000" b="1" dirty="0" err="1"/>
              <a:t>вчинки</a:t>
            </a:r>
            <a:r>
              <a:rPr lang="ru-RU" sz="4000" b="1" dirty="0"/>
              <a:t> та </a:t>
            </a:r>
            <a:r>
              <a:rPr lang="ru-RU" sz="4000" b="1" dirty="0" err="1"/>
              <a:t>дії</a:t>
            </a:r>
            <a:r>
              <a:rPr lang="ru-RU" sz="4000" b="1" dirty="0"/>
              <a:t> </a:t>
            </a:r>
            <a:r>
              <a:rPr lang="ru-RU" sz="4000" b="1" dirty="0" err="1"/>
              <a:t>героїв</a:t>
            </a:r>
            <a:r>
              <a:rPr lang="uk-UA" sz="4000" b="1" dirty="0"/>
              <a:t>.</a:t>
            </a:r>
            <a:endParaRPr kumimoji="0" lang="uk-UA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uild="allAtOnce"/>
      <p:bldP spid="42" grpId="0" build="allAtOnce"/>
      <p:bldP spid="44" grpId="0" build="allAtOnce"/>
      <p:bldP spid="45" grpId="0" build="allAtOnce"/>
      <p:bldP spid="46" grpId="0" build="allAtOnce"/>
      <p:bldP spid="11267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14378" y="692696"/>
            <a:ext cx="935837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Драма-казка </a:t>
            </a:r>
            <a:r>
              <a:rPr lang="uk-UA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“Микита</a:t>
            </a:r>
            <a:r>
              <a:rPr lang="uk-U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uk-UA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Кожум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’</a:t>
            </a:r>
            <a:r>
              <a:rPr lang="uk-UA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яка”</a:t>
            </a:r>
            <a:r>
              <a:rPr lang="uk-U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uk-U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Олександра Олеся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Рисунок 4" descr="C:\Users\Asus\Documents\01 На turbobit.net\Микита Кожум'яка\6.jpeg"/>
          <p:cNvPicPr/>
          <p:nvPr/>
        </p:nvPicPr>
        <p:blipFill>
          <a:blip r:embed="rId2" cstate="print">
            <a:clrChange>
              <a:clrFrom>
                <a:srgbClr val="E4F0D8"/>
              </a:clrFrom>
              <a:clrTo>
                <a:srgbClr val="E4F0D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2924944"/>
            <a:ext cx="6371751" cy="362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764704"/>
            <a:ext cx="686630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Драматичний твір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трелка влево 2"/>
          <p:cNvSpPr/>
          <p:nvPr/>
        </p:nvSpPr>
        <p:spPr>
          <a:xfrm rot="16200000">
            <a:off x="1433384" y="2391154"/>
            <a:ext cx="1668721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лево 3"/>
          <p:cNvSpPr/>
          <p:nvPr/>
        </p:nvSpPr>
        <p:spPr>
          <a:xfrm rot="16200000">
            <a:off x="6113904" y="2391153"/>
            <a:ext cx="1668721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573016"/>
            <a:ext cx="431163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5400" b="1" dirty="0" smtClean="0"/>
              <a:t>дії (акти),</a:t>
            </a:r>
          </a:p>
          <a:p>
            <a:pPr algn="ctr"/>
            <a:r>
              <a:rPr lang="ru-RU" sz="5400" b="1" dirty="0" smtClean="0"/>
              <a:t>яви (</a:t>
            </a:r>
            <a:r>
              <a:rPr lang="ru-RU" sz="5400" b="1" dirty="0" err="1" smtClean="0"/>
              <a:t>картини</a:t>
            </a:r>
            <a:r>
              <a:rPr lang="ru-RU" sz="5400" b="1" dirty="0" smtClean="0"/>
              <a:t>)</a:t>
            </a:r>
            <a:endParaRPr lang="ru-RU" sz="5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08104" y="3573016"/>
            <a:ext cx="32758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5400" b="1" dirty="0" smtClean="0"/>
              <a:t>ремарки, декорації</a:t>
            </a:r>
            <a:endParaRPr lang="ru-RU" sz="5400" b="1" dirty="0"/>
          </a:p>
        </p:txBody>
      </p:sp>
      <p:sp>
        <p:nvSpPr>
          <p:cNvPr id="7" name="Стрелка влево 6"/>
          <p:cNvSpPr/>
          <p:nvPr/>
        </p:nvSpPr>
        <p:spPr>
          <a:xfrm rot="16200000">
            <a:off x="2951820" y="3392996"/>
            <a:ext cx="3816424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5589240"/>
            <a:ext cx="57688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5400" b="1" dirty="0" smtClean="0"/>
              <a:t>діалоги, монологи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build="allAtOnce"/>
      <p:bldP spid="6" grpId="0" build="allAtOnce"/>
      <p:bldP spid="7" grpId="0" animBg="1"/>
      <p:bldP spid="8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-243408"/>
            <a:ext cx="7313990" cy="15696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Будова твору</a:t>
            </a:r>
            <a:endParaRPr lang="ru-RU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24744"/>
            <a:ext cx="193514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 smtClean="0">
                <a:solidFill>
                  <a:srgbClr val="7030A0"/>
                </a:solidFill>
              </a:rPr>
              <a:t>Зачин:</a:t>
            </a:r>
            <a:endParaRPr lang="ru-RU" sz="4800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196752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/>
              <a:t>                тривога князя та князівни за життя своєї доньки, рада з воєводами.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996952"/>
            <a:ext cx="48654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 smtClean="0">
                <a:solidFill>
                  <a:srgbClr val="7030A0"/>
                </a:solidFill>
              </a:rPr>
              <a:t>Основна частина:</a:t>
            </a:r>
            <a:endParaRPr lang="ru-RU" sz="4800" b="1" dirty="0">
              <a:solidFill>
                <a:srgbClr val="7030A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3140968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/>
              <a:t>                                        боротьба Микити Кожум’яки зі Змієм.</a:t>
            </a:r>
            <a:endParaRPr lang="ru-RU" sz="4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4365104"/>
            <a:ext cx="25893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 smtClean="0">
                <a:solidFill>
                  <a:srgbClr val="7030A0"/>
                </a:solidFill>
              </a:rPr>
              <a:t>Кінцівка:</a:t>
            </a:r>
            <a:endParaRPr lang="ru-RU" sz="4800" b="1" dirty="0">
              <a:solidFill>
                <a:srgbClr val="7030A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4437112"/>
            <a:ext cx="849694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                  перемога Микити над силами зла, прославлення Кожум’яки.</a:t>
            </a:r>
            <a:endParaRPr kumimoji="0" lang="uk-UA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/>
      <p:bldP spid="7" grpId="0" build="allAtOnce"/>
      <p:bldP spid="8" grpId="0" build="allAtOnce"/>
      <p:bldP spid="9" grpId="0" build="allAtOnce"/>
      <p:bldP spid="102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64704"/>
            <a:ext cx="317106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  <a:latin typeface="Arial Black" pitchFamily="34" charset="0"/>
              </a:rPr>
              <a:t>Тема</a:t>
            </a:r>
            <a:r>
              <a:rPr lang="uk-UA" sz="7200" b="1" dirty="0">
                <a:solidFill>
                  <a:srgbClr val="FF0000"/>
                </a:solidFill>
                <a:latin typeface="Arial Black" pitchFamily="34" charset="0"/>
              </a:rPr>
              <a:t>:</a:t>
            </a:r>
            <a:endParaRPr lang="ru-RU" sz="7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51520" y="1052736"/>
            <a:ext cx="828092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боротьб</a:t>
            </a:r>
            <a:r>
              <a:rPr kumimoji="0" lang="uk-UA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народних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богатирів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ворогами,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зокрема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із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жорстоким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Змієм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717032"/>
            <a:ext cx="265329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7200" b="1" dirty="0">
                <a:solidFill>
                  <a:srgbClr val="FF0000"/>
                </a:solidFill>
                <a:latin typeface="Arial Black" pitchFamily="34" charset="0"/>
              </a:rPr>
              <a:t>Ідея:</a:t>
            </a:r>
            <a:endParaRPr lang="ru-RU" sz="7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51520" y="4005064"/>
            <a:ext cx="8424936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возвеличення людей з народу, які готові до оборони рідної землі від небезпеки.</a:t>
            </a:r>
            <a:endParaRPr kumimoji="0" lang="uk-UA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 build="allAtOnce"/>
      <p:bldP spid="4" grpId="0" build="allAtOnce"/>
      <p:bldP spid="14338" grpId="0" build="allAtOnce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152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</cp:revision>
  <dcterms:created xsi:type="dcterms:W3CDTF">2016-02-20T07:06:06Z</dcterms:created>
  <dcterms:modified xsi:type="dcterms:W3CDTF">2016-05-05T21:06:23Z</dcterms:modified>
</cp:coreProperties>
</file>