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5" r:id="rId8"/>
    <p:sldId id="264" r:id="rId9"/>
    <p:sldId id="262" r:id="rId10"/>
    <p:sldId id="261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38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13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017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685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57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10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33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685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02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93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417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2495F9D-0BB6-4744-9F38-3CA9972119D2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72ADCD-89E3-42E9-AE2F-9336CB80E06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6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3931" y="2511188"/>
            <a:ext cx="7199622" cy="35190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«Гуцульщині «Тінями забутих предків» Коцюбинський поставив в українському письменстві пам’ятник»</a:t>
            </a:r>
          </a:p>
          <a:p>
            <a:pPr algn="r">
              <a:lnSpc>
                <a:spcPct val="100000"/>
              </a:lnSpc>
            </a:pP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А.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Крушельницький</a:t>
            </a:r>
            <a:endParaRPr lang="uk-UA" sz="36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2" y="244522"/>
            <a:ext cx="4059782" cy="63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2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38781" y="647215"/>
            <a:ext cx="146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ЮРА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69037" y="2385993"/>
            <a:ext cx="5199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«казали, </a:t>
            </a:r>
            <a:r>
              <a:rPr lang="ru-RU" sz="2400" dirty="0" err="1" smtClean="0">
                <a:latin typeface="Bookman Old Style" panose="02050604050505020204" pitchFamily="18" charset="0"/>
              </a:rPr>
              <a:t>що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він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богує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знаючий</a:t>
            </a:r>
            <a:r>
              <a:rPr lang="ru-RU" sz="2400" dirty="0" smtClean="0">
                <a:latin typeface="Bookman Old Style" panose="02050604050505020204" pitchFamily="18" charset="0"/>
              </a:rPr>
              <a:t> і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сильний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мольфар</a:t>
            </a:r>
            <a:r>
              <a:rPr lang="ru-RU" sz="2400" dirty="0" smtClean="0">
                <a:latin typeface="Bookman Old Style" panose="02050604050505020204" pitchFamily="18" charset="0"/>
              </a:rPr>
              <a:t>»; «в </a:t>
            </a:r>
            <a:r>
              <a:rPr lang="ru-RU" sz="2400" dirty="0" err="1" smtClean="0">
                <a:latin typeface="Bookman Old Style" panose="02050604050505020204" pitchFamily="18" charset="0"/>
              </a:rPr>
              <a:t>дужих</a:t>
            </a:r>
            <a:r>
              <a:rPr lang="ru-RU" sz="2400" dirty="0" smtClean="0">
                <a:latin typeface="Bookman Old Style" panose="02050604050505020204" pitchFamily="18" charset="0"/>
              </a:rPr>
              <a:t> руках </a:t>
            </a:r>
            <a:r>
              <a:rPr lang="ru-RU" sz="2400" dirty="0" err="1" smtClean="0">
                <a:latin typeface="Bookman Old Style" panose="02050604050505020204" pitchFamily="18" charset="0"/>
              </a:rPr>
              <a:t>тримав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сили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небесні</a:t>
            </a:r>
            <a:r>
              <a:rPr lang="ru-RU" sz="2400" dirty="0" smtClean="0">
                <a:latin typeface="Bookman Old Style" panose="02050604050505020204" pitchFamily="18" charset="0"/>
              </a:rPr>
              <a:t> й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земні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чорні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пекучі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очі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залізні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пальці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палкий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був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земним</a:t>
            </a:r>
            <a:r>
              <a:rPr lang="ru-RU" sz="2400" dirty="0" smtClean="0">
                <a:latin typeface="Bookman Old Style" panose="02050604050505020204" pitchFamily="18" charset="0"/>
              </a:rPr>
              <a:t> богом».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6" y="846161"/>
            <a:ext cx="5087738" cy="508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6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8346" y="1570135"/>
            <a:ext cx="534992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latin typeface="Bookman Old Style" panose="02050604050505020204" pitchFamily="18" charset="0"/>
              </a:rPr>
              <a:t>Українські</a:t>
            </a:r>
            <a:r>
              <a:rPr lang="ru-RU" sz="2800" i="1" dirty="0" smtClean="0">
                <a:latin typeface="Bookman Old Style" panose="02050604050505020204" pitchFamily="18" charset="0"/>
              </a:rPr>
              <a:t> «Ромео і </a:t>
            </a:r>
            <a:r>
              <a:rPr lang="ru-RU" sz="2800" i="1" dirty="0" err="1" smtClean="0">
                <a:latin typeface="Bookman Old Style" panose="02050604050505020204" pitchFamily="18" charset="0"/>
              </a:rPr>
              <a:t>Джульєтта</a:t>
            </a:r>
            <a:r>
              <a:rPr lang="ru-RU" sz="2800" i="1" dirty="0" smtClean="0">
                <a:latin typeface="Bookman Old Style" panose="02050604050505020204" pitchFamily="18" charset="0"/>
              </a:rPr>
              <a:t>» – </a:t>
            </a:r>
            <a:r>
              <a:rPr lang="ru-RU" sz="2800" i="1" dirty="0" err="1" smtClean="0">
                <a:latin typeface="Bookman Old Style" panose="02050604050505020204" pitchFamily="18" charset="0"/>
              </a:rPr>
              <a:t>дві</a:t>
            </a:r>
            <a:r>
              <a:rPr lang="ru-RU" sz="2800" i="1" dirty="0" smtClean="0">
                <a:latin typeface="Bookman Old Style" panose="02050604050505020204" pitchFamily="18" charset="0"/>
              </a:rPr>
              <a:t> </a:t>
            </a:r>
            <a:r>
              <a:rPr lang="ru-RU" sz="2800" i="1" dirty="0" err="1" smtClean="0">
                <a:latin typeface="Bookman Old Style" panose="02050604050505020204" pitchFamily="18" charset="0"/>
              </a:rPr>
              <a:t>споріднені</a:t>
            </a:r>
            <a:r>
              <a:rPr lang="ru-RU" sz="2800" i="1" dirty="0" smtClean="0">
                <a:latin typeface="Bookman Old Style" panose="02050604050505020204" pitchFamily="18" charset="0"/>
              </a:rPr>
              <a:t> </a:t>
            </a:r>
            <a:r>
              <a:rPr lang="ru-RU" sz="2800" i="1" dirty="0" err="1" smtClean="0">
                <a:latin typeface="Bookman Old Style" panose="02050604050505020204" pitchFamily="18" charset="0"/>
              </a:rPr>
              <a:t>душі</a:t>
            </a:r>
            <a:r>
              <a:rPr lang="ru-RU" sz="2800" i="1" dirty="0" smtClean="0">
                <a:latin typeface="Bookman Old Style" panose="02050604050505020204" pitchFamily="18" charset="0"/>
              </a:rPr>
              <a:t>, </a:t>
            </a:r>
            <a:r>
              <a:rPr lang="ru-RU" sz="2800" i="1" dirty="0" err="1" smtClean="0">
                <a:latin typeface="Bookman Old Style" panose="02050604050505020204" pitchFamily="18" charset="0"/>
              </a:rPr>
              <a:t>що</a:t>
            </a:r>
            <a:r>
              <a:rPr lang="ru-RU" sz="2800" i="1" dirty="0" smtClean="0">
                <a:latin typeface="Bookman Old Style" panose="02050604050505020204" pitchFamily="18" charset="0"/>
              </a:rPr>
              <a:t> </a:t>
            </a:r>
            <a:r>
              <a:rPr lang="ru-RU" sz="2800" i="1" dirty="0" err="1" smtClean="0">
                <a:latin typeface="Bookman Old Style" panose="02050604050505020204" pitchFamily="18" charset="0"/>
              </a:rPr>
              <a:t>знайшли</a:t>
            </a:r>
            <a:r>
              <a:rPr lang="ru-RU" sz="2800" i="1" dirty="0" smtClean="0">
                <a:latin typeface="Bookman Old Style" panose="02050604050505020204" pitchFamily="18" charset="0"/>
              </a:rPr>
              <a:t> одна одну.</a:t>
            </a:r>
          </a:p>
          <a:p>
            <a:endParaRPr lang="ru-RU" sz="2800" i="1" dirty="0" smtClean="0">
              <a:latin typeface="Bookman Old Style" panose="02050604050505020204" pitchFamily="18" charset="0"/>
            </a:endParaRPr>
          </a:p>
          <a:p>
            <a:endParaRPr lang="ru-RU" sz="2400" dirty="0" smtClean="0">
              <a:latin typeface="Bookman Old Style" panose="02050604050505020204" pitchFamily="18" charset="0"/>
            </a:endParaRPr>
          </a:p>
          <a:p>
            <a:endParaRPr lang="ru-RU" sz="2400" dirty="0">
              <a:latin typeface="Bookman Old Style" panose="02050604050505020204" pitchFamily="18" charset="0"/>
            </a:endParaRPr>
          </a:p>
          <a:p>
            <a:r>
              <a:rPr lang="ru-RU" sz="4000" b="1" dirty="0" err="1" smtClean="0">
                <a:latin typeface="Monotype Corsiva" panose="03010101010201010101" pitchFamily="66" charset="0"/>
              </a:rPr>
              <a:t>Щасливий</a:t>
            </a:r>
            <a:r>
              <a:rPr lang="ru-RU" sz="4000" b="1" dirty="0" smtClean="0">
                <a:latin typeface="Monotype Corsiva" panose="03010101010201010101" pitchFamily="66" charset="0"/>
              </a:rPr>
              <a:t> той, </a:t>
            </a:r>
            <a:r>
              <a:rPr lang="ru-RU" sz="4000" b="1" dirty="0" err="1" smtClean="0">
                <a:latin typeface="Monotype Corsiva" panose="03010101010201010101" pitchFamily="66" charset="0"/>
              </a:rPr>
              <a:t>хто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  <a:r>
              <a:rPr lang="ru-RU" sz="4000" b="1" dirty="0" err="1" smtClean="0">
                <a:latin typeface="Monotype Corsiva" panose="03010101010201010101" pitchFamily="66" charset="0"/>
              </a:rPr>
              <a:t>дає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  <a:r>
              <a:rPr lang="ru-RU" sz="4000" b="1" dirty="0" err="1" smtClean="0">
                <a:latin typeface="Monotype Corsiva" panose="03010101010201010101" pitchFamily="66" charset="0"/>
              </a:rPr>
              <a:t>багато</a:t>
            </a:r>
            <a:r>
              <a:rPr lang="ru-RU" sz="4000" b="1" dirty="0" smtClean="0">
                <a:latin typeface="Monotype Corsiva" panose="03010101010201010101" pitchFamily="66" charset="0"/>
              </a:rPr>
              <a:t>, а </a:t>
            </a:r>
            <a:r>
              <a:rPr lang="ru-RU" sz="4000" b="1" dirty="0" err="1" smtClean="0">
                <a:latin typeface="Monotype Corsiva" panose="03010101010201010101" pitchFamily="66" charset="0"/>
              </a:rPr>
              <a:t>бере</a:t>
            </a:r>
            <a:r>
              <a:rPr lang="ru-RU" sz="4000" b="1" dirty="0" smtClean="0">
                <a:latin typeface="Monotype Corsiva" panose="03010101010201010101" pitchFamily="66" charset="0"/>
              </a:rPr>
              <a:t> </a:t>
            </a:r>
            <a:r>
              <a:rPr lang="ru-RU" sz="4000" b="1" dirty="0" err="1" smtClean="0">
                <a:latin typeface="Monotype Corsiva" panose="03010101010201010101" pitchFamily="66" charset="0"/>
              </a:rPr>
              <a:t>найменше</a:t>
            </a:r>
            <a:r>
              <a:rPr lang="ru-RU" sz="4000" b="1" dirty="0" smtClean="0">
                <a:latin typeface="Monotype Corsiva" panose="03010101010201010101" pitchFamily="66" charset="0"/>
              </a:rPr>
              <a:t>.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2235" r="14188" b="746"/>
          <a:stretch/>
        </p:blipFill>
        <p:spPr>
          <a:xfrm>
            <a:off x="272955" y="1329215"/>
            <a:ext cx="6192000" cy="4698380"/>
          </a:xfrm>
          <a:prstGeom prst="rect">
            <a:avLst/>
          </a:prstGeom>
        </p:spPr>
      </p:pic>
      <p:pic>
        <p:nvPicPr>
          <p:cNvPr id="6" name="Skorik_M_Guculskij_triptih_ch_(regalbloodlines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99" y="327546"/>
            <a:ext cx="11491413" cy="6277970"/>
          </a:xfrm>
          <a:prstGeom prst="rect">
            <a:avLst/>
          </a:prstGeom>
        </p:spPr>
      </p:pic>
      <p:pic>
        <p:nvPicPr>
          <p:cNvPr id="2" name="Skorik_M_Guculskij_triptih_ch_(regalbloodlines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05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1889162"/>
            <a:ext cx="1179621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Тема.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Фольклорне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тло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повісті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М.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Коцюбинського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«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Тіні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забутих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предків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».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Образи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та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символи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в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повісті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Образи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Івана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й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Марічки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як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втілення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романтичної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ідеї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незнищенності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кохання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5451" y="4878022"/>
            <a:ext cx="4026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Урок-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дослідження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3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629" y="852250"/>
            <a:ext cx="10904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«В </a:t>
            </a:r>
            <a:r>
              <a:rPr lang="ru-RU" sz="3200" dirty="0" err="1" smtClean="0">
                <a:latin typeface="Bookman Old Style" panose="02050604050505020204" pitchFamily="18" charset="0"/>
              </a:rPr>
              <a:t>зелених</a:t>
            </a:r>
            <a:r>
              <a:rPr lang="ru-RU" sz="3200" dirty="0" smtClean="0">
                <a:latin typeface="Bookman Old Style" panose="02050604050505020204" pitchFamily="18" charset="0"/>
              </a:rPr>
              <a:t> горах», «</a:t>
            </a:r>
            <a:r>
              <a:rPr lang="ru-RU" sz="3200" dirty="0" err="1" smtClean="0">
                <a:latin typeface="Bookman Old Style" panose="02050604050505020204" pitchFamily="18" charset="0"/>
              </a:rPr>
              <a:t>Тіні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минулого</a:t>
            </a:r>
            <a:r>
              <a:rPr lang="ru-RU" sz="3200" dirty="0" smtClean="0">
                <a:latin typeface="Bookman Old Style" panose="02050604050505020204" pitchFamily="18" charset="0"/>
              </a:rPr>
              <a:t>», «Голос </a:t>
            </a:r>
            <a:r>
              <a:rPr lang="ru-RU" sz="3200" dirty="0" err="1" smtClean="0">
                <a:latin typeface="Bookman Old Style" panose="02050604050505020204" pitchFamily="18" charset="0"/>
              </a:rPr>
              <a:t>віків</a:t>
            </a:r>
            <a:r>
              <a:rPr lang="ru-RU" sz="3200" dirty="0" smtClean="0">
                <a:latin typeface="Bookman Old Style" panose="02050604050505020204" pitchFamily="18" charset="0"/>
              </a:rPr>
              <a:t>», «</a:t>
            </a:r>
            <a:r>
              <a:rPr lang="ru-RU" sz="3200" dirty="0" err="1" smtClean="0">
                <a:latin typeface="Bookman Old Style" panose="02050604050505020204" pitchFamily="18" charset="0"/>
              </a:rPr>
              <a:t>Відгомін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передвіку</a:t>
            </a:r>
            <a:r>
              <a:rPr lang="ru-RU" sz="3200" dirty="0" smtClean="0">
                <a:latin typeface="Bookman Old Style" panose="02050604050505020204" pitchFamily="18" charset="0"/>
              </a:rPr>
              <a:t>», «</a:t>
            </a:r>
            <a:r>
              <a:rPr lang="ru-RU" sz="3200" dirty="0" err="1" smtClean="0">
                <a:latin typeface="Bookman Old Style" panose="02050604050505020204" pitchFamily="18" charset="0"/>
              </a:rPr>
              <a:t>Подих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віків</a:t>
            </a:r>
            <a:r>
              <a:rPr lang="ru-RU" sz="3200" dirty="0" smtClean="0">
                <a:latin typeface="Bookman Old Style" panose="02050604050505020204" pitchFamily="18" charset="0"/>
              </a:rPr>
              <a:t>», «Голоси </a:t>
            </a:r>
            <a:r>
              <a:rPr lang="ru-RU" sz="3200" dirty="0" err="1" smtClean="0">
                <a:latin typeface="Bookman Old Style" panose="02050604050505020204" pitchFamily="18" charset="0"/>
              </a:rPr>
              <a:t>передвічні</a:t>
            </a:r>
            <a:r>
              <a:rPr lang="ru-RU" sz="3200" dirty="0" smtClean="0">
                <a:latin typeface="Bookman Old Style" panose="02050604050505020204" pitchFamily="18" charset="0"/>
              </a:rPr>
              <a:t>», «</a:t>
            </a:r>
            <a:r>
              <a:rPr lang="ru-RU" sz="3200" dirty="0" err="1" smtClean="0">
                <a:latin typeface="Bookman Old Style" panose="02050604050505020204" pitchFamily="18" charset="0"/>
              </a:rPr>
              <a:t>Спадок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віків</a:t>
            </a:r>
            <a:r>
              <a:rPr lang="ru-RU" sz="3200" dirty="0" smtClean="0">
                <a:latin typeface="Bookman Old Style" panose="02050604050505020204" pitchFamily="18" charset="0"/>
              </a:rPr>
              <a:t>», «Дар </a:t>
            </a:r>
            <a:r>
              <a:rPr lang="ru-RU" sz="3200" dirty="0" err="1" smtClean="0">
                <a:latin typeface="Bookman Old Style" panose="02050604050505020204" pitchFamily="18" charset="0"/>
              </a:rPr>
              <a:t>предків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забутих</a:t>
            </a:r>
            <a:r>
              <a:rPr lang="ru-RU" sz="3200" dirty="0" smtClean="0">
                <a:latin typeface="Bookman Old Style" panose="02050604050505020204" pitchFamily="18" charset="0"/>
              </a:rPr>
              <a:t>», «Голос </a:t>
            </a:r>
            <a:r>
              <a:rPr lang="ru-RU" sz="3200" dirty="0" err="1" smtClean="0">
                <a:latin typeface="Bookman Old Style" panose="02050604050505020204" pitchFamily="18" charset="0"/>
              </a:rPr>
              <a:t>забутих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предків</a:t>
            </a:r>
            <a:r>
              <a:rPr lang="ru-RU" sz="3200" dirty="0" smtClean="0">
                <a:latin typeface="Bookman Old Style" panose="02050604050505020204" pitchFamily="18" charset="0"/>
              </a:rPr>
              <a:t>», «</a:t>
            </a:r>
            <a:r>
              <a:rPr lang="ru-RU" sz="3200" dirty="0" err="1" smtClean="0">
                <a:latin typeface="Bookman Old Style" panose="02050604050505020204" pitchFamily="18" charset="0"/>
              </a:rPr>
              <a:t>Слідами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предків</a:t>
            </a:r>
            <a:r>
              <a:rPr lang="ru-RU" sz="3200" dirty="0" smtClean="0">
                <a:latin typeface="Bookman Old Style" panose="02050604050505020204" pitchFamily="18" charset="0"/>
              </a:rPr>
              <a:t>», </a:t>
            </a:r>
          </a:p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«Сила </a:t>
            </a:r>
            <a:r>
              <a:rPr lang="ru-RU" sz="3200" dirty="0" err="1" smtClean="0">
                <a:latin typeface="Bookman Old Style" panose="02050604050505020204" pitchFamily="18" charset="0"/>
              </a:rPr>
              <a:t>забутих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 err="1" smtClean="0">
                <a:latin typeface="Bookman Old Style" panose="02050604050505020204" pitchFamily="18" charset="0"/>
              </a:rPr>
              <a:t>предків</a:t>
            </a:r>
            <a:r>
              <a:rPr lang="ru-RU" sz="3200" dirty="0" smtClean="0">
                <a:latin typeface="Bookman Old Style" panose="02050604050505020204" pitchFamily="18" charset="0"/>
              </a:rPr>
              <a:t>».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2214" y="5359339"/>
            <a:ext cx="7083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«</a:t>
            </a:r>
            <a:r>
              <a:rPr lang="ru-RU" sz="4000" b="1" dirty="0" err="1" smtClean="0">
                <a:latin typeface="Bookman Old Style" panose="02050604050505020204" pitchFamily="18" charset="0"/>
              </a:rPr>
              <a:t>Тіні</a:t>
            </a:r>
            <a:r>
              <a:rPr lang="ru-RU" sz="4000" b="1" dirty="0" smtClean="0">
                <a:latin typeface="Bookman Old Style" panose="02050604050505020204" pitchFamily="18" charset="0"/>
              </a:rPr>
              <a:t> </a:t>
            </a:r>
            <a:r>
              <a:rPr lang="ru-RU" sz="4000" b="1" dirty="0" err="1" smtClean="0">
                <a:latin typeface="Bookman Old Style" panose="02050604050505020204" pitchFamily="18" charset="0"/>
              </a:rPr>
              <a:t>забутих</a:t>
            </a:r>
            <a:r>
              <a:rPr lang="ru-RU" sz="4000" b="1" dirty="0" smtClean="0">
                <a:latin typeface="Bookman Old Style" panose="02050604050505020204" pitchFamily="18" charset="0"/>
              </a:rPr>
              <a:t> </a:t>
            </a:r>
            <a:r>
              <a:rPr lang="ru-RU" sz="4000" b="1" dirty="0" err="1" smtClean="0">
                <a:latin typeface="Bookman Old Style" panose="02050604050505020204" pitchFamily="18" charset="0"/>
              </a:rPr>
              <a:t>предків</a:t>
            </a:r>
            <a:r>
              <a:rPr lang="ru-RU" sz="4000" b="1" dirty="0" smtClean="0">
                <a:latin typeface="Bookman Old Style" panose="02050604050505020204" pitchFamily="18" charset="0"/>
              </a:rPr>
              <a:t>»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53653" y="3794927"/>
            <a:ext cx="832513" cy="136392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85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577" y="344605"/>
            <a:ext cx="545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Bookman Old Style" panose="02050604050505020204" pitchFamily="18" charset="0"/>
              </a:rPr>
              <a:t>Фольклорне</a:t>
            </a:r>
            <a:r>
              <a:rPr lang="ru-RU" sz="3200" b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dirty="0" err="1" smtClean="0">
                <a:latin typeface="Bookman Old Style" panose="02050604050505020204" pitchFamily="18" charset="0"/>
              </a:rPr>
              <a:t>тло</a:t>
            </a:r>
            <a:r>
              <a:rPr lang="ru-RU" sz="3200" b="1" dirty="0" smtClean="0">
                <a:latin typeface="Bookman Old Style" panose="02050604050505020204" pitchFamily="18" charset="0"/>
              </a:rPr>
              <a:t> </a:t>
            </a:r>
            <a:r>
              <a:rPr lang="ru-RU" sz="3200" b="1" dirty="0" err="1" smtClean="0">
                <a:latin typeface="Bookman Old Style" panose="02050604050505020204" pitchFamily="18" charset="0"/>
              </a:rPr>
              <a:t>повісті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72977"/>
              </p:ext>
            </p:extLst>
          </p:nvPr>
        </p:nvGraphicFramePr>
        <p:xfrm>
          <a:off x="655094" y="1456644"/>
          <a:ext cx="11041035" cy="428003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4599294"/>
                <a:gridCol w="3125337"/>
                <a:gridCol w="3316404"/>
              </a:tblGrid>
              <a:tr h="117737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ОБРЯДИ</a:t>
                      </a:r>
                      <a:r>
                        <a:rPr lang="uk-UA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anose="02050604050505020204" pitchFamily="18" charset="0"/>
                        </a:rPr>
                        <a:t> І </a:t>
                      </a:r>
                      <a:r>
                        <a:rPr lang="uk-UA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ЗВИЧАЇ, ТВОРЧІСТЬ</a:t>
                      </a:r>
                      <a:endParaRPr lang="uk-UA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МІФІЧНІ ІСТОТИ</a:t>
                      </a:r>
                      <a:endParaRPr lang="uk-UA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anose="02050604050505020204" pitchFamily="18" charset="0"/>
                        </a:rPr>
                        <a:t>ОБРАЗИ</a:t>
                      </a:r>
                      <a:r>
                        <a:rPr lang="uk-UA" sz="2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Bookman Old Style" panose="02050604050505020204" pitchFamily="18" charset="0"/>
                        </a:rPr>
                        <a:t>-СИМВОЛИ</a:t>
                      </a:r>
                      <a:endParaRPr lang="uk-UA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/>
                </a:tc>
              </a:tr>
              <a:tr h="310265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5094" y="2686637"/>
            <a:ext cx="45992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Добування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 err="1" smtClean="0">
                <a:latin typeface="Bookman Old Style" panose="02050604050505020204" pitchFamily="18" charset="0"/>
              </a:rPr>
              <a:t>вогню</a:t>
            </a:r>
            <a:r>
              <a:rPr lang="ru-RU" sz="2600" dirty="0" smtClean="0">
                <a:latin typeface="Bookman Old Style" panose="02050604050505020204" pitchFamily="18" charset="0"/>
              </a:rPr>
              <a:t>, </a:t>
            </a:r>
            <a:r>
              <a:rPr lang="ru-RU" sz="2600" dirty="0" err="1" smtClean="0">
                <a:latin typeface="Bookman Old Style" panose="02050604050505020204" pitchFamily="18" charset="0"/>
              </a:rPr>
              <a:t>вигнання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 err="1" smtClean="0">
                <a:latin typeface="Bookman Old Style" panose="02050604050505020204" pitchFamily="18" charset="0"/>
              </a:rPr>
              <a:t>вівців</a:t>
            </a:r>
            <a:r>
              <a:rPr lang="ru-RU" sz="2600" dirty="0">
                <a:latin typeface="Bookman Old Style" panose="02050604050505020204" pitchFamily="18" charset="0"/>
              </a:rPr>
              <a:t> </a:t>
            </a:r>
            <a:r>
              <a:rPr lang="ru-RU" sz="2600" dirty="0" smtClean="0">
                <a:latin typeface="Bookman Old Style" panose="02050604050505020204" pitchFamily="18" charset="0"/>
              </a:rPr>
              <a:t>на </a:t>
            </a:r>
            <a:r>
              <a:rPr lang="ru-RU" sz="2600" dirty="0" err="1" smtClean="0">
                <a:latin typeface="Bookman Old Style" panose="02050604050505020204" pitchFamily="18" charset="0"/>
              </a:rPr>
              <a:t>полонину</a:t>
            </a:r>
            <a:r>
              <a:rPr lang="ru-RU" sz="2600" dirty="0" smtClean="0">
                <a:latin typeface="Bookman Old Style" panose="02050604050505020204" pitchFamily="18" charset="0"/>
              </a:rPr>
              <a:t>, 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приготування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 err="1" smtClean="0">
                <a:latin typeface="Bookman Old Style" panose="02050604050505020204" pitchFamily="18" charset="0"/>
              </a:rPr>
              <a:t>будзу</a:t>
            </a:r>
            <a:r>
              <a:rPr lang="ru-RU" sz="2600" dirty="0" smtClean="0">
                <a:latin typeface="Bookman Old Style" panose="02050604050505020204" pitchFamily="18" charset="0"/>
              </a:rPr>
              <a:t>, </a:t>
            </a:r>
            <a:r>
              <a:rPr lang="ru-RU" sz="2600" dirty="0" err="1" smtClean="0">
                <a:latin typeface="Bookman Old Style" panose="02050604050505020204" pitchFamily="18" charset="0"/>
              </a:rPr>
              <a:t>обкурювання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 err="1" smtClean="0">
                <a:latin typeface="Bookman Old Style" panose="02050604050505020204" pitchFamily="18" charset="0"/>
              </a:rPr>
              <a:t>хати</a:t>
            </a:r>
            <a:r>
              <a:rPr lang="ru-RU" sz="2600" dirty="0" smtClean="0">
                <a:latin typeface="Bookman Old Style" panose="02050604050505020204" pitchFamily="18" charset="0"/>
              </a:rPr>
              <a:t>, молитва на </a:t>
            </a:r>
            <a:r>
              <a:rPr lang="ru-RU" sz="2600" dirty="0" err="1" smtClean="0">
                <a:latin typeface="Bookman Old Style" panose="02050604050505020204" pitchFamily="18" charset="0"/>
              </a:rPr>
              <a:t>Святвечір</a:t>
            </a:r>
            <a:r>
              <a:rPr lang="ru-RU" sz="2600" dirty="0" smtClean="0">
                <a:latin typeface="Bookman Old Style" panose="02050604050505020204" pitchFamily="18" charset="0"/>
              </a:rPr>
              <a:t>, </a:t>
            </a:r>
            <a:r>
              <a:rPr lang="ru-RU" sz="2600" dirty="0" err="1" smtClean="0">
                <a:latin typeface="Bookman Old Style" panose="02050604050505020204" pitchFamily="18" charset="0"/>
              </a:rPr>
              <a:t>коломийка</a:t>
            </a:r>
            <a:r>
              <a:rPr lang="ru-RU" sz="2600" dirty="0" smtClean="0">
                <a:latin typeface="Bookman Old Style" panose="02050604050505020204" pitchFamily="18" charset="0"/>
              </a:rPr>
              <a:t>.</a:t>
            </a:r>
            <a:endParaRPr lang="ru-RU" sz="26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06620" y="2959592"/>
            <a:ext cx="31253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Арідник</a:t>
            </a:r>
            <a:r>
              <a:rPr lang="ru-RU" sz="2600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чугайстир</a:t>
            </a:r>
            <a:r>
              <a:rPr lang="ru-RU" sz="2600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щезник</a:t>
            </a:r>
            <a:r>
              <a:rPr lang="ru-RU" sz="2600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нявка</a:t>
            </a:r>
            <a:r>
              <a:rPr lang="ru-RU" sz="2600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відьма</a:t>
            </a:r>
            <a:r>
              <a:rPr lang="ru-RU" sz="2600" dirty="0" smtClean="0">
                <a:latin typeface="Bookman Old Style" panose="02050604050505020204" pitchFamily="18" charset="0"/>
              </a:rPr>
              <a:t>.</a:t>
            </a:r>
            <a:endParaRPr lang="ru-RU" sz="26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1957" y="3159646"/>
            <a:ext cx="33641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Bookman Old Style" panose="02050604050505020204" pitchFamily="18" charset="0"/>
              </a:rPr>
              <a:t>Вода,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живий</a:t>
            </a:r>
            <a:r>
              <a:rPr lang="ru-RU" sz="2600" dirty="0" smtClean="0">
                <a:latin typeface="Bookman Old Style" panose="02050604050505020204" pitchFamily="18" charset="0"/>
              </a:rPr>
              <a:t> </a:t>
            </a:r>
            <a:r>
              <a:rPr lang="ru-RU" sz="2600" dirty="0" err="1" smtClean="0">
                <a:latin typeface="Bookman Old Style" panose="02050604050505020204" pitchFamily="18" charset="0"/>
              </a:rPr>
              <a:t>вогонь</a:t>
            </a:r>
            <a:r>
              <a:rPr lang="ru-RU" sz="2600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ліс</a:t>
            </a:r>
            <a:r>
              <a:rPr lang="ru-RU" sz="2600" dirty="0" smtClean="0"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2600" dirty="0" err="1" smtClean="0">
                <a:latin typeface="Bookman Old Style" panose="02050604050505020204" pitchFamily="18" charset="0"/>
              </a:rPr>
              <a:t>трембіта</a:t>
            </a:r>
            <a:r>
              <a:rPr lang="ru-RU" sz="2600" dirty="0" smtClean="0">
                <a:latin typeface="Bookman Old Style" panose="02050604050505020204" pitchFamily="18" charset="0"/>
              </a:rPr>
              <a:t>.</a:t>
            </a:r>
            <a:endParaRPr lang="ru-RU" sz="2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2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43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Словник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діалектизмів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із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повісті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М.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Коцюбинського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«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Тіні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забутих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предків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»)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47" y="1799189"/>
            <a:ext cx="4572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 err="1">
                <a:latin typeface="Bookman Old Style" panose="02050604050505020204" pitchFamily="18" charset="0"/>
              </a:rPr>
              <a:t>А́фин</a:t>
            </a:r>
            <a:r>
              <a:rPr lang="ru-RU" sz="1700" dirty="0">
                <a:latin typeface="Bookman Old Style" panose="02050604050505020204" pitchFamily="18" charset="0"/>
              </a:rPr>
              <a:t> - </a:t>
            </a:r>
            <a:r>
              <a:rPr lang="ru-RU" sz="1700" dirty="0" err="1">
                <a:latin typeface="Bookman Old Style" panose="02050604050505020204" pitchFamily="18" charset="0"/>
              </a:rPr>
              <a:t>лісові</a:t>
            </a: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err="1">
                <a:latin typeface="Bookman Old Style" panose="02050604050505020204" pitchFamily="18" charset="0"/>
              </a:rPr>
              <a:t>ягоди</a:t>
            </a:r>
            <a:r>
              <a:rPr lang="ru-RU" sz="1700" dirty="0">
                <a:latin typeface="Bookman Old Style" panose="02050604050505020204" pitchFamily="18" charset="0"/>
              </a:rPr>
              <a:t>                                   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Бовга́р</a:t>
            </a:r>
            <a:r>
              <a:rPr lang="ru-RU" sz="1700" dirty="0">
                <a:latin typeface="Bookman Old Style" panose="02050604050505020204" pitchFamily="18" charset="0"/>
              </a:rPr>
              <a:t> - </a:t>
            </a:r>
            <a:r>
              <a:rPr lang="ru-RU" sz="1700" dirty="0" err="1">
                <a:latin typeface="Bookman Old Style" panose="02050604050505020204" pitchFamily="18" charset="0"/>
              </a:rPr>
              <a:t>коров'ячий</a:t>
            </a:r>
            <a:r>
              <a:rPr lang="ru-RU" sz="1700" dirty="0">
                <a:latin typeface="Bookman Old Style" panose="02050604050505020204" pitchFamily="18" charset="0"/>
              </a:rPr>
              <a:t> пастух.                    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Боте́й</a:t>
            </a:r>
            <a:r>
              <a:rPr lang="ru-RU" sz="1700" dirty="0">
                <a:latin typeface="Bookman Old Style" panose="02050604050505020204" pitchFamily="18" charset="0"/>
              </a:rPr>
              <a:t> – стадо, отара.                                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Бури́шка</a:t>
            </a:r>
            <a:r>
              <a:rPr lang="ru-RU" sz="1700" b="1" i="1" dirty="0">
                <a:latin typeface="Bookman Old Style" panose="02050604050505020204" pitchFamily="18" charset="0"/>
              </a:rPr>
              <a:t> </a:t>
            </a:r>
            <a:r>
              <a:rPr lang="ru-RU" sz="1700" dirty="0">
                <a:latin typeface="Bookman Old Style" panose="02050604050505020204" pitchFamily="18" charset="0"/>
              </a:rPr>
              <a:t>– </a:t>
            </a:r>
            <a:r>
              <a:rPr lang="ru-RU" sz="1700" dirty="0" err="1">
                <a:latin typeface="Bookman Old Style" panose="02050604050505020204" pitchFamily="18" charset="0"/>
              </a:rPr>
              <a:t>картопля</a:t>
            </a:r>
            <a:r>
              <a:rPr lang="ru-RU" sz="1700" dirty="0">
                <a:latin typeface="Bookman Old Style" panose="02050604050505020204" pitchFamily="18" charset="0"/>
              </a:rPr>
              <a:t>.                                 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Бути́нами</a:t>
            </a:r>
            <a:r>
              <a:rPr lang="ru-RU" sz="1700" b="1" i="1" dirty="0">
                <a:latin typeface="Bookman Old Style" panose="02050604050505020204" pitchFamily="18" charset="0"/>
              </a:rPr>
              <a:t> </a:t>
            </a:r>
            <a:r>
              <a:rPr lang="ru-RU" sz="1700" b="1" i="1" dirty="0" err="1">
                <a:latin typeface="Bookman Old Style" panose="02050604050505020204" pitchFamily="18" charset="0"/>
              </a:rPr>
              <a:t>побиті</a:t>
            </a:r>
            <a:r>
              <a:rPr lang="ru-RU" sz="1700" b="1" i="1" dirty="0">
                <a:latin typeface="Bookman Old Style" panose="02050604050505020204" pitchFamily="18" charset="0"/>
              </a:rPr>
              <a:t> </a:t>
            </a:r>
            <a:r>
              <a:rPr lang="ru-RU" sz="1700" dirty="0">
                <a:latin typeface="Bookman Old Style" panose="02050604050505020204" pitchFamily="18" charset="0"/>
              </a:rPr>
              <a:t>– на роботах у </a:t>
            </a:r>
            <a:r>
              <a:rPr lang="ru-RU" sz="1700" dirty="0" err="1">
                <a:latin typeface="Bookman Old Style" panose="02050604050505020204" pitchFamily="18" charset="0"/>
              </a:rPr>
              <a:t>лісі</a:t>
            </a:r>
            <a:r>
              <a:rPr lang="ru-RU" sz="1700" dirty="0">
                <a:latin typeface="Bookman Old Style" panose="02050604050505020204" pitchFamily="18" charset="0"/>
              </a:rPr>
              <a:t>.     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Ва́тра</a:t>
            </a:r>
            <a:r>
              <a:rPr lang="ru-RU" sz="1700" dirty="0">
                <a:latin typeface="Bookman Old Style" panose="02050604050505020204" pitchFamily="18" charset="0"/>
              </a:rPr>
              <a:t> – </a:t>
            </a:r>
            <a:r>
              <a:rPr lang="ru-RU" sz="1700" dirty="0" err="1">
                <a:latin typeface="Bookman Old Style" panose="02050604050505020204" pitchFamily="18" charset="0"/>
              </a:rPr>
              <a:t>вогнище</a:t>
            </a:r>
            <a:r>
              <a:rPr lang="ru-RU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700" b="1" i="1" dirty="0" err="1" smtClean="0">
                <a:latin typeface="Bookman Old Style" panose="02050604050505020204" pitchFamily="18" charset="0"/>
              </a:rPr>
              <a:t>Вори́ння</a:t>
            </a:r>
            <a:r>
              <a:rPr lang="ru-RU" sz="1700" dirty="0" smtClean="0">
                <a:latin typeface="Bookman Old Style" panose="02050604050505020204" pitchFamily="18" charset="0"/>
              </a:rPr>
              <a:t> – огорожа </a:t>
            </a:r>
            <a:r>
              <a:rPr lang="ru-RU" sz="1700" dirty="0">
                <a:latin typeface="Bookman Old Style" panose="02050604050505020204" pitchFamily="18" charset="0"/>
              </a:rPr>
              <a:t>з </a:t>
            </a:r>
            <a:r>
              <a:rPr lang="ru-RU" sz="1700" dirty="0" err="1">
                <a:latin typeface="Bookman Old Style" panose="02050604050505020204" pitchFamily="18" charset="0"/>
              </a:rPr>
              <a:t>дерев'яних</a:t>
            </a: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smtClean="0">
                <a:latin typeface="Bookman Old Style" panose="02050604050505020204" pitchFamily="18" charset="0"/>
              </a:rPr>
              <a:t>лат.</a:t>
            </a:r>
            <a:endParaRPr lang="ru-RU" sz="1700" dirty="0">
              <a:latin typeface="Bookman Old Style" panose="02050604050505020204" pitchFamily="18" charset="0"/>
            </a:endParaRP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Габа</a:t>
            </a:r>
            <a:r>
              <a:rPr lang="ru-RU" sz="1700" b="1" i="1" dirty="0">
                <a:latin typeface="Bookman Old Style" panose="02050604050505020204" pitchFamily="18" charset="0"/>
              </a:rPr>
              <a:t>́</a:t>
            </a:r>
            <a:r>
              <a:rPr lang="ru-RU" sz="1700" dirty="0">
                <a:latin typeface="Bookman Old Style" panose="02050604050505020204" pitchFamily="18" charset="0"/>
              </a:rPr>
              <a:t> – </a:t>
            </a:r>
            <a:r>
              <a:rPr lang="ru-RU" sz="1700" dirty="0" err="1">
                <a:latin typeface="Bookman Old Style" panose="02050604050505020204" pitchFamily="18" charset="0"/>
              </a:rPr>
              <a:t>хвиля</a:t>
            </a:r>
            <a:r>
              <a:rPr lang="ru-RU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Га́чі</a:t>
            </a:r>
            <a:r>
              <a:rPr lang="ru-RU" sz="1700" b="1" i="1" dirty="0">
                <a:latin typeface="Bookman Old Style" panose="02050604050505020204" pitchFamily="18" charset="0"/>
              </a:rPr>
              <a:t> </a:t>
            </a:r>
            <a:r>
              <a:rPr lang="ru-RU" sz="1700" dirty="0">
                <a:latin typeface="Bookman Old Style" panose="02050604050505020204" pitchFamily="18" charset="0"/>
              </a:rPr>
              <a:t>– </a:t>
            </a:r>
            <a:r>
              <a:rPr lang="ru-RU" sz="1700" dirty="0" err="1">
                <a:latin typeface="Bookman Old Style" panose="02050604050505020204" pitchFamily="18" charset="0"/>
              </a:rPr>
              <a:t>штани</a:t>
            </a:r>
            <a:r>
              <a:rPr lang="ru-RU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Гаджу́га</a:t>
            </a:r>
            <a:r>
              <a:rPr lang="ru-RU" sz="1700" dirty="0">
                <a:latin typeface="Bookman Old Style" panose="02050604050505020204" pitchFamily="18" charset="0"/>
              </a:rPr>
              <a:t> – молода </a:t>
            </a:r>
            <a:r>
              <a:rPr lang="ru-RU" sz="1700" dirty="0" err="1">
                <a:latin typeface="Bookman Old Style" panose="02050604050505020204" pitchFamily="18" charset="0"/>
              </a:rPr>
              <a:t>смерека</a:t>
            </a:r>
            <a:r>
              <a:rPr lang="ru-RU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Гоц</a:t>
            </a:r>
            <a:r>
              <a:rPr lang="ru-RU" sz="1700" dirty="0">
                <a:latin typeface="Bookman Old Style" panose="02050604050505020204" pitchFamily="18" charset="0"/>
              </a:rPr>
              <a:t> – водопад.</a:t>
            </a:r>
          </a:p>
          <a:p>
            <a:r>
              <a:rPr lang="ru-RU" sz="1700" b="1" i="1" dirty="0">
                <a:latin typeface="Bookman Old Style" panose="02050604050505020204" pitchFamily="18" charset="0"/>
              </a:rPr>
              <a:t>Грунь</a:t>
            </a:r>
            <a:r>
              <a:rPr lang="ru-RU" sz="1700" dirty="0">
                <a:latin typeface="Bookman Old Style" panose="02050604050505020204" pitchFamily="18" charset="0"/>
              </a:rPr>
              <a:t> – 1)верх; 2)</a:t>
            </a:r>
            <a:r>
              <a:rPr lang="ru-RU" sz="1700" dirty="0" err="1">
                <a:latin typeface="Bookman Old Style" panose="02050604050505020204" pitchFamily="18" charset="0"/>
              </a:rPr>
              <a:t>невисокі</a:t>
            </a:r>
            <a:r>
              <a:rPr lang="ru-RU" sz="1700" dirty="0">
                <a:latin typeface="Bookman Old Style" panose="02050604050505020204" pitchFamily="18" charset="0"/>
              </a:rPr>
              <a:t> </a:t>
            </a:r>
            <a:r>
              <a:rPr lang="ru-RU" sz="1700" dirty="0" err="1">
                <a:latin typeface="Bookman Old Style" panose="02050604050505020204" pitchFamily="18" charset="0"/>
              </a:rPr>
              <a:t>молоді</a:t>
            </a:r>
            <a:r>
              <a:rPr lang="ru-RU" sz="1700" dirty="0">
                <a:latin typeface="Bookman Old Style" panose="02050604050505020204" pitchFamily="18" charset="0"/>
              </a:rPr>
              <a:t> гори.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Дроб'є́та</a:t>
            </a:r>
            <a:r>
              <a:rPr lang="ru-RU" sz="1700" dirty="0">
                <a:latin typeface="Bookman Old Style" panose="02050604050505020204" pitchFamily="18" charset="0"/>
              </a:rPr>
              <a:t> – </a:t>
            </a:r>
            <a:r>
              <a:rPr lang="ru-RU" sz="1700" dirty="0" err="1">
                <a:latin typeface="Bookman Old Style" panose="02050604050505020204" pitchFamily="18" charset="0"/>
              </a:rPr>
              <a:t>вівці</a:t>
            </a:r>
            <a:r>
              <a:rPr lang="ru-RU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Женти́ця</a:t>
            </a:r>
            <a:r>
              <a:rPr lang="ru-RU" sz="1700" dirty="0">
                <a:latin typeface="Bookman Old Style" panose="02050604050505020204" pitchFamily="18" charset="0"/>
              </a:rPr>
              <a:t> – </a:t>
            </a:r>
            <a:r>
              <a:rPr lang="ru-RU" sz="1700" dirty="0" err="1">
                <a:latin typeface="Bookman Old Style" panose="02050604050505020204" pitchFamily="18" charset="0"/>
              </a:rPr>
              <a:t>сироватка</a:t>
            </a:r>
            <a:r>
              <a:rPr lang="ru-RU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Ка́шіца</a:t>
            </a:r>
            <a:r>
              <a:rPr lang="ru-RU" sz="1700" dirty="0">
                <a:latin typeface="Bookman Old Style" panose="02050604050505020204" pitchFamily="18" charset="0"/>
              </a:rPr>
              <a:t> - </a:t>
            </a:r>
            <a:r>
              <a:rPr lang="ru-RU" sz="1700" dirty="0" err="1">
                <a:latin typeface="Bookman Old Style" panose="02050604050505020204" pitchFamily="18" charset="0"/>
              </a:rPr>
              <a:t>дерев'яна</a:t>
            </a:r>
            <a:r>
              <a:rPr lang="ru-RU" sz="1700" dirty="0">
                <a:latin typeface="Bookman Old Style" panose="02050604050505020204" pitchFamily="18" charset="0"/>
              </a:rPr>
              <a:t> обшивка </a:t>
            </a:r>
            <a:r>
              <a:rPr lang="ru-RU" sz="1700" dirty="0" err="1">
                <a:latin typeface="Bookman Old Style" panose="02050604050505020204" pitchFamily="18" charset="0"/>
              </a:rPr>
              <a:t>берегів</a:t>
            </a:r>
            <a:r>
              <a:rPr lang="ru-RU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ru-RU" sz="1700" b="1" i="1" dirty="0" err="1">
                <a:latin typeface="Bookman Old Style" panose="02050604050505020204" pitchFamily="18" charset="0"/>
              </a:rPr>
              <a:t>Ки́чера</a:t>
            </a:r>
            <a:r>
              <a:rPr lang="ru-RU" sz="1700" dirty="0">
                <a:latin typeface="Bookman Old Style" panose="02050604050505020204" pitchFamily="18" charset="0"/>
              </a:rPr>
              <a:t> – </a:t>
            </a:r>
            <a:r>
              <a:rPr lang="ru-RU" sz="1700" dirty="0" err="1" smtClean="0">
                <a:latin typeface="Bookman Old Style" panose="02050604050505020204" pitchFamily="18" charset="0"/>
              </a:rPr>
              <a:t>безлісі</a:t>
            </a:r>
            <a:r>
              <a:rPr lang="ru-RU" sz="1700" dirty="0" smtClean="0">
                <a:latin typeface="Bookman Old Style" panose="02050604050505020204" pitchFamily="18" charset="0"/>
              </a:rPr>
              <a:t> </a:t>
            </a:r>
            <a:r>
              <a:rPr lang="ru-RU" sz="1700" dirty="0">
                <a:latin typeface="Bookman Old Style" panose="02050604050505020204" pitchFamily="18" charset="0"/>
              </a:rPr>
              <a:t>гори</a:t>
            </a:r>
            <a:r>
              <a:rPr lang="ru-RU" sz="1700" dirty="0" smtClean="0">
                <a:latin typeface="Bookman Old Style" panose="02050604050505020204" pitchFamily="18" charset="0"/>
              </a:rPr>
              <a:t>.</a:t>
            </a:r>
            <a:endParaRPr lang="ru-RU" sz="1700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99547" y="1799189"/>
            <a:ext cx="7292453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i="1" dirty="0" err="1" smtClean="0">
                <a:latin typeface="Bookman Old Style" panose="02050604050505020204" pitchFamily="18" charset="0"/>
              </a:rPr>
              <a:t>Коза́р</a:t>
            </a:r>
            <a:r>
              <a:rPr lang="uk-UA" sz="1700" dirty="0" smtClean="0">
                <a:latin typeface="Bookman Old Style" panose="02050604050505020204" pitchFamily="18" charset="0"/>
              </a:rPr>
              <a:t> </a:t>
            </a:r>
            <a:r>
              <a:rPr lang="uk-UA" sz="1700" dirty="0">
                <a:latin typeface="Bookman Old Style" panose="02050604050505020204" pitchFamily="18" charset="0"/>
              </a:rPr>
              <a:t>– козячий пастух.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Креса́ня</a:t>
            </a:r>
            <a:r>
              <a:rPr lang="uk-UA" sz="1700" dirty="0">
                <a:latin typeface="Bookman Old Style" panose="02050604050505020204" pitchFamily="18" charset="0"/>
              </a:rPr>
              <a:t> – капелюх.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Луді́ння</a:t>
            </a:r>
            <a:r>
              <a:rPr lang="uk-UA" sz="1700" dirty="0">
                <a:latin typeface="Bookman Old Style" panose="02050604050505020204" pitchFamily="18" charset="0"/>
              </a:rPr>
              <a:t> – одежа.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Маржи́нка</a:t>
            </a:r>
            <a:r>
              <a:rPr lang="uk-UA" sz="1700" dirty="0">
                <a:latin typeface="Bookman Old Style" panose="02050604050505020204" pitchFamily="18" charset="0"/>
              </a:rPr>
              <a:t> – худоба.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Не́гура</a:t>
            </a:r>
            <a:r>
              <a:rPr lang="uk-UA" sz="1700" dirty="0">
                <a:latin typeface="Bookman Old Style" panose="02050604050505020204" pitchFamily="18" charset="0"/>
              </a:rPr>
              <a:t> – туман.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Неде́я</a:t>
            </a:r>
            <a:r>
              <a:rPr lang="uk-UA" sz="1700" dirty="0">
                <a:latin typeface="Bookman Old Style" panose="02050604050505020204" pitchFamily="18" charset="0"/>
              </a:rPr>
              <a:t> – дикі верхівки гір.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Оборі́г</a:t>
            </a:r>
            <a:r>
              <a:rPr lang="uk-UA" sz="1700" dirty="0">
                <a:latin typeface="Bookman Old Style" panose="02050604050505020204" pitchFamily="18" charset="0"/>
              </a:rPr>
              <a:t> – стріха, під якою складають сіно.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Остри́ва</a:t>
            </a:r>
            <a:r>
              <a:rPr lang="uk-UA" sz="1700" dirty="0">
                <a:latin typeface="Bookman Old Style" panose="02050604050505020204" pitchFamily="18" charset="0"/>
              </a:rPr>
              <a:t> – суха смерека з </a:t>
            </a:r>
            <a:r>
              <a:rPr lang="uk-UA" sz="1700" dirty="0" smtClean="0">
                <a:latin typeface="Bookman Old Style" panose="02050604050505020204" pitchFamily="18" charset="0"/>
              </a:rPr>
              <a:t>галузками, </a:t>
            </a:r>
            <a:r>
              <a:rPr lang="uk-UA" sz="1700" dirty="0">
                <a:latin typeface="Bookman Old Style" panose="02050604050505020204" pitchFamily="18" charset="0"/>
              </a:rPr>
              <a:t>на якій сушать сіно.</a:t>
            </a:r>
          </a:p>
          <a:p>
            <a:r>
              <a:rPr lang="uk-UA" sz="1700" b="1" i="1" dirty="0">
                <a:latin typeface="Bookman Old Style" panose="02050604050505020204" pitchFamily="18" charset="0"/>
              </a:rPr>
              <a:t>Плай</a:t>
            </a:r>
            <a:r>
              <a:rPr lang="uk-UA" sz="1700" dirty="0">
                <a:latin typeface="Bookman Old Style" panose="02050604050505020204" pitchFamily="18" charset="0"/>
              </a:rPr>
              <a:t> – гірська стежка.</a:t>
            </a:r>
          </a:p>
          <a:p>
            <a:r>
              <a:rPr lang="uk-UA" sz="1700" b="1" dirty="0" err="1">
                <a:latin typeface="Bookman Old Style" panose="02050604050505020204" pitchFamily="18" charset="0"/>
              </a:rPr>
              <a:t>Пло́ва</a:t>
            </a:r>
            <a:r>
              <a:rPr lang="uk-UA" sz="1700" dirty="0">
                <a:latin typeface="Bookman Old Style" panose="02050604050505020204" pitchFamily="18" charset="0"/>
              </a:rPr>
              <a:t> – 1)негода; 2)дощ.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По́дри</a:t>
            </a:r>
            <a:r>
              <a:rPr lang="uk-UA" sz="1700" dirty="0">
                <a:latin typeface="Bookman Old Style" panose="02050604050505020204" pitchFamily="18" charset="0"/>
              </a:rPr>
              <a:t> – полиці під дахом.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Пу́тин</a:t>
            </a:r>
            <a:r>
              <a:rPr lang="uk-UA" sz="1700" dirty="0">
                <a:latin typeface="Bookman Old Style" panose="02050604050505020204" pitchFamily="18" charset="0"/>
              </a:rPr>
              <a:t> - дерев'яна посудина.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Стая</a:t>
            </a:r>
            <a:r>
              <a:rPr lang="uk-UA" sz="1700" dirty="0">
                <a:latin typeface="Bookman Old Style" panose="02050604050505020204" pitchFamily="18" charset="0"/>
              </a:rPr>
              <a:t> - дерев'яний намет, в якому живуть вівчарі, роблять сир.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Стру́нка</a:t>
            </a:r>
            <a:r>
              <a:rPr lang="uk-UA" sz="1700" dirty="0">
                <a:latin typeface="Bookman Old Style" panose="02050604050505020204" pitchFamily="18" charset="0"/>
              </a:rPr>
              <a:t> – намет для доїння </a:t>
            </a:r>
            <a:r>
              <a:rPr lang="uk-UA" sz="1700" dirty="0" err="1">
                <a:latin typeface="Bookman Old Style" panose="02050604050505020204" pitchFamily="18" charset="0"/>
              </a:rPr>
              <a:t>овець</a:t>
            </a:r>
            <a:r>
              <a:rPr lang="uk-UA" sz="1700" dirty="0">
                <a:latin typeface="Bookman Old Style" panose="02050604050505020204" pitchFamily="18" charset="0"/>
              </a:rPr>
              <a:t>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Су́точка</a:t>
            </a:r>
            <a:r>
              <a:rPr lang="uk-UA" sz="1700" dirty="0">
                <a:latin typeface="Bookman Old Style" panose="02050604050505020204" pitchFamily="18" charset="0"/>
              </a:rPr>
              <a:t> – обгороджена гірська стежка.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Ца́ринка</a:t>
            </a:r>
            <a:r>
              <a:rPr lang="uk-UA" sz="1700" dirty="0">
                <a:latin typeface="Bookman Old Style" panose="02050604050505020204" pitchFamily="18" charset="0"/>
              </a:rPr>
              <a:t> – обгороджений сінокіс коло оселі.</a:t>
            </a:r>
          </a:p>
          <a:p>
            <a:r>
              <a:rPr lang="uk-UA" sz="1700" b="1" i="1" dirty="0" err="1">
                <a:latin typeface="Bookman Old Style" panose="02050604050505020204" pitchFamily="18" charset="0"/>
              </a:rPr>
              <a:t>Че́лядь</a:t>
            </a:r>
            <a:r>
              <a:rPr lang="uk-UA" sz="1700" dirty="0">
                <a:latin typeface="Bookman Old Style" panose="02050604050505020204" pitchFamily="18" charset="0"/>
              </a:rPr>
              <a:t> – жінота.</a:t>
            </a:r>
          </a:p>
        </p:txBody>
      </p:sp>
    </p:spTree>
    <p:extLst>
      <p:ext uri="{BB962C8B-B14F-4D97-AF65-F5344CB8AC3E}">
        <p14:creationId xmlns:p14="http://schemas.microsoft.com/office/powerpoint/2010/main" val="9728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8424" y="1395934"/>
            <a:ext cx="57435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«з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глибоким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старече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розумним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зором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»;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чудний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»;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умів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знаходити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помічне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зілля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»;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знайшов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у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лісі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те,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чого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шукав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»;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задуманий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все,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встромляв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очі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кудись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поза гори,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неначе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видів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чого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не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бачили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другі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»; «великий жаль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вхопив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… за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серце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»; «не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був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жадний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багатства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»;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життя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втратило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смак»; «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тусок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обіймав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серце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Івана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душа…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тяглася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в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інші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кращі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світи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».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295969"/>
            <a:ext cx="6191250" cy="4648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14731" y="649638"/>
            <a:ext cx="1410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Bookman Old Style" panose="02050604050505020204" pitchFamily="18" charset="0"/>
              </a:rPr>
              <a:t>ІВАН</a:t>
            </a:r>
          </a:p>
        </p:txBody>
      </p:sp>
    </p:spTree>
    <p:extLst>
      <p:ext uri="{BB962C8B-B14F-4D97-AF65-F5344CB8AC3E}">
        <p14:creationId xmlns:p14="http://schemas.microsoft.com/office/powerpoint/2010/main" val="281749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04663" y="718584"/>
            <a:ext cx="2647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МАРІЧКА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46868" y="2203061"/>
            <a:ext cx="4853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Bookman Old Style" panose="02050604050505020204" pitchFamily="18" charset="0"/>
              </a:rPr>
              <a:t>Із</a:t>
            </a:r>
            <a:r>
              <a:rPr lang="ru-RU" sz="2400" dirty="0" smtClean="0">
                <a:latin typeface="Bookman Old Style" panose="02050604050505020204" pitchFamily="18" charset="0"/>
              </a:rPr>
              <a:t>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глибоким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зором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чорних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матових</a:t>
            </a:r>
            <a:r>
              <a:rPr lang="ru-RU" sz="2400" dirty="0" smtClean="0">
                <a:latin typeface="Bookman Old Style" panose="02050604050505020204" pitchFamily="18" charset="0"/>
              </a:rPr>
              <a:t> очей»;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вже</a:t>
            </a:r>
            <a:r>
              <a:rPr lang="ru-RU" sz="2400" dirty="0" smtClean="0">
                <a:latin typeface="Bookman Old Style" panose="02050604050505020204" pitchFamily="18" charset="0"/>
              </a:rPr>
              <a:t> ходила в </a:t>
            </a:r>
            <a:r>
              <a:rPr lang="ru-RU" sz="2400" dirty="0" err="1" smtClean="0">
                <a:latin typeface="Bookman Old Style" panose="02050604050505020204" pitchFamily="18" charset="0"/>
              </a:rPr>
              <a:t>заплітках</a:t>
            </a:r>
            <a:r>
              <a:rPr lang="ru-RU" sz="2400" dirty="0" smtClean="0">
                <a:latin typeface="Bookman Old Style" panose="02050604050505020204" pitchFamily="18" charset="0"/>
              </a:rPr>
              <a:t>»; «любила, коли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він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грав</a:t>
            </a:r>
            <a:r>
              <a:rPr lang="ru-RU" sz="2400" dirty="0" smtClean="0">
                <a:latin typeface="Bookman Old Style" panose="02050604050505020204" pitchFamily="18" charset="0"/>
              </a:rPr>
              <a:t> на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флояру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обзивалась</a:t>
            </a:r>
            <a:r>
              <a:rPr lang="ru-RU" sz="2400" dirty="0" smtClean="0">
                <a:latin typeface="Bookman Old Style" panose="02050604050505020204" pitchFamily="18" charset="0"/>
              </a:rPr>
              <a:t> на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гру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флояри</a:t>
            </a:r>
            <a:r>
              <a:rPr lang="ru-RU" sz="2400" dirty="0" smtClean="0">
                <a:latin typeface="Bookman Old Style" panose="02050604050505020204" pitchFamily="18" charset="0"/>
              </a:rPr>
              <a:t>…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співанками</a:t>
            </a:r>
            <a:r>
              <a:rPr lang="ru-RU" sz="2400" dirty="0" smtClean="0">
                <a:latin typeface="Bookman Old Style" panose="02050604050505020204" pitchFamily="18" charset="0"/>
              </a:rPr>
              <a:t>»; «сама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вміла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складати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пісні</a:t>
            </a:r>
            <a:r>
              <a:rPr lang="ru-RU" sz="2400" dirty="0" smtClean="0">
                <a:latin typeface="Bookman Old Style" panose="02050604050505020204" pitchFamily="18" charset="0"/>
              </a:rPr>
              <a:t>»; «</a:t>
            </a:r>
            <a:r>
              <a:rPr lang="ru-RU" sz="2400" dirty="0" err="1" smtClean="0">
                <a:latin typeface="Bookman Old Style" panose="02050604050505020204" pitchFamily="18" charset="0"/>
              </a:rPr>
              <a:t>милий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дівочий</a:t>
            </a:r>
            <a:r>
              <a:rPr lang="ru-RU" sz="2400" dirty="0" smtClean="0">
                <a:latin typeface="Bookman Old Style" panose="02050604050505020204" pitchFamily="18" charset="0"/>
              </a:rPr>
              <a:t> голос»; «взяла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її</a:t>
            </a:r>
            <a:r>
              <a:rPr lang="ru-RU" sz="2400" dirty="0" smtClean="0">
                <a:latin typeface="Bookman Old Style" panose="02050604050505020204" pitchFamily="18" charset="0"/>
              </a:rPr>
              <a:t> вода».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4" y="1364915"/>
            <a:ext cx="6192000" cy="45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8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3130" y="642329"/>
            <a:ext cx="2866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ПАЛАГНА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2593" y="2293719"/>
            <a:ext cx="4367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«з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багацького</a:t>
            </a:r>
            <a:r>
              <a:rPr lang="ru-RU" sz="2400" dirty="0" smtClean="0">
                <a:latin typeface="Bookman Old Style" panose="02050604050505020204" pitchFamily="18" charset="0"/>
              </a:rPr>
              <a:t> роду, </a:t>
            </a:r>
            <a:r>
              <a:rPr lang="ru-RU" sz="2400" dirty="0" err="1" smtClean="0">
                <a:latin typeface="Bookman Old Style" panose="02050604050505020204" pitchFamily="18" charset="0"/>
              </a:rPr>
              <a:t>фудульна</a:t>
            </a:r>
            <a:r>
              <a:rPr lang="ru-RU" sz="2400" dirty="0" smtClean="0">
                <a:latin typeface="Bookman Old Style" panose="02050604050505020204" pitchFamily="18" charset="0"/>
              </a:rPr>
              <a:t>, здорова»; «з грубим голосом і </a:t>
            </a:r>
            <a:r>
              <a:rPr lang="ru-RU" sz="2400" dirty="0" err="1" smtClean="0">
                <a:latin typeface="Bookman Old Style" panose="02050604050505020204" pitchFamily="18" charset="0"/>
              </a:rPr>
              <a:t>воластою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шиєю</a:t>
            </a:r>
            <a:r>
              <a:rPr lang="ru-RU" sz="2400" dirty="0" smtClean="0">
                <a:latin typeface="Bookman Old Style" panose="02050604050505020204" pitchFamily="18" charset="0"/>
              </a:rPr>
              <a:t>»; «любила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пишне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лудіння</a:t>
            </a:r>
            <a:r>
              <a:rPr lang="ru-RU" sz="2400" dirty="0" smtClean="0">
                <a:latin typeface="Bookman Old Style" panose="02050604050505020204" pitchFamily="18" charset="0"/>
              </a:rPr>
              <a:t>»; «з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неї</a:t>
            </a:r>
            <a:r>
              <a:rPr lang="ru-RU" sz="2400" dirty="0" smtClean="0">
                <a:latin typeface="Bookman Old Style" panose="02050604050505020204" pitchFamily="18" charset="0"/>
              </a:rPr>
              <a:t> </a:t>
            </a:r>
            <a:r>
              <a:rPr lang="ru-RU" sz="2400" dirty="0" err="1" smtClean="0">
                <a:latin typeface="Bookman Old Style" panose="02050604050505020204" pitchFamily="18" charset="0"/>
              </a:rPr>
              <a:t>була</a:t>
            </a:r>
            <a:r>
              <a:rPr lang="ru-RU" sz="2400" dirty="0" smtClean="0">
                <a:latin typeface="Bookman Old Style" panose="02050604050505020204" pitchFamily="18" charset="0"/>
              </a:rPr>
              <a:t> добра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ґ</a:t>
            </a:r>
            <a:r>
              <a:rPr lang="ru-RU" sz="2400" dirty="0" err="1" smtClean="0">
                <a:latin typeface="Bookman Old Style" panose="02050604050505020204" pitchFamily="18" charset="0"/>
              </a:rPr>
              <a:t>аздиня</a:t>
            </a:r>
            <a:r>
              <a:rPr lang="ru-RU" sz="2400" dirty="0" smtClean="0">
                <a:latin typeface="Bookman Old Style" panose="02050604050505020204" pitchFamily="18" charset="0"/>
              </a:rPr>
              <a:t>»; «набралась </a:t>
            </a:r>
            <a:r>
              <a:rPr lang="ru-RU" sz="2400" dirty="0" err="1" smtClean="0">
                <a:latin typeface="Bookman Old Style" panose="02050604050505020204" pitchFamily="18" charset="0"/>
              </a:rPr>
              <a:t>тіла</a:t>
            </a:r>
            <a:r>
              <a:rPr lang="ru-RU" sz="2400" dirty="0" smtClean="0">
                <a:latin typeface="Bookman Old Style" panose="02050604050505020204" pitchFamily="18" charset="0"/>
              </a:rPr>
              <a:t>»; «хочу </a:t>
            </a:r>
            <a:r>
              <a:rPr lang="ru-RU" sz="2400" dirty="0" err="1" smtClean="0">
                <a:latin typeface="Bookman Old Style" panose="02050604050505020204" pitchFamily="18" charset="0"/>
              </a:rPr>
              <a:t>набутись</a:t>
            </a:r>
            <a:r>
              <a:rPr lang="ru-RU" sz="2400" dirty="0" smtClean="0">
                <a:latin typeface="Bookman Old Style" panose="02050604050505020204" pitchFamily="18" charset="0"/>
              </a:rPr>
              <a:t>. Раз </a:t>
            </a:r>
            <a:r>
              <a:rPr lang="ru-RU" sz="2400" dirty="0" err="1" smtClean="0">
                <a:latin typeface="Bookman Old Style" panose="02050604050505020204" pitchFamily="18" charset="0"/>
              </a:rPr>
              <a:t>жиємо</a:t>
            </a:r>
            <a:r>
              <a:rPr lang="ru-RU" sz="2400" dirty="0" smtClean="0">
                <a:latin typeface="Bookman Old Style" panose="02050604050505020204" pitchFamily="18" charset="0"/>
              </a:rPr>
              <a:t> на </a:t>
            </a:r>
            <a:r>
              <a:rPr lang="ru-RU" sz="2400" dirty="0" err="1" smtClean="0">
                <a:latin typeface="Bookman Old Style" panose="02050604050505020204" pitchFamily="18" charset="0"/>
              </a:rPr>
              <a:t>світі</a:t>
            </a:r>
            <a:r>
              <a:rPr lang="ru-RU" sz="2400" dirty="0" smtClean="0">
                <a:latin typeface="Bookman Old Style" panose="02050604050505020204" pitchFamily="18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89" y="1288660"/>
            <a:ext cx="6192000" cy="45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2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Метрополия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592</Words>
  <Application>Microsoft Office PowerPoint</Application>
  <PresentationFormat>Широкоэкранный</PresentationFormat>
  <Paragraphs>72</Paragraphs>
  <Slides>11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Bookman Old Style</vt:lpstr>
      <vt:lpstr>Calibri Light</vt:lpstr>
      <vt:lpstr>Monotype Corsiva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2018-01-31T18:56:27Z</dcterms:created>
  <dcterms:modified xsi:type="dcterms:W3CDTF">2018-01-31T22:36:39Z</dcterms:modified>
</cp:coreProperties>
</file>