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3" r:id="rId1"/>
    <p:sldMasterId id="2147483768" r:id="rId2"/>
  </p:sldMasterIdLst>
  <p:sldIdLst>
    <p:sldId id="256" r:id="rId3"/>
    <p:sldId id="261" r:id="rId4"/>
    <p:sldId id="262" r:id="rId5"/>
    <p:sldId id="258" r:id="rId6"/>
    <p:sldId id="259" r:id="rId7"/>
    <p:sldId id="263" r:id="rId8"/>
    <p:sldId id="264" r:id="rId9"/>
    <p:sldId id="265" r:id="rId10"/>
    <p:sldId id="266" r:id="rId11"/>
    <p:sldId id="267" r:id="rId12"/>
    <p:sldId id="269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50" d="100"/>
          <a:sy n="50" d="100"/>
        </p:scale>
        <p:origin x="936" y="5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7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211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386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5" y="609600"/>
            <a:ext cx="809413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1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890821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48630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5" y="609600"/>
            <a:ext cx="809413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1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927863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06973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10/3/2015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05677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5" y="609603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7" y="609600"/>
            <a:ext cx="7060151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66243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87392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10/3/2015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36242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8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8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498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10/3/2015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0153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7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8"/>
            <a:ext cx="4937760" cy="402335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10/3/2015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24798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7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10/3/2015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11076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10/3/2015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732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8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8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10/3/2015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78262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9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4" y="6459789"/>
            <a:ext cx="2618511" cy="365125"/>
          </a:xfrm>
        </p:spPr>
        <p:txBody>
          <a:bodyPr/>
          <a:lstStyle>
            <a:lvl1pPr algn="l">
              <a:defRPr/>
            </a:lvl1pPr>
          </a:lstStyle>
          <a:p>
            <a:fld id="{42A54C80-263E-416B-A8E0-580EDEADCBDC}" type="datetimeFigureOut">
              <a:rPr lang="en-US" smtClean="0"/>
              <a:t>10/3/2015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9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92914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8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99252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10/3/2015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295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8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8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412302"/>
            <a:ext cx="2628900" cy="57598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6844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71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188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6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69" y="2160590"/>
            <a:ext cx="4184035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10/3/2015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7537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7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7" y="2737249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4" y="2160983"/>
            <a:ext cx="418561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6" y="2737249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10/3/2015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2618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10/3/2015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487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10/3/2015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7154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3" y="514928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5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10/3/2015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8363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6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5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6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10/3/2015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9117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2160590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6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5" y="6041366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5" y="6041366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9883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  <p:sldLayoutId id="2147483716" r:id="rId13"/>
    <p:sldLayoutId id="2147483717" r:id="rId14"/>
    <p:sldLayoutId id="2147483718" r:id="rId15"/>
    <p:sldLayoutId id="214748371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8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8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7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3" y="6459789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7" y="6459789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61" y="6459789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2122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Чому ми так говоримо?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smtClean="0"/>
              <a:t>ФРАЗЕОЛОГІЗМИ МІФІВ ДАВНЬОЇ ГРЕЦІЇ. ЇХ ЗНАЧЕННЯ.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453321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68532" y="0"/>
            <a:ext cx="110264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Прометеїв вогонь. Прометеєві муки</a:t>
            </a:r>
            <a:endParaRPr lang="uk-UA" sz="54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pic>
        <p:nvPicPr>
          <p:cNvPr id="8194" name="Picture 2" descr="http://pracivilization.com/public/images/6_Prometej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25" y="1177925"/>
            <a:ext cx="4048783" cy="4670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Горизонтальный свиток 4"/>
          <p:cNvSpPr/>
          <p:nvPr/>
        </p:nvSpPr>
        <p:spPr>
          <a:xfrm>
            <a:off x="6381772" y="1852141"/>
            <a:ext cx="5295900" cy="3664891"/>
          </a:xfrm>
          <a:prstGeom prst="horizontalScroll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err="1"/>
              <a:t>Вислів</a:t>
            </a:r>
            <a:r>
              <a:rPr lang="ru-RU" sz="2400" dirty="0"/>
              <a:t> «</a:t>
            </a:r>
            <a:r>
              <a:rPr lang="ru-RU" sz="2400" dirty="0" err="1"/>
              <a:t>прометеїв</a:t>
            </a:r>
            <a:r>
              <a:rPr lang="ru-RU" sz="2400" dirty="0"/>
              <a:t> </a:t>
            </a:r>
            <a:r>
              <a:rPr lang="ru-RU" sz="2400" dirty="0" err="1"/>
              <a:t>вогонь</a:t>
            </a:r>
            <a:r>
              <a:rPr lang="ru-RU" sz="2400" dirty="0"/>
              <a:t>» </a:t>
            </a:r>
            <a:r>
              <a:rPr lang="ru-RU" sz="2400" dirty="0" err="1"/>
              <a:t>уживають</a:t>
            </a:r>
            <a:r>
              <a:rPr lang="ru-RU" sz="2400" dirty="0"/>
              <a:t> </a:t>
            </a:r>
            <a:r>
              <a:rPr lang="ru-RU" sz="2400" dirty="0" err="1"/>
              <a:t>тоді</a:t>
            </a:r>
            <a:r>
              <a:rPr lang="ru-RU" sz="2400" dirty="0"/>
              <a:t>, коли </a:t>
            </a:r>
            <a:r>
              <a:rPr lang="ru-RU" sz="2400" dirty="0" err="1"/>
              <a:t>характеризують</a:t>
            </a:r>
            <a:r>
              <a:rPr lang="ru-RU" sz="2400" dirty="0"/>
              <a:t> дух благородства, </a:t>
            </a:r>
            <a:r>
              <a:rPr lang="ru-RU" sz="2400" dirty="0" err="1"/>
              <a:t>мужності</a:t>
            </a:r>
            <a:r>
              <a:rPr lang="ru-RU" sz="2400" dirty="0"/>
              <a:t> і таланту, а «</a:t>
            </a:r>
            <a:r>
              <a:rPr lang="ru-RU" sz="2400" dirty="0" err="1"/>
              <a:t>прометеєві</a:t>
            </a:r>
            <a:r>
              <a:rPr lang="ru-RU" sz="2400" dirty="0"/>
              <a:t> муки», коли </a:t>
            </a:r>
            <a:r>
              <a:rPr lang="ru-RU" sz="2400" dirty="0" err="1"/>
              <a:t>йдеться</a:t>
            </a:r>
            <a:r>
              <a:rPr lang="ru-RU" sz="2400" dirty="0"/>
              <a:t> про </a:t>
            </a:r>
            <a:r>
              <a:rPr lang="ru-RU" sz="2400" dirty="0" err="1"/>
              <a:t>страждання</a:t>
            </a:r>
            <a:r>
              <a:rPr lang="ru-RU" sz="2400" dirty="0"/>
              <a:t> в </a:t>
            </a:r>
            <a:r>
              <a:rPr lang="ru-RU" sz="2400" dirty="0" err="1"/>
              <a:t>ім’я</a:t>
            </a:r>
            <a:r>
              <a:rPr lang="ru-RU" sz="2400" dirty="0"/>
              <a:t> </a:t>
            </a:r>
            <a:r>
              <a:rPr lang="ru-RU" sz="2400" dirty="0" err="1"/>
              <a:t>високої</a:t>
            </a:r>
            <a:r>
              <a:rPr lang="ru-RU" sz="2400" dirty="0"/>
              <a:t> мети.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535224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78467" y="2404534"/>
            <a:ext cx="7766936" cy="1646302"/>
          </a:xfrm>
        </p:spPr>
        <p:txBody>
          <a:bodyPr/>
          <a:lstStyle/>
          <a:p>
            <a:r>
              <a:rPr lang="uk-UA" dirty="0" smtClean="0"/>
              <a:t>ДЯКУЄМО ЗА УВАГУ!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217831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97436" y="862273"/>
            <a:ext cx="8434147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uk-UA" sz="3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Monotype Corsiva" panose="03010101010201010101" pitchFamily="66" charset="0"/>
              </a:rPr>
              <a:t>Мабуть, у слів є крила.</a:t>
            </a:r>
          </a:p>
          <a:p>
            <a:pPr algn="r"/>
            <a:r>
              <a:rPr lang="uk-UA" sz="3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Monotype Corsiva" panose="03010101010201010101" pitchFamily="66" charset="0"/>
              </a:rPr>
              <a:t>Гомер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479257" y="-61061"/>
            <a:ext cx="70375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5400" b="1" dirty="0">
                <a:ln/>
                <a:solidFill>
                  <a:schemeClr val="accent3"/>
                </a:solidFill>
              </a:rPr>
              <a:t>А яке слово є крилате?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713615" y="-42190"/>
            <a:ext cx="65687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5400" b="1" dirty="0">
                <a:ln/>
                <a:solidFill>
                  <a:schemeClr val="accent3"/>
                </a:solidFill>
              </a:rPr>
              <a:t>І чому воно крилате?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2858" y="-61061"/>
            <a:ext cx="116370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5400" b="1" dirty="0">
                <a:ln/>
                <a:solidFill>
                  <a:schemeClr val="accent3"/>
                </a:solidFill>
              </a:rPr>
              <a:t>Можливо, це просто красивий епітет?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411565" y="1408613"/>
            <a:ext cx="2564238" cy="75397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uk-UA" sz="2400" dirty="0">
                <a:solidFill>
                  <a:sysClr val="windowText" lastClr="000000"/>
                </a:solidFill>
              </a:rPr>
              <a:t>Крилаті слова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11720" y="2617781"/>
            <a:ext cx="1828800" cy="72189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uk-UA" dirty="0">
                <a:solidFill>
                  <a:schemeClr val="accent6">
                    <a:lumMod val="75000"/>
                  </a:schemeClr>
                </a:solidFill>
              </a:rPr>
              <a:t>Назви місць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564867" y="3794867"/>
            <a:ext cx="1828800" cy="72189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uk-UA" sz="1700" dirty="0">
                <a:solidFill>
                  <a:schemeClr val="accent6">
                    <a:lumMod val="75000"/>
                  </a:schemeClr>
                </a:solidFill>
              </a:rPr>
              <a:t>Висловлювання літературних героїв</a:t>
            </a:r>
            <a:endParaRPr lang="uk-UA" sz="17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043353" y="3832608"/>
            <a:ext cx="1828800" cy="72189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uk-UA" dirty="0">
                <a:solidFill>
                  <a:schemeClr val="accent6">
                    <a:lumMod val="75000"/>
                  </a:schemeClr>
                </a:solidFill>
              </a:rPr>
              <a:t>Імена персонажів</a:t>
            </a:r>
            <a:endParaRPr lang="uk-UA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663705" y="2708928"/>
            <a:ext cx="1828800" cy="72189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uk-UA" dirty="0">
                <a:solidFill>
                  <a:schemeClr val="accent6">
                    <a:lumMod val="75000"/>
                  </a:schemeClr>
                </a:solidFill>
              </a:rPr>
              <a:t>Висловлювання </a:t>
            </a:r>
            <a:r>
              <a:rPr lang="uk-UA" dirty="0">
                <a:solidFill>
                  <a:schemeClr val="accent6">
                    <a:lumMod val="75000"/>
                  </a:schemeClr>
                </a:solidFill>
              </a:rPr>
              <a:t>міфічних героїв</a:t>
            </a:r>
            <a:endParaRPr lang="uk-UA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915029" y="4971953"/>
            <a:ext cx="1828800" cy="72189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uk-UA" dirty="0">
                <a:solidFill>
                  <a:schemeClr val="accent6">
                    <a:lumMod val="75000"/>
                  </a:schemeClr>
                </a:solidFill>
              </a:rPr>
              <a:t>Висловлювання історичних осіб</a:t>
            </a:r>
            <a:endParaRPr lang="uk-UA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3741810" y="2162592"/>
            <a:ext cx="0" cy="280936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endCxn id="10" idx="0"/>
          </p:cNvCxnSpPr>
          <p:nvPr/>
        </p:nvCxnSpPr>
        <p:spPr>
          <a:xfrm>
            <a:off x="3829429" y="2162587"/>
            <a:ext cx="1649838" cy="163228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1957753" y="2181458"/>
            <a:ext cx="1649838" cy="163228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endCxn id="12" idx="1"/>
          </p:cNvCxnSpPr>
          <p:nvPr/>
        </p:nvCxnSpPr>
        <p:spPr>
          <a:xfrm>
            <a:off x="4172365" y="2182370"/>
            <a:ext cx="1491340" cy="88750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endCxn id="9" idx="3"/>
          </p:cNvCxnSpPr>
          <p:nvPr/>
        </p:nvCxnSpPr>
        <p:spPr>
          <a:xfrm flipH="1">
            <a:off x="1940520" y="2174029"/>
            <a:ext cx="1354250" cy="80470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1121322" y="2985928"/>
            <a:ext cx="2007272" cy="10928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2000" dirty="0">
                <a:ea typeface="Calibri" panose="020F0502020204030204" pitchFamily="34" charset="0"/>
                <a:cs typeface="Times New Roman" panose="02020603050405020304" pitchFamily="18" charset="0"/>
              </a:rPr>
              <a:t>Крилаті слова потрібні для того, щоб</a:t>
            </a:r>
            <a:endParaRPr lang="uk-UA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887157" y="1419775"/>
            <a:ext cx="2007272" cy="10928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2000" dirty="0">
                <a:ea typeface="Calibri" panose="020F0502020204030204" pitchFamily="34" charset="0"/>
                <a:cs typeface="Times New Roman" panose="02020603050405020304" pitchFamily="18" charset="0"/>
              </a:rPr>
              <a:t>уникати </a:t>
            </a:r>
            <a:r>
              <a:rPr lang="uk-UA" sz="2000" dirty="0">
                <a:ea typeface="Calibri" panose="020F0502020204030204" pitchFamily="34" charset="0"/>
                <a:cs typeface="Times New Roman" panose="02020603050405020304" pitchFamily="18" charset="0"/>
              </a:rPr>
              <a:t>шаблонних і безликих слів</a:t>
            </a:r>
            <a:endParaRPr lang="uk-UA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898827" y="2859180"/>
            <a:ext cx="2007272" cy="10928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ea typeface="Calibri" panose="020F0502020204030204" pitchFamily="34" charset="0"/>
                <a:cs typeface="Times New Roman" panose="02020603050405020304" pitchFamily="18" charset="0"/>
              </a:rPr>
              <a:t>говорити </a:t>
            </a:r>
            <a:r>
              <a:rPr lang="uk-UA" dirty="0">
                <a:ea typeface="Calibri" panose="020F0502020204030204" pitchFamily="34" charset="0"/>
                <a:cs typeface="Times New Roman" panose="02020603050405020304" pitchFamily="18" charset="0"/>
              </a:rPr>
              <a:t>красиво, образно, лаконічно, точно</a:t>
            </a:r>
            <a:endParaRPr lang="uk-UA" sz="14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898827" y="4298585"/>
            <a:ext cx="2007272" cy="10928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400" dirty="0">
                <a:ea typeface="Calibri" panose="020F0502020204030204" pitchFamily="34" charset="0"/>
                <a:cs typeface="Times New Roman" panose="02020603050405020304" pitchFamily="18" charset="0"/>
              </a:rPr>
              <a:t>уміти </a:t>
            </a:r>
            <a:r>
              <a:rPr lang="uk-UA" sz="1400" dirty="0">
                <a:ea typeface="Calibri" panose="020F0502020204030204" pitchFamily="34" charset="0"/>
                <a:cs typeface="Times New Roman" panose="02020603050405020304" pitchFamily="18" charset="0"/>
              </a:rPr>
              <a:t>небагатьма словами дати вичерпну характеристику предмета думки</a:t>
            </a:r>
          </a:p>
        </p:txBody>
      </p:sp>
      <p:cxnSp>
        <p:nvCxnSpPr>
          <p:cNvPr id="31" name="Соединительная линия уступом 30"/>
          <p:cNvCxnSpPr/>
          <p:nvPr/>
        </p:nvCxnSpPr>
        <p:spPr>
          <a:xfrm>
            <a:off x="3140265" y="3498916"/>
            <a:ext cx="781902" cy="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Соединительная линия уступом 31"/>
          <p:cNvCxnSpPr/>
          <p:nvPr/>
        </p:nvCxnSpPr>
        <p:spPr>
          <a:xfrm flipV="1">
            <a:off x="3140265" y="1992871"/>
            <a:ext cx="758562" cy="150604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Соединительная линия уступом 32"/>
          <p:cNvCxnSpPr/>
          <p:nvPr/>
        </p:nvCxnSpPr>
        <p:spPr>
          <a:xfrm>
            <a:off x="3128599" y="3498916"/>
            <a:ext cx="793573" cy="138609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03147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3" grpId="1"/>
      <p:bldP spid="4" grpId="0"/>
      <p:bldP spid="4" grpId="1"/>
      <p:bldP spid="5" grpId="0"/>
      <p:bldP spid="7" grpId="0" animBg="1"/>
      <p:bldP spid="7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27" grpId="0" animBg="1"/>
      <p:bldP spid="28" grpId="0" animBg="1"/>
      <p:bldP spid="29" grpId="0" animBg="1"/>
      <p:bldP spid="3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97436" y="862273"/>
            <a:ext cx="8434147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uk-UA" sz="3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Monotype Corsiva" panose="03010101010201010101" pitchFamily="66" charset="0"/>
              </a:rPr>
              <a:t>Мабуть, у слів є крила.</a:t>
            </a:r>
          </a:p>
          <a:p>
            <a:pPr algn="r"/>
            <a:r>
              <a:rPr lang="uk-UA" sz="3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Monotype Corsiva" panose="03010101010201010101" pitchFamily="66" charset="0"/>
              </a:rPr>
              <a:t>Гомер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479257" y="-61061"/>
            <a:ext cx="70375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5400" b="1" dirty="0">
                <a:ln/>
                <a:solidFill>
                  <a:schemeClr val="accent3"/>
                </a:solidFill>
              </a:rPr>
              <a:t>А яке слово є крилате?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713615" y="-42190"/>
            <a:ext cx="65687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5400" b="1" dirty="0">
                <a:ln/>
                <a:solidFill>
                  <a:schemeClr val="accent3"/>
                </a:solidFill>
              </a:rPr>
              <a:t>І чому воно крилате?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2858" y="-61061"/>
            <a:ext cx="116370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5400" b="1" dirty="0">
                <a:ln/>
                <a:solidFill>
                  <a:schemeClr val="accent3"/>
                </a:solidFill>
              </a:rPr>
              <a:t>Можливо, це просто красивий епітет?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411565" y="1408613"/>
            <a:ext cx="2564238" cy="75397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uk-UA" sz="2400" dirty="0">
                <a:solidFill>
                  <a:sysClr val="windowText" lastClr="000000"/>
                </a:solidFill>
              </a:rPr>
              <a:t>Крилаті слова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11720" y="2617781"/>
            <a:ext cx="1828800" cy="72189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uk-UA" dirty="0">
                <a:solidFill>
                  <a:schemeClr val="accent6">
                    <a:lumMod val="75000"/>
                  </a:schemeClr>
                </a:solidFill>
              </a:rPr>
              <a:t>Назви місць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564867" y="3794867"/>
            <a:ext cx="1828800" cy="72189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uk-UA" sz="1700" dirty="0">
                <a:solidFill>
                  <a:schemeClr val="accent6">
                    <a:lumMod val="75000"/>
                  </a:schemeClr>
                </a:solidFill>
              </a:rPr>
              <a:t>Висловлювання літературних героїв</a:t>
            </a:r>
            <a:endParaRPr lang="uk-UA" sz="17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043353" y="3832608"/>
            <a:ext cx="1828800" cy="72189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uk-UA" dirty="0">
                <a:solidFill>
                  <a:schemeClr val="accent6">
                    <a:lumMod val="75000"/>
                  </a:schemeClr>
                </a:solidFill>
              </a:rPr>
              <a:t>Імена персонажів</a:t>
            </a:r>
            <a:endParaRPr lang="uk-UA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663705" y="2708928"/>
            <a:ext cx="1828800" cy="72189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uk-UA" dirty="0">
                <a:solidFill>
                  <a:schemeClr val="accent6">
                    <a:lumMod val="75000"/>
                  </a:schemeClr>
                </a:solidFill>
              </a:rPr>
              <a:t>Висловлювання </a:t>
            </a:r>
            <a:r>
              <a:rPr lang="uk-UA" dirty="0">
                <a:solidFill>
                  <a:schemeClr val="accent6">
                    <a:lumMod val="75000"/>
                  </a:schemeClr>
                </a:solidFill>
              </a:rPr>
              <a:t>міфічних героїв</a:t>
            </a:r>
            <a:endParaRPr lang="uk-UA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915029" y="4971953"/>
            <a:ext cx="1828800" cy="72189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uk-UA" dirty="0">
                <a:solidFill>
                  <a:schemeClr val="accent6">
                    <a:lumMod val="75000"/>
                  </a:schemeClr>
                </a:solidFill>
              </a:rPr>
              <a:t>Висловлювання історичних осіб</a:t>
            </a:r>
            <a:endParaRPr lang="uk-UA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3741810" y="2162592"/>
            <a:ext cx="0" cy="280936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endCxn id="10" idx="0"/>
          </p:cNvCxnSpPr>
          <p:nvPr/>
        </p:nvCxnSpPr>
        <p:spPr>
          <a:xfrm>
            <a:off x="3829429" y="2162587"/>
            <a:ext cx="1649838" cy="163228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1957753" y="2181458"/>
            <a:ext cx="1649838" cy="163228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endCxn id="12" idx="1"/>
          </p:cNvCxnSpPr>
          <p:nvPr/>
        </p:nvCxnSpPr>
        <p:spPr>
          <a:xfrm>
            <a:off x="4172365" y="2182370"/>
            <a:ext cx="1491340" cy="88750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endCxn id="9" idx="3"/>
          </p:cNvCxnSpPr>
          <p:nvPr/>
        </p:nvCxnSpPr>
        <p:spPr>
          <a:xfrm flipH="1">
            <a:off x="1940520" y="2174029"/>
            <a:ext cx="1354250" cy="80470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7159573" y="3900011"/>
            <a:ext cx="2007272" cy="10928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2000" dirty="0">
                <a:ea typeface="Calibri" panose="020F0502020204030204" pitchFamily="34" charset="0"/>
                <a:cs typeface="Times New Roman" panose="02020603050405020304" pitchFamily="18" charset="0"/>
              </a:rPr>
              <a:t>Крилаті слова потрібні для того, щоб</a:t>
            </a:r>
            <a:endParaRPr lang="uk-UA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9963508" y="2333858"/>
            <a:ext cx="2007272" cy="10928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2000" dirty="0">
                <a:ea typeface="Calibri" panose="020F0502020204030204" pitchFamily="34" charset="0"/>
                <a:cs typeface="Times New Roman" panose="02020603050405020304" pitchFamily="18" charset="0"/>
              </a:rPr>
              <a:t>у</a:t>
            </a:r>
            <a:r>
              <a:rPr lang="uk-UA" sz="2000" dirty="0">
                <a:ea typeface="Calibri" panose="020F0502020204030204" pitchFamily="34" charset="0"/>
                <a:cs typeface="Times New Roman" panose="02020603050405020304" pitchFamily="18" charset="0"/>
              </a:rPr>
              <a:t>никати </a:t>
            </a:r>
            <a:r>
              <a:rPr lang="uk-UA" sz="2000" dirty="0">
                <a:ea typeface="Calibri" panose="020F0502020204030204" pitchFamily="34" charset="0"/>
                <a:cs typeface="Times New Roman" panose="02020603050405020304" pitchFamily="18" charset="0"/>
              </a:rPr>
              <a:t>шаблонних і безликих слів</a:t>
            </a:r>
            <a:endParaRPr lang="uk-UA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9956128" y="3754213"/>
            <a:ext cx="2007272" cy="10928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ea typeface="Calibri" panose="020F0502020204030204" pitchFamily="34" charset="0"/>
                <a:cs typeface="Times New Roman" panose="02020603050405020304" pitchFamily="18" charset="0"/>
              </a:rPr>
              <a:t>г</a:t>
            </a:r>
            <a:r>
              <a:rPr lang="uk-UA" dirty="0">
                <a:ea typeface="Calibri" panose="020F0502020204030204" pitchFamily="34" charset="0"/>
                <a:cs typeface="Times New Roman" panose="02020603050405020304" pitchFamily="18" charset="0"/>
              </a:rPr>
              <a:t>оворити </a:t>
            </a:r>
            <a:r>
              <a:rPr lang="uk-UA" dirty="0">
                <a:ea typeface="Calibri" panose="020F0502020204030204" pitchFamily="34" charset="0"/>
                <a:cs typeface="Times New Roman" panose="02020603050405020304" pitchFamily="18" charset="0"/>
              </a:rPr>
              <a:t>красиво, образно, лаконічно, точно</a:t>
            </a:r>
            <a:endParaRPr lang="uk-UA" sz="14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9956131" y="4992897"/>
            <a:ext cx="2037351" cy="13126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600" dirty="0">
                <a:ea typeface="Calibri" panose="020F0502020204030204" pitchFamily="34" charset="0"/>
                <a:cs typeface="Times New Roman" panose="02020603050405020304" pitchFamily="18" charset="0"/>
              </a:rPr>
              <a:t>у</a:t>
            </a:r>
            <a:r>
              <a:rPr lang="uk-UA" sz="1600" dirty="0">
                <a:ea typeface="Calibri" panose="020F0502020204030204" pitchFamily="34" charset="0"/>
                <a:cs typeface="Times New Roman" panose="02020603050405020304" pitchFamily="18" charset="0"/>
              </a:rPr>
              <a:t>міти </a:t>
            </a:r>
            <a:r>
              <a:rPr lang="uk-UA" sz="1600" dirty="0">
                <a:ea typeface="Calibri" panose="020F0502020204030204" pitchFamily="34" charset="0"/>
                <a:cs typeface="Times New Roman" panose="02020603050405020304" pitchFamily="18" charset="0"/>
              </a:rPr>
              <a:t>небагатьма словами дати вичерпну характеристику предмета думки</a:t>
            </a:r>
          </a:p>
        </p:txBody>
      </p:sp>
      <p:cxnSp>
        <p:nvCxnSpPr>
          <p:cNvPr id="31" name="Соединительная линия уступом 30"/>
          <p:cNvCxnSpPr/>
          <p:nvPr/>
        </p:nvCxnSpPr>
        <p:spPr>
          <a:xfrm>
            <a:off x="9178516" y="4412999"/>
            <a:ext cx="781902" cy="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Соединительная линия уступом 31"/>
          <p:cNvCxnSpPr/>
          <p:nvPr/>
        </p:nvCxnSpPr>
        <p:spPr>
          <a:xfrm flipV="1">
            <a:off x="9178516" y="2906954"/>
            <a:ext cx="758562" cy="150604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Соединительная линия уступом 32"/>
          <p:cNvCxnSpPr/>
          <p:nvPr/>
        </p:nvCxnSpPr>
        <p:spPr>
          <a:xfrm>
            <a:off x="9166850" y="4412999"/>
            <a:ext cx="793573" cy="138609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75942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3" grpId="1"/>
      <p:bldP spid="4" grpId="0"/>
      <p:bldP spid="4" grpId="1"/>
      <p:bldP spid="5" grpId="0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82833" y="-4465"/>
            <a:ext cx="44263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Бочка Діогена</a:t>
            </a:r>
          </a:p>
        </p:txBody>
      </p:sp>
      <p:pic>
        <p:nvPicPr>
          <p:cNvPr id="1026" name="Picture 2" descr="http://www.vostokolyub.ru/wp-content/uploads/2013/11/800px-Jean-L--on_G--r--me_-_Diogenes_-_Walters_371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772" y="1414167"/>
            <a:ext cx="5644128" cy="4148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Горизонтальный свиток 2"/>
          <p:cNvSpPr/>
          <p:nvPr/>
        </p:nvSpPr>
        <p:spPr>
          <a:xfrm>
            <a:off x="6705600" y="1676400"/>
            <a:ext cx="5162550" cy="3097859"/>
          </a:xfrm>
          <a:prstGeom prst="horizontalScroll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/>
              <a:t>В</a:t>
            </a:r>
            <a:r>
              <a:rPr lang="uk-UA" sz="2400" dirty="0" smtClean="0"/>
              <a:t>ислів </a:t>
            </a:r>
            <a:r>
              <a:rPr lang="uk-UA" sz="2400" dirty="0"/>
              <a:t>«бочка </a:t>
            </a:r>
            <a:r>
              <a:rPr lang="uk-UA" sz="2400" dirty="0" smtClean="0"/>
              <a:t>Діогена» найчастіше </a:t>
            </a:r>
            <a:r>
              <a:rPr lang="uk-UA" sz="2400" dirty="0"/>
              <a:t>використовують для порівняння, коли йдеться про чиєсь аскетичне, дуже невибагливе житло</a:t>
            </a:r>
            <a:r>
              <a:rPr lang="uk-UA" sz="2400" dirty="0" smtClean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803095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05797" y="-4465"/>
            <a:ext cx="19804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Антей</a:t>
            </a:r>
          </a:p>
        </p:txBody>
      </p:sp>
      <p:pic>
        <p:nvPicPr>
          <p:cNvPr id="7170" name="Picture 2" descr="http://ugabuga.ru/sites/default/files/images/monsters/grek_mif/ante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679" y="766465"/>
            <a:ext cx="3425825" cy="5138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Горизонтальный свиток 3"/>
          <p:cNvSpPr/>
          <p:nvPr/>
        </p:nvSpPr>
        <p:spPr>
          <a:xfrm>
            <a:off x="6705600" y="2221559"/>
            <a:ext cx="4743450" cy="2533650"/>
          </a:xfrm>
          <a:prstGeom prst="horizontalScroll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dirty="0"/>
              <a:t>Антеями називають осіб, які мають надзвичайну фізичну силу.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28940987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25629" y="0"/>
            <a:ext cx="43122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Канути в Лету</a:t>
            </a:r>
          </a:p>
        </p:txBody>
      </p:sp>
      <p:pic>
        <p:nvPicPr>
          <p:cNvPr id="5122" name="Picture 2" descr="http://www.stihi.ru/pics/2012/11/11/75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25" y="1733551"/>
            <a:ext cx="5435179" cy="343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Горизонтальный свиток 3"/>
          <p:cNvSpPr/>
          <p:nvPr/>
        </p:nvSpPr>
        <p:spPr>
          <a:xfrm>
            <a:off x="6705600" y="2221559"/>
            <a:ext cx="4743450" cy="2533650"/>
          </a:xfrm>
          <a:prstGeom prst="horizontalScroll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dirty="0"/>
              <a:t>«Канути в Лету» означає назавжди зникнути, піти в непам’ять, пропасти безслідно</a:t>
            </a:r>
            <a:r>
              <a:rPr lang="uk-UA" sz="2800" dirty="0" smtClean="0"/>
              <a:t>.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33323394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38815" y="0"/>
            <a:ext cx="46858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Сізіфова</a:t>
            </a:r>
            <a:r>
              <a:rPr lang="ru-RU" sz="5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uk-UA" sz="5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праця</a:t>
            </a:r>
            <a:endParaRPr lang="uk-UA" sz="54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pic>
        <p:nvPicPr>
          <p:cNvPr id="4098" name="Picture 2" descr="http://i203.photobucket.com/albums/aa213/diversey_ua/sisypho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026" y="1094780"/>
            <a:ext cx="4260396" cy="4639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Горизонтальный свиток 3"/>
          <p:cNvSpPr/>
          <p:nvPr/>
        </p:nvSpPr>
        <p:spPr>
          <a:xfrm>
            <a:off x="6705600" y="2221559"/>
            <a:ext cx="4743450" cy="2533650"/>
          </a:xfrm>
          <a:prstGeom prst="horizontalScroll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dirty="0"/>
              <a:t>Сізіфовою працею називають безплідну, важку, нескінченну роботу</a:t>
            </a:r>
            <a:r>
              <a:rPr lang="uk-UA" sz="2800" dirty="0" smtClean="0"/>
              <a:t>.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26835569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76088" y="0"/>
            <a:ext cx="52113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Скриня</a:t>
            </a:r>
            <a:r>
              <a:rPr lang="ru-RU" sz="5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uk-UA" sz="5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Пандори</a:t>
            </a:r>
            <a:endParaRPr lang="uk-UA" sz="54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6705600" y="2221559"/>
            <a:ext cx="4743450" cy="2533650"/>
          </a:xfrm>
          <a:prstGeom prst="horizontalScroll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dirty="0"/>
              <a:t>Вислів «скриня </a:t>
            </a:r>
            <a:r>
              <a:rPr lang="uk-UA" sz="2800" dirty="0" err="1"/>
              <a:t>Пандори</a:t>
            </a:r>
            <a:r>
              <a:rPr lang="uk-UA" sz="2800" dirty="0"/>
              <a:t>» означає джерело нещасть, лиха, біди.</a:t>
            </a:r>
            <a:endParaRPr lang="uk-UA" sz="2800" dirty="0"/>
          </a:p>
        </p:txBody>
      </p:sp>
      <p:pic>
        <p:nvPicPr>
          <p:cNvPr id="3076" name="Picture 4" descr="https://durdom.in.ua/public/main/articles2/2013-05/article_178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774" y="1066800"/>
            <a:ext cx="4168775" cy="5062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95439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72975" y="0"/>
            <a:ext cx="52175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Яблука</a:t>
            </a:r>
            <a:r>
              <a:rPr lang="ru-RU" sz="5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uk-UA" sz="5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гесперид</a:t>
            </a:r>
            <a:endParaRPr lang="uk-UA" sz="54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pic>
        <p:nvPicPr>
          <p:cNvPr id="2050" name="Picture 2" descr="http://supermif.com/picters/1/picters/16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542" y="923330"/>
            <a:ext cx="3980108" cy="4904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Горизонтальный свиток 3"/>
          <p:cNvSpPr/>
          <p:nvPr/>
        </p:nvSpPr>
        <p:spPr>
          <a:xfrm>
            <a:off x="6705600" y="2221559"/>
            <a:ext cx="4743450" cy="2533650"/>
          </a:xfrm>
          <a:prstGeom prst="horizontalScroll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dirty="0"/>
              <a:t>У переносному значенні «яблука гесперид» — це коштовний здобуток.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354347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Ретро">
  <a:themeElements>
    <a:clrScheme name="Синий и зеленый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1342</TotalTime>
  <Words>284</Words>
  <Application>Microsoft Office PowerPoint</Application>
  <PresentationFormat>Широкоэкранный</PresentationFormat>
  <Paragraphs>47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20" baseType="lpstr">
      <vt:lpstr>Arial</vt:lpstr>
      <vt:lpstr>Calibri</vt:lpstr>
      <vt:lpstr>Calibri Light</vt:lpstr>
      <vt:lpstr>Monotype Corsiva</vt:lpstr>
      <vt:lpstr>Times New Roman</vt:lpstr>
      <vt:lpstr>Trebuchet MS</vt:lpstr>
      <vt:lpstr>Wingdings 3</vt:lpstr>
      <vt:lpstr>Грань</vt:lpstr>
      <vt:lpstr>Ретро</vt:lpstr>
      <vt:lpstr>Чому ми так говоримо?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ДЯКУЄМО ЗА УВАГУ!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Чому ми так говоримо?</dc:title>
  <dc:creator>Admin</dc:creator>
  <cp:lastModifiedBy>Admin</cp:lastModifiedBy>
  <cp:revision>15</cp:revision>
  <dcterms:created xsi:type="dcterms:W3CDTF">2015-10-03T18:10:31Z</dcterms:created>
  <dcterms:modified xsi:type="dcterms:W3CDTF">2015-10-04T16:32:44Z</dcterms:modified>
</cp:coreProperties>
</file>