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3" r:id="rId1"/>
    <p:sldMasterId id="2147483768" r:id="rId2"/>
  </p:sldMasterIdLst>
  <p:sldIdLst>
    <p:sldId id="256" r:id="rId3"/>
    <p:sldId id="261" r:id="rId4"/>
    <p:sldId id="262" r:id="rId5"/>
    <p:sldId id="258" r:id="rId6"/>
    <p:sldId id="259" r:id="rId7"/>
    <p:sldId id="263" r:id="rId8"/>
    <p:sldId id="264" r:id="rId9"/>
    <p:sldId id="265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936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7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11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38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9082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863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2786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697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67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3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6243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7392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624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98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015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8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4798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076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7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8262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4" y="6459789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42A54C80-263E-416B-A8E0-580EDEADCBDC}" type="datetimeFigureOut">
              <a:rPr lang="en-US" smtClean="0"/>
              <a:t>10/3/2015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9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291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252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5295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84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71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8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6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537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9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4" y="2160983"/>
            <a:ext cx="41856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9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6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487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15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3" y="514928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36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11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6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5" y="6041366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88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7" y="6459789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12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Чому ми так говоримо?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ФРАЗЕОЛОГІЗМИ МІФІВ ДАВНЬОЇ ГРЕЦІЇ. ЇХ ЗНАЧЕННЯ.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53321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8532" y="0"/>
            <a:ext cx="110264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Прометеїв вогонь. Прометеєві муки</a:t>
            </a:r>
            <a:endParaRPr lang="uk-UA" sz="5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8194" name="Picture 2" descr="http://pracivilization.com/public/images/6_Promete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225" y="1177925"/>
            <a:ext cx="4048783" cy="467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Горизонтальный свиток 4"/>
          <p:cNvSpPr/>
          <p:nvPr/>
        </p:nvSpPr>
        <p:spPr>
          <a:xfrm>
            <a:off x="6381772" y="1852141"/>
            <a:ext cx="5295900" cy="3664891"/>
          </a:xfrm>
          <a:prstGeom prst="horizontalScroll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/>
              <a:t>Вислів</a:t>
            </a:r>
            <a:r>
              <a:rPr lang="ru-RU" sz="2400" dirty="0"/>
              <a:t> «</a:t>
            </a:r>
            <a:r>
              <a:rPr lang="ru-RU" sz="2400" dirty="0" err="1"/>
              <a:t>прометеїв</a:t>
            </a:r>
            <a:r>
              <a:rPr lang="ru-RU" sz="2400" dirty="0"/>
              <a:t> </a:t>
            </a:r>
            <a:r>
              <a:rPr lang="ru-RU" sz="2400" dirty="0" err="1"/>
              <a:t>вогонь</a:t>
            </a:r>
            <a:r>
              <a:rPr lang="ru-RU" sz="2400" dirty="0"/>
              <a:t>» </a:t>
            </a:r>
            <a:r>
              <a:rPr lang="ru-RU" sz="2400" dirty="0" err="1"/>
              <a:t>уживають</a:t>
            </a:r>
            <a:r>
              <a:rPr lang="ru-RU" sz="2400" dirty="0"/>
              <a:t> </a:t>
            </a:r>
            <a:r>
              <a:rPr lang="ru-RU" sz="2400" dirty="0" err="1"/>
              <a:t>тоді</a:t>
            </a:r>
            <a:r>
              <a:rPr lang="ru-RU" sz="2400" dirty="0"/>
              <a:t>, коли </a:t>
            </a:r>
            <a:r>
              <a:rPr lang="ru-RU" sz="2400" dirty="0" err="1"/>
              <a:t>характеризують</a:t>
            </a:r>
            <a:r>
              <a:rPr lang="ru-RU" sz="2400" dirty="0"/>
              <a:t> дух благородства, </a:t>
            </a:r>
            <a:r>
              <a:rPr lang="ru-RU" sz="2400" dirty="0" err="1"/>
              <a:t>мужності</a:t>
            </a:r>
            <a:r>
              <a:rPr lang="ru-RU" sz="2400" dirty="0"/>
              <a:t> і таланту, а «</a:t>
            </a:r>
            <a:r>
              <a:rPr lang="ru-RU" sz="2400" dirty="0" err="1"/>
              <a:t>прометеєві</a:t>
            </a:r>
            <a:r>
              <a:rPr lang="ru-RU" sz="2400" dirty="0"/>
              <a:t> муки», коли </a:t>
            </a:r>
            <a:r>
              <a:rPr lang="ru-RU" sz="2400" dirty="0" err="1"/>
              <a:t>йдеться</a:t>
            </a:r>
            <a:r>
              <a:rPr lang="ru-RU" sz="2400" dirty="0"/>
              <a:t> про </a:t>
            </a:r>
            <a:r>
              <a:rPr lang="ru-RU" sz="2400" dirty="0" err="1"/>
              <a:t>страждання</a:t>
            </a:r>
            <a:r>
              <a:rPr lang="ru-RU" sz="2400" dirty="0"/>
              <a:t> в </a:t>
            </a:r>
            <a:r>
              <a:rPr lang="ru-RU" sz="2400" dirty="0" err="1"/>
              <a:t>ім’я</a:t>
            </a:r>
            <a:r>
              <a:rPr lang="ru-RU" sz="2400" dirty="0"/>
              <a:t> </a:t>
            </a:r>
            <a:r>
              <a:rPr lang="ru-RU" sz="2400" dirty="0" err="1"/>
              <a:t>високої</a:t>
            </a:r>
            <a:r>
              <a:rPr lang="ru-RU" sz="2400" dirty="0"/>
              <a:t> мети.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535224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8467" y="2404534"/>
            <a:ext cx="7766936" cy="1646302"/>
          </a:xfrm>
        </p:spPr>
        <p:txBody>
          <a:bodyPr/>
          <a:lstStyle/>
          <a:p>
            <a:r>
              <a:rPr lang="uk-UA" dirty="0" smtClean="0"/>
              <a:t>ДЯКУЄМО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217831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7436" y="862273"/>
            <a:ext cx="843414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uk-UA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Monotype Corsiva" panose="03010101010201010101" pitchFamily="66" charset="0"/>
              </a:rPr>
              <a:t>Мабуть, у слів є крила.</a:t>
            </a:r>
          </a:p>
          <a:p>
            <a:pPr algn="r"/>
            <a:r>
              <a:rPr lang="uk-UA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Monotype Corsiva" panose="03010101010201010101" pitchFamily="66" charset="0"/>
              </a:rPr>
              <a:t>Гомер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79257" y="-61061"/>
            <a:ext cx="70375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uk-UA" sz="5400" b="1" dirty="0">
                <a:ln/>
                <a:solidFill>
                  <a:schemeClr val="accent3"/>
                </a:solidFill>
              </a:rPr>
              <a:t>А яке слово є крилате?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13615" y="-42190"/>
            <a:ext cx="6568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uk-UA" sz="5400" b="1" dirty="0">
                <a:ln/>
                <a:solidFill>
                  <a:schemeClr val="accent3"/>
                </a:solidFill>
              </a:rPr>
              <a:t>І чому воно крилате?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2858" y="-61061"/>
            <a:ext cx="116370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uk-UA" sz="5400" b="1" dirty="0">
                <a:ln/>
                <a:solidFill>
                  <a:schemeClr val="accent3"/>
                </a:solidFill>
              </a:rPr>
              <a:t>Можливо, це просто красивий епітет?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11565" y="1408613"/>
            <a:ext cx="2564238" cy="7539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2400" dirty="0">
                <a:solidFill>
                  <a:sysClr val="windowText" lastClr="000000"/>
                </a:solidFill>
              </a:rPr>
              <a:t>Крилаті слова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1720" y="2617781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Назви місць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64867" y="3794867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1700" dirty="0">
                <a:solidFill>
                  <a:schemeClr val="accent6">
                    <a:lumMod val="75000"/>
                  </a:schemeClr>
                </a:solidFill>
              </a:rPr>
              <a:t>Висловлювання літературних героїв</a:t>
            </a:r>
            <a:endParaRPr lang="uk-UA" sz="1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43353" y="3832608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Імена персонажів</a:t>
            </a:r>
            <a:endParaRPr lang="uk-U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63705" y="2708928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Висловлювання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міфічних героїв</a:t>
            </a:r>
            <a:endParaRPr lang="uk-U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15029" y="4971953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Висловлювання історичних осіб</a:t>
            </a:r>
            <a:endParaRPr lang="uk-UA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3741810" y="2162592"/>
            <a:ext cx="0" cy="28093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10" idx="0"/>
          </p:cNvCxnSpPr>
          <p:nvPr/>
        </p:nvCxnSpPr>
        <p:spPr>
          <a:xfrm>
            <a:off x="3829429" y="2162587"/>
            <a:ext cx="1649838" cy="16322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1957753" y="2181458"/>
            <a:ext cx="1649838" cy="16322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2" idx="1"/>
          </p:cNvCxnSpPr>
          <p:nvPr/>
        </p:nvCxnSpPr>
        <p:spPr>
          <a:xfrm>
            <a:off x="4172365" y="2182370"/>
            <a:ext cx="1491340" cy="88750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9" idx="3"/>
          </p:cNvCxnSpPr>
          <p:nvPr/>
        </p:nvCxnSpPr>
        <p:spPr>
          <a:xfrm flipH="1">
            <a:off x="1940520" y="2174029"/>
            <a:ext cx="1354250" cy="8047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121322" y="2985928"/>
            <a:ext cx="2007272" cy="1092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000" dirty="0">
                <a:ea typeface="Calibri" panose="020F0502020204030204" pitchFamily="34" charset="0"/>
                <a:cs typeface="Times New Roman" panose="02020603050405020304" pitchFamily="18" charset="0"/>
              </a:rPr>
              <a:t>Крилаті слова потрібні для того, щоб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887157" y="1419775"/>
            <a:ext cx="2007272" cy="1092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000" dirty="0">
                <a:ea typeface="Calibri" panose="020F0502020204030204" pitchFamily="34" charset="0"/>
                <a:cs typeface="Times New Roman" panose="02020603050405020304" pitchFamily="18" charset="0"/>
              </a:rPr>
              <a:t>уникати </a:t>
            </a:r>
            <a:r>
              <a:rPr lang="uk-UA" sz="2000" dirty="0">
                <a:ea typeface="Calibri" panose="020F0502020204030204" pitchFamily="34" charset="0"/>
                <a:cs typeface="Times New Roman" panose="02020603050405020304" pitchFamily="18" charset="0"/>
              </a:rPr>
              <a:t>шаблонних і безликих слів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898827" y="2859180"/>
            <a:ext cx="2007272" cy="1092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ea typeface="Calibri" panose="020F0502020204030204" pitchFamily="34" charset="0"/>
                <a:cs typeface="Times New Roman" panose="02020603050405020304" pitchFamily="18" charset="0"/>
              </a:rPr>
              <a:t>говорити </a:t>
            </a:r>
            <a:r>
              <a:rPr lang="uk-UA" dirty="0">
                <a:ea typeface="Calibri" panose="020F0502020204030204" pitchFamily="34" charset="0"/>
                <a:cs typeface="Times New Roman" panose="02020603050405020304" pitchFamily="18" charset="0"/>
              </a:rPr>
              <a:t>красиво, образно, лаконічно, точно</a:t>
            </a:r>
            <a:endParaRPr lang="uk-UA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898827" y="4298585"/>
            <a:ext cx="2007272" cy="1092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ea typeface="Calibri" panose="020F0502020204030204" pitchFamily="34" charset="0"/>
                <a:cs typeface="Times New Roman" panose="02020603050405020304" pitchFamily="18" charset="0"/>
              </a:rPr>
              <a:t>уміти </a:t>
            </a:r>
            <a:r>
              <a:rPr lang="uk-UA" sz="1400" dirty="0">
                <a:ea typeface="Calibri" panose="020F0502020204030204" pitchFamily="34" charset="0"/>
                <a:cs typeface="Times New Roman" panose="02020603050405020304" pitchFamily="18" charset="0"/>
              </a:rPr>
              <a:t>небагатьма словами дати вичерпну характеристику предмета думки</a:t>
            </a:r>
          </a:p>
        </p:txBody>
      </p:sp>
      <p:cxnSp>
        <p:nvCxnSpPr>
          <p:cNvPr id="31" name="Соединительная линия уступом 30"/>
          <p:cNvCxnSpPr/>
          <p:nvPr/>
        </p:nvCxnSpPr>
        <p:spPr>
          <a:xfrm>
            <a:off x="3140265" y="3498916"/>
            <a:ext cx="781902" cy="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Соединительная линия уступом 31"/>
          <p:cNvCxnSpPr/>
          <p:nvPr/>
        </p:nvCxnSpPr>
        <p:spPr>
          <a:xfrm flipV="1">
            <a:off x="3140265" y="1992871"/>
            <a:ext cx="758562" cy="150604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/>
          <p:nvPr/>
        </p:nvCxnSpPr>
        <p:spPr>
          <a:xfrm>
            <a:off x="3128599" y="3498916"/>
            <a:ext cx="793573" cy="138609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03147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4" grpId="1"/>
      <p:bldP spid="5" grpId="0"/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27" grpId="0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7436" y="862273"/>
            <a:ext cx="843414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uk-UA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Monotype Corsiva" panose="03010101010201010101" pitchFamily="66" charset="0"/>
              </a:rPr>
              <a:t>Мабуть, у слів є крила.</a:t>
            </a:r>
          </a:p>
          <a:p>
            <a:pPr algn="r"/>
            <a:r>
              <a:rPr lang="uk-UA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Monotype Corsiva" panose="03010101010201010101" pitchFamily="66" charset="0"/>
              </a:rPr>
              <a:t>Гомер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79257" y="-61061"/>
            <a:ext cx="70375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uk-UA" sz="5400" b="1" dirty="0">
                <a:ln/>
                <a:solidFill>
                  <a:schemeClr val="accent3"/>
                </a:solidFill>
              </a:rPr>
              <a:t>А яке слово є крилате?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13615" y="-42190"/>
            <a:ext cx="6568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uk-UA" sz="5400" b="1" dirty="0">
                <a:ln/>
                <a:solidFill>
                  <a:schemeClr val="accent3"/>
                </a:solidFill>
              </a:rPr>
              <a:t>І чому воно крилате?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2858" y="-61061"/>
            <a:ext cx="116370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uk-UA" sz="5400" b="1" dirty="0">
                <a:ln/>
                <a:solidFill>
                  <a:schemeClr val="accent3"/>
                </a:solidFill>
              </a:rPr>
              <a:t>Можливо, це просто красивий епітет?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11565" y="1408613"/>
            <a:ext cx="2564238" cy="7539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2400" dirty="0">
                <a:solidFill>
                  <a:sysClr val="windowText" lastClr="000000"/>
                </a:solidFill>
              </a:rPr>
              <a:t>Крилаті слова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1720" y="2617781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Назви місць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64867" y="3794867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1700" dirty="0">
                <a:solidFill>
                  <a:schemeClr val="accent6">
                    <a:lumMod val="75000"/>
                  </a:schemeClr>
                </a:solidFill>
              </a:rPr>
              <a:t>Висловлювання літературних героїв</a:t>
            </a:r>
            <a:endParaRPr lang="uk-UA" sz="1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43353" y="3832608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Імена персонажів</a:t>
            </a:r>
            <a:endParaRPr lang="uk-U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63705" y="2708928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Висловлювання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міфічних героїв</a:t>
            </a:r>
            <a:endParaRPr lang="uk-U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15029" y="4971953"/>
            <a:ext cx="1828800" cy="7218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Висловлювання історичних осіб</a:t>
            </a:r>
            <a:endParaRPr lang="uk-UA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3741810" y="2162592"/>
            <a:ext cx="0" cy="28093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10" idx="0"/>
          </p:cNvCxnSpPr>
          <p:nvPr/>
        </p:nvCxnSpPr>
        <p:spPr>
          <a:xfrm>
            <a:off x="3829429" y="2162587"/>
            <a:ext cx="1649838" cy="16322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1957753" y="2181458"/>
            <a:ext cx="1649838" cy="16322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2" idx="1"/>
          </p:cNvCxnSpPr>
          <p:nvPr/>
        </p:nvCxnSpPr>
        <p:spPr>
          <a:xfrm>
            <a:off x="4172365" y="2182370"/>
            <a:ext cx="1491340" cy="88750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9" idx="3"/>
          </p:cNvCxnSpPr>
          <p:nvPr/>
        </p:nvCxnSpPr>
        <p:spPr>
          <a:xfrm flipH="1">
            <a:off x="1940520" y="2174029"/>
            <a:ext cx="1354250" cy="8047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7159573" y="3900011"/>
            <a:ext cx="2007272" cy="1092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000" dirty="0">
                <a:ea typeface="Calibri" panose="020F0502020204030204" pitchFamily="34" charset="0"/>
                <a:cs typeface="Times New Roman" panose="02020603050405020304" pitchFamily="18" charset="0"/>
              </a:rPr>
              <a:t>Крилаті слова потрібні для того, щоб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963508" y="2333858"/>
            <a:ext cx="2007272" cy="1092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000" dirty="0"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uk-UA" sz="2000" dirty="0">
                <a:ea typeface="Calibri" panose="020F0502020204030204" pitchFamily="34" charset="0"/>
                <a:cs typeface="Times New Roman" panose="02020603050405020304" pitchFamily="18" charset="0"/>
              </a:rPr>
              <a:t>никати </a:t>
            </a:r>
            <a:r>
              <a:rPr lang="uk-UA" sz="2000" dirty="0">
                <a:ea typeface="Calibri" panose="020F0502020204030204" pitchFamily="34" charset="0"/>
                <a:cs typeface="Times New Roman" panose="02020603050405020304" pitchFamily="18" charset="0"/>
              </a:rPr>
              <a:t>шаблонних і безликих слів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956128" y="3754213"/>
            <a:ext cx="2007272" cy="1092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uk-UA" dirty="0">
                <a:ea typeface="Calibri" panose="020F0502020204030204" pitchFamily="34" charset="0"/>
                <a:cs typeface="Times New Roman" panose="02020603050405020304" pitchFamily="18" charset="0"/>
              </a:rPr>
              <a:t>оворити </a:t>
            </a:r>
            <a:r>
              <a:rPr lang="uk-UA" dirty="0">
                <a:ea typeface="Calibri" panose="020F0502020204030204" pitchFamily="34" charset="0"/>
                <a:cs typeface="Times New Roman" panose="02020603050405020304" pitchFamily="18" charset="0"/>
              </a:rPr>
              <a:t>красиво, образно, лаконічно, точно</a:t>
            </a:r>
            <a:endParaRPr lang="uk-UA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956131" y="4992897"/>
            <a:ext cx="2037351" cy="13126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міти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небагатьма словами дати вичерпну характеристику предмета думки</a:t>
            </a:r>
          </a:p>
        </p:txBody>
      </p:sp>
      <p:cxnSp>
        <p:nvCxnSpPr>
          <p:cNvPr id="31" name="Соединительная линия уступом 30"/>
          <p:cNvCxnSpPr/>
          <p:nvPr/>
        </p:nvCxnSpPr>
        <p:spPr>
          <a:xfrm>
            <a:off x="9178516" y="4412999"/>
            <a:ext cx="781902" cy="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Соединительная линия уступом 31"/>
          <p:cNvCxnSpPr/>
          <p:nvPr/>
        </p:nvCxnSpPr>
        <p:spPr>
          <a:xfrm flipV="1">
            <a:off x="9178516" y="2906954"/>
            <a:ext cx="758562" cy="150604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/>
          <p:nvPr/>
        </p:nvCxnSpPr>
        <p:spPr>
          <a:xfrm>
            <a:off x="9166850" y="4412999"/>
            <a:ext cx="793573" cy="138609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5942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4" grpId="1"/>
      <p:bldP spid="5" grpId="0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82833" y="-4465"/>
            <a:ext cx="44263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Бочка Діогена</a:t>
            </a:r>
          </a:p>
        </p:txBody>
      </p:sp>
      <p:pic>
        <p:nvPicPr>
          <p:cNvPr id="1026" name="Picture 2" descr="http://www.vostokolyub.ru/wp-content/uploads/2013/11/800px-Jean-L--on_G--r--me_-_Diogenes_-_Walters_371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72" y="1414167"/>
            <a:ext cx="5644128" cy="414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Горизонтальный свиток 2"/>
          <p:cNvSpPr/>
          <p:nvPr/>
        </p:nvSpPr>
        <p:spPr>
          <a:xfrm>
            <a:off x="6705600" y="1676400"/>
            <a:ext cx="5162550" cy="3097859"/>
          </a:xfrm>
          <a:prstGeom prst="horizontalScroll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/>
              <a:t>В</a:t>
            </a:r>
            <a:r>
              <a:rPr lang="uk-UA" sz="2400" dirty="0" smtClean="0"/>
              <a:t>ислів </a:t>
            </a:r>
            <a:r>
              <a:rPr lang="uk-UA" sz="2400" dirty="0"/>
              <a:t>«бочка </a:t>
            </a:r>
            <a:r>
              <a:rPr lang="uk-UA" sz="2400" dirty="0" smtClean="0"/>
              <a:t>Діогена» найчастіше </a:t>
            </a:r>
            <a:r>
              <a:rPr lang="uk-UA" sz="2400" dirty="0"/>
              <a:t>використовують для порівняння, коли йдеться про чиєсь аскетичне, дуже невибагливе житло</a:t>
            </a:r>
            <a:r>
              <a:rPr lang="uk-UA" sz="2400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03095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05797" y="-4465"/>
            <a:ext cx="19804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Антей</a:t>
            </a:r>
          </a:p>
        </p:txBody>
      </p:sp>
      <p:pic>
        <p:nvPicPr>
          <p:cNvPr id="7170" name="Picture 2" descr="http://ugabuga.ru/sites/default/files/images/monsters/grek_mif/ant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679" y="766465"/>
            <a:ext cx="3425825" cy="513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Горизонтальный свиток 3"/>
          <p:cNvSpPr/>
          <p:nvPr/>
        </p:nvSpPr>
        <p:spPr>
          <a:xfrm>
            <a:off x="6705600" y="2221559"/>
            <a:ext cx="4743450" cy="2533650"/>
          </a:xfrm>
          <a:prstGeom prst="horizontalScroll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/>
              <a:t>Антеями називають осіб, які мають надзвичайну фізичну силу.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8940987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25629" y="0"/>
            <a:ext cx="4312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Канути в Лету</a:t>
            </a:r>
          </a:p>
        </p:txBody>
      </p:sp>
      <p:pic>
        <p:nvPicPr>
          <p:cNvPr id="5122" name="Picture 2" descr="http://www.stihi.ru/pics/2012/11/11/75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733551"/>
            <a:ext cx="5435179" cy="34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Горизонтальный свиток 3"/>
          <p:cNvSpPr/>
          <p:nvPr/>
        </p:nvSpPr>
        <p:spPr>
          <a:xfrm>
            <a:off x="6705600" y="2221559"/>
            <a:ext cx="4743450" cy="2533650"/>
          </a:xfrm>
          <a:prstGeom prst="horizontalScroll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/>
              <a:t>«Канути в Лету» означає назавжди зникнути, піти в непам’ять, пропасти безслідно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3323394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38815" y="0"/>
            <a:ext cx="46858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Сізіфова</a:t>
            </a:r>
            <a:r>
              <a:rPr lang="ru-RU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uk-UA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праця</a:t>
            </a:r>
            <a:endParaRPr lang="uk-UA" sz="5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4098" name="Picture 2" descr="http://i203.photobucket.com/albums/aa213/diversey_ua/sisyph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26" y="1094780"/>
            <a:ext cx="4260396" cy="4639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Горизонтальный свиток 3"/>
          <p:cNvSpPr/>
          <p:nvPr/>
        </p:nvSpPr>
        <p:spPr>
          <a:xfrm>
            <a:off x="6705600" y="2221559"/>
            <a:ext cx="4743450" cy="2533650"/>
          </a:xfrm>
          <a:prstGeom prst="horizontalScroll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/>
              <a:t>Сізіфовою працею називають безплідну, важку, нескінченну роботу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6835569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76088" y="0"/>
            <a:ext cx="52113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Скриня</a:t>
            </a:r>
            <a:r>
              <a:rPr lang="ru-RU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uk-UA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Пандори</a:t>
            </a:r>
            <a:endParaRPr lang="uk-UA" sz="5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6705600" y="2221559"/>
            <a:ext cx="4743450" cy="2533650"/>
          </a:xfrm>
          <a:prstGeom prst="horizontalScroll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/>
              <a:t>Вислів «скриня </a:t>
            </a:r>
            <a:r>
              <a:rPr lang="uk-UA" sz="2800" dirty="0" err="1"/>
              <a:t>Пандори</a:t>
            </a:r>
            <a:r>
              <a:rPr lang="uk-UA" sz="2800" dirty="0"/>
              <a:t>» означає джерело нещасть, лиха, біди.</a:t>
            </a:r>
            <a:endParaRPr lang="uk-UA" sz="2800" dirty="0"/>
          </a:p>
        </p:txBody>
      </p:sp>
      <p:pic>
        <p:nvPicPr>
          <p:cNvPr id="3076" name="Picture 4" descr="https://durdom.in.ua/public/main/articles2/2013-05/article_178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4" y="1066800"/>
            <a:ext cx="4168775" cy="5062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5439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72975" y="0"/>
            <a:ext cx="52175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Яблука</a:t>
            </a:r>
            <a:r>
              <a:rPr lang="ru-RU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uk-UA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гесперид</a:t>
            </a:r>
            <a:endParaRPr lang="uk-UA" sz="5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2050" name="Picture 2" descr="http://supermif.com/picters/1/picters/1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542" y="923330"/>
            <a:ext cx="3980108" cy="4904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Горизонтальный свиток 3"/>
          <p:cNvSpPr/>
          <p:nvPr/>
        </p:nvSpPr>
        <p:spPr>
          <a:xfrm>
            <a:off x="6705600" y="2221559"/>
            <a:ext cx="4743450" cy="2533650"/>
          </a:xfrm>
          <a:prstGeom prst="horizontalScroll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/>
              <a:t>У переносному значенні «яблука гесперид» — це коштовний здобуток.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54347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Ретро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1342</TotalTime>
  <Words>284</Words>
  <Application>Microsoft Office PowerPoint</Application>
  <PresentationFormat>Широкоэкранный</PresentationFormat>
  <Paragraphs>47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Monotype Corsiva</vt:lpstr>
      <vt:lpstr>Times New Roman</vt:lpstr>
      <vt:lpstr>Trebuchet MS</vt:lpstr>
      <vt:lpstr>Wingdings 3</vt:lpstr>
      <vt:lpstr>Грань</vt:lpstr>
      <vt:lpstr>Ретро</vt:lpstr>
      <vt:lpstr>Чому ми так говоримо?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ДЯКУЄМО ЗА УВАГУ!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Чому ми так говоримо?</dc:title>
  <dc:creator>Admin</dc:creator>
  <cp:lastModifiedBy>Admin</cp:lastModifiedBy>
  <cp:revision>15</cp:revision>
  <dcterms:created xsi:type="dcterms:W3CDTF">2015-10-03T18:10:31Z</dcterms:created>
  <dcterms:modified xsi:type="dcterms:W3CDTF">2015-10-04T16:32:44Z</dcterms:modified>
</cp:coreProperties>
</file>