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76864" cy="1143000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  <a:latin typeface="Monotype Corsiva" panose="03010101010201010101" pitchFamily="66" charset="0"/>
              </a:rPr>
              <a:t>Правила мовознавчого квесту</a:t>
            </a:r>
            <a:r>
              <a:rPr lang="uk-UA" sz="44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uk-UA" sz="44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052736"/>
            <a:ext cx="8280920" cy="56886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 smtClean="0">
                <a:latin typeface="Comic Sans MS" panose="030F0702030302020204" pitchFamily="66" charset="0"/>
              </a:rPr>
              <a:t>І.</a:t>
            </a:r>
            <a:r>
              <a:rPr lang="uk-UA" sz="2400" dirty="0" smtClean="0">
                <a:latin typeface="Comic Sans MS" panose="030F0702030302020204" pitchFamily="66" charset="0"/>
              </a:rPr>
              <a:t> Поділ </a:t>
            </a:r>
            <a:r>
              <a:rPr lang="uk-UA" sz="2400" dirty="0">
                <a:latin typeface="Comic Sans MS" panose="030F0702030302020204" pitchFamily="66" charset="0"/>
              </a:rPr>
              <a:t>учасників на 2 команди</a:t>
            </a:r>
            <a:r>
              <a:rPr lang="uk-UA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None/>
            </a:pPr>
            <a:endParaRPr lang="uk-UA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uk-UA" sz="2400" b="1" dirty="0" smtClean="0">
                <a:latin typeface="Comic Sans MS" panose="030F0702030302020204" pitchFamily="66" charset="0"/>
              </a:rPr>
              <a:t>ІІ. </a:t>
            </a:r>
            <a:r>
              <a:rPr lang="uk-UA" sz="2400" dirty="0" smtClean="0">
                <a:latin typeface="Comic Sans MS" panose="030F0702030302020204" pitchFamily="66" charset="0"/>
              </a:rPr>
              <a:t>Три </a:t>
            </a:r>
            <a:r>
              <a:rPr lang="uk-UA" sz="2400" dirty="0">
                <a:latin typeface="Comic Sans MS" panose="030F0702030302020204" pitchFamily="66" charset="0"/>
              </a:rPr>
              <a:t>етапи:</a:t>
            </a:r>
          </a:p>
          <a:p>
            <a:pPr marL="45720" indent="0" algn="ctr">
              <a:buNone/>
            </a:pPr>
            <a:r>
              <a:rPr lang="uk-UA" sz="2400" dirty="0">
                <a:latin typeface="Comic Sans MS" panose="030F0702030302020204" pitchFamily="66" charset="0"/>
              </a:rPr>
              <a:t>      1) теоретичний: індивідуально витягуєте картку, де є </a:t>
            </a:r>
            <a:r>
              <a:rPr lang="uk-UA" sz="2400" dirty="0" smtClean="0">
                <a:latin typeface="Comic Sans MS" panose="030F0702030302020204" pitchFamily="66" charset="0"/>
              </a:rPr>
              <a:t>завдання </a:t>
            </a:r>
            <a:r>
              <a:rPr lang="uk-UA" sz="2400" dirty="0">
                <a:latin typeface="Comic Sans MS" panose="030F0702030302020204" pitchFamily="66" charset="0"/>
              </a:rPr>
              <a:t>і варіанти відповідей.</a:t>
            </a:r>
          </a:p>
          <a:p>
            <a:pPr marL="45720" indent="0" algn="ctr">
              <a:buNone/>
            </a:pPr>
            <a:r>
              <a:rPr lang="uk-UA" sz="2400" dirty="0">
                <a:latin typeface="Comic Sans MS" panose="030F0702030302020204" pitchFamily="66" charset="0"/>
              </a:rPr>
              <a:t>      2) практичний: робота в парі.</a:t>
            </a:r>
          </a:p>
          <a:p>
            <a:pPr marL="45720" indent="0" algn="ctr">
              <a:buNone/>
            </a:pPr>
            <a:r>
              <a:rPr lang="uk-UA" sz="2400" dirty="0">
                <a:latin typeface="Comic Sans MS" panose="030F0702030302020204" pitchFamily="66" charset="0"/>
              </a:rPr>
              <a:t>      3) творчий: робота в групах</a:t>
            </a:r>
            <a:r>
              <a:rPr lang="uk-UA" sz="2400" dirty="0" smtClean="0">
                <a:latin typeface="Comic Sans MS" panose="030F0702030302020204" pitchFamily="66" charset="0"/>
              </a:rPr>
              <a:t>.</a:t>
            </a:r>
          </a:p>
          <a:p>
            <a:pPr marL="45720" indent="0" algn="ctr">
              <a:buNone/>
            </a:pPr>
            <a:endParaRPr lang="uk-UA" sz="2400" dirty="0">
              <a:latin typeface="Comic Sans MS" panose="030F0702030302020204" pitchFamily="66" charset="0"/>
            </a:endParaRPr>
          </a:p>
          <a:p>
            <a:pPr marL="45720" indent="0" algn="ctr">
              <a:buNone/>
            </a:pPr>
            <a:r>
              <a:rPr lang="uk-UA" sz="2400" b="1" dirty="0">
                <a:latin typeface="Comic Sans MS" panose="030F0702030302020204" pitchFamily="66" charset="0"/>
              </a:rPr>
              <a:t>ІІІ.  </a:t>
            </a:r>
            <a:r>
              <a:rPr lang="uk-UA" sz="2400" dirty="0">
                <a:latin typeface="Comic Sans MS" panose="030F0702030302020204" pitchFamily="66" charset="0"/>
              </a:rPr>
              <a:t>Гра є командною, проте кожен за правильну відповідь отримує квест-жетон</a:t>
            </a:r>
            <a:r>
              <a:rPr lang="uk-UA" sz="2400" dirty="0" smtClean="0">
                <a:latin typeface="Comic Sans MS" panose="030F0702030302020204" pitchFamily="66" charset="0"/>
              </a:rPr>
              <a:t>.</a:t>
            </a:r>
          </a:p>
          <a:p>
            <a:pPr marL="45720" indent="0" algn="ctr">
              <a:buNone/>
            </a:pPr>
            <a:endParaRPr lang="uk-UA" sz="2400" dirty="0">
              <a:latin typeface="Comic Sans MS" panose="030F0702030302020204" pitchFamily="66" charset="0"/>
            </a:endParaRPr>
          </a:p>
          <a:p>
            <a:pPr marL="45720" indent="0" algn="ctr">
              <a:buNone/>
            </a:pPr>
            <a:r>
              <a:rPr lang="uk-UA" sz="2400" b="1" dirty="0">
                <a:latin typeface="Comic Sans MS" panose="030F0702030302020204" pitchFamily="66" charset="0"/>
              </a:rPr>
              <a:t>І</a:t>
            </a:r>
            <a:r>
              <a:rPr lang="en-US" sz="2400" b="1" dirty="0">
                <a:latin typeface="Comic Sans MS" panose="030F0702030302020204" pitchFamily="66" charset="0"/>
              </a:rPr>
              <a:t>V. </a:t>
            </a:r>
            <a:r>
              <a:rPr lang="uk-UA" sz="2400" b="1" dirty="0">
                <a:latin typeface="Comic Sans MS" panose="030F0702030302020204" pitchFamily="66" charset="0"/>
              </a:rPr>
              <a:t>  </a:t>
            </a:r>
            <a:r>
              <a:rPr lang="uk-UA" sz="2400" dirty="0">
                <a:latin typeface="Comic Sans MS" panose="030F0702030302020204" pitchFamily="66" charset="0"/>
              </a:rPr>
              <a:t>Естафетний метод.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658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692696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«Прислівникова мозаїка»</a:t>
            </a:r>
            <a:endParaRPr lang="uk-UA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597" y="764704"/>
            <a:ext cx="4855269" cy="6093295"/>
          </a:xfrm>
        </p:spPr>
      </p:pic>
    </p:spTree>
    <p:extLst>
      <p:ext uri="{BB962C8B-B14F-4D97-AF65-F5344CB8AC3E}">
        <p14:creationId xmlns:p14="http://schemas.microsoft.com/office/powerpoint/2010/main" val="15263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Весела естафета </a:t>
            </a:r>
            <a:b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«Синонімічні забавки»</a:t>
            </a:r>
            <a:endParaRPr lang="uk-UA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132856"/>
            <a:ext cx="7560840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uk-UA" dirty="0" smtClean="0"/>
              <a:t>Дібрати до прислівника доречні фразеологізми.</a:t>
            </a:r>
            <a:br>
              <a:rPr lang="uk-UA" dirty="0" smtClean="0"/>
            </a:br>
            <a:endParaRPr lang="uk-UA" dirty="0" smtClean="0"/>
          </a:p>
          <a:p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012186"/>
              </p:ext>
            </p:extLst>
          </p:nvPr>
        </p:nvGraphicFramePr>
        <p:xfrm>
          <a:off x="1331640" y="2636912"/>
          <a:ext cx="6096000" cy="3337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Прислівник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Фразеологізм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Несподівано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Як грім серед ясного неба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Ніколи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Коли</a:t>
                      </a:r>
                      <a:r>
                        <a:rPr lang="uk-UA" baseline="0" dirty="0" smtClean="0"/>
                        <a:t> рак на горі свисне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Легко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Як собаці муху з</a:t>
                      </a:r>
                      <a:r>
                        <a:rPr lang="en-US" dirty="0" smtClean="0"/>
                        <a:t>’</a:t>
                      </a:r>
                      <a:r>
                        <a:rPr lang="uk-UA" dirty="0" smtClean="0"/>
                        <a:t>їсти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Давно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За царя Гороха 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Дуже уважно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 букви до букви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Далеко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Де</a:t>
                      </a:r>
                      <a:r>
                        <a:rPr lang="uk-UA" baseline="0" dirty="0" smtClean="0"/>
                        <a:t> Макар телят не пас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Як-небудь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</a:t>
                      </a:r>
                      <a:r>
                        <a:rPr lang="en-US" dirty="0" smtClean="0"/>
                        <a:t>’</a:t>
                      </a:r>
                      <a:r>
                        <a:rPr lang="uk-UA" dirty="0" err="1" smtClean="0"/>
                        <a:t>яте</a:t>
                      </a:r>
                      <a:r>
                        <a:rPr lang="uk-UA" dirty="0" smtClean="0"/>
                        <a:t> через десяте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Невідомо, як буде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Вилами по воді писано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29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Орфографічна хвилинка</a:t>
            </a:r>
            <a:endParaRPr lang="uk-UA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8496944" cy="5544616"/>
          </a:xfrm>
        </p:spPr>
        <p:txBody>
          <a:bodyPr/>
          <a:lstStyle/>
          <a:p>
            <a:pPr marL="45720" indent="0" algn="ctr">
              <a:buNone/>
            </a:pPr>
            <a:r>
              <a:rPr lang="ru-RU" dirty="0" err="1"/>
              <a:t>Подані</a:t>
            </a:r>
            <a:r>
              <a:rPr lang="ru-RU" dirty="0"/>
              <a:t> слова </a:t>
            </a:r>
            <a:r>
              <a:rPr lang="ru-RU" dirty="0" err="1"/>
              <a:t>записати</a:t>
            </a:r>
            <a:r>
              <a:rPr lang="ru-RU" dirty="0"/>
              <a:t> у </a:t>
            </a:r>
            <a:r>
              <a:rPr lang="ru-RU" dirty="0" err="1"/>
              <a:t>відповідну</a:t>
            </a:r>
            <a:r>
              <a:rPr lang="ru-RU" dirty="0"/>
              <a:t> колонку, </a:t>
            </a:r>
            <a:r>
              <a:rPr lang="ru-RU" dirty="0" err="1"/>
              <a:t>пояснюючи</a:t>
            </a:r>
            <a:r>
              <a:rPr lang="ru-RU" dirty="0"/>
              <a:t> правило. </a:t>
            </a:r>
            <a:endParaRPr lang="ru-RU" dirty="0" smtClean="0"/>
          </a:p>
          <a:p>
            <a:pPr marL="45720" indent="0" algn="ctr">
              <a:buNone/>
            </a:pPr>
            <a:endParaRPr lang="uk-UA" i="1" dirty="0" smtClean="0"/>
          </a:p>
          <a:p>
            <a:pPr marL="45720" indent="0" algn="ctr">
              <a:buNone/>
            </a:pPr>
            <a:r>
              <a:rPr lang="uk-UA" i="1" dirty="0" err="1" smtClean="0"/>
              <a:t>На</a:t>
            </a:r>
            <a:r>
              <a:rPr lang="uk-UA" i="1" dirty="0" err="1"/>
              <a:t>..багато</a:t>
            </a:r>
            <a:r>
              <a:rPr lang="uk-UA" i="1" dirty="0"/>
              <a:t>, </a:t>
            </a:r>
            <a:r>
              <a:rPr lang="uk-UA" i="1" dirty="0" err="1"/>
              <a:t>у..сні</a:t>
            </a:r>
            <a:r>
              <a:rPr lang="uk-UA" i="1" dirty="0"/>
              <a:t>, </a:t>
            </a:r>
            <a:r>
              <a:rPr lang="uk-UA" i="1" dirty="0" err="1"/>
              <a:t>з..верху</a:t>
            </a:r>
            <a:r>
              <a:rPr lang="uk-UA" i="1" dirty="0"/>
              <a:t>, </a:t>
            </a:r>
            <a:r>
              <a:rPr lang="uk-UA" i="1" dirty="0" err="1"/>
              <a:t>без..вісти</a:t>
            </a:r>
            <a:r>
              <a:rPr lang="uk-UA" i="1" dirty="0"/>
              <a:t>, </a:t>
            </a:r>
            <a:r>
              <a:rPr lang="uk-UA" i="1" dirty="0" err="1"/>
              <a:t>врешті..решт</a:t>
            </a:r>
            <a:r>
              <a:rPr lang="uk-UA" i="1" dirty="0"/>
              <a:t>, </a:t>
            </a:r>
            <a:r>
              <a:rPr lang="uk-UA" i="1" dirty="0" err="1"/>
              <a:t>по..весняному</a:t>
            </a:r>
            <a:r>
              <a:rPr lang="uk-UA" i="1" dirty="0"/>
              <a:t>, </a:t>
            </a:r>
            <a:r>
              <a:rPr lang="uk-UA" i="1" dirty="0" err="1"/>
              <a:t>по..англійськи</a:t>
            </a:r>
            <a:r>
              <a:rPr lang="uk-UA" i="1" dirty="0"/>
              <a:t>, </a:t>
            </a:r>
            <a:r>
              <a:rPr lang="uk-UA" i="1" dirty="0" err="1"/>
              <a:t>не..як..слід</a:t>
            </a:r>
            <a:r>
              <a:rPr lang="uk-UA" i="1" dirty="0"/>
              <a:t>, </a:t>
            </a:r>
            <a:r>
              <a:rPr lang="uk-UA" i="1" dirty="0" err="1"/>
              <a:t>по..жіночому</a:t>
            </a:r>
            <a:r>
              <a:rPr lang="uk-UA" i="1" dirty="0"/>
              <a:t>, по..</a:t>
            </a:r>
            <a:r>
              <a:rPr lang="uk-UA" i="1" dirty="0" err="1"/>
              <a:t>біч</a:t>
            </a:r>
            <a:r>
              <a:rPr lang="uk-UA" i="1" dirty="0"/>
              <a:t>, </a:t>
            </a:r>
            <a:r>
              <a:rPr lang="uk-UA" i="1" dirty="0" err="1"/>
              <a:t>з..гарячу</a:t>
            </a:r>
            <a:r>
              <a:rPr lang="uk-UA" i="1" dirty="0"/>
              <a:t>, </a:t>
            </a:r>
            <a:r>
              <a:rPr lang="uk-UA" i="1" dirty="0" err="1"/>
              <a:t>на..живо</a:t>
            </a:r>
            <a:r>
              <a:rPr lang="uk-UA" i="1" dirty="0"/>
              <a:t>, </a:t>
            </a:r>
            <a:r>
              <a:rPr lang="uk-UA" i="1" dirty="0" err="1"/>
              <a:t>на..відмінно</a:t>
            </a:r>
            <a:r>
              <a:rPr lang="uk-UA" i="1" dirty="0"/>
              <a:t>, </a:t>
            </a:r>
            <a:r>
              <a:rPr lang="uk-UA" i="1" dirty="0" err="1"/>
              <a:t>так..сяк</a:t>
            </a:r>
            <a:r>
              <a:rPr lang="uk-UA" i="1" dirty="0"/>
              <a:t>, </a:t>
            </a:r>
            <a:r>
              <a:rPr lang="uk-UA" i="1" dirty="0" err="1"/>
              <a:t>з..замолоду</a:t>
            </a:r>
            <a:r>
              <a:rPr lang="uk-UA" i="1" dirty="0"/>
              <a:t>, </a:t>
            </a:r>
            <a:r>
              <a:rPr lang="uk-UA" i="1" dirty="0" err="1"/>
              <a:t>на..славу</a:t>
            </a:r>
            <a:r>
              <a:rPr lang="uk-UA" i="1" dirty="0"/>
              <a:t>, по..</a:t>
            </a:r>
            <a:r>
              <a:rPr lang="uk-UA" i="1" dirty="0" err="1"/>
              <a:t>стонському</a:t>
            </a:r>
            <a:r>
              <a:rPr lang="uk-UA" i="1" dirty="0" smtClean="0"/>
              <a:t>, </a:t>
            </a:r>
            <a:r>
              <a:rPr lang="uk-UA" i="1" dirty="0" err="1" smtClean="0"/>
              <a:t>до</a:t>
            </a:r>
            <a:r>
              <a:rPr lang="uk-UA" i="1" dirty="0" err="1"/>
              <a:t>..нині</a:t>
            </a:r>
            <a:r>
              <a:rPr lang="uk-UA" i="1" dirty="0"/>
              <a:t>. </a:t>
            </a:r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71408"/>
              </p:ext>
            </p:extLst>
          </p:nvPr>
        </p:nvGraphicFramePr>
        <p:xfrm>
          <a:off x="1475656" y="4293096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Разом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Окремо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Через дефіс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052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Гра «Знайди зайве»</a:t>
            </a:r>
            <a:endParaRPr lang="uk-UA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96752"/>
            <a:ext cx="8784976" cy="4968552"/>
          </a:xfrm>
        </p:spPr>
        <p:txBody>
          <a:bodyPr>
            <a:normAutofit lnSpcReduction="10000"/>
          </a:bodyPr>
          <a:lstStyle/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Спросоння, навмання, наодинці, по-перше, четверо.</a:t>
            </a:r>
          </a:p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Зненацька, поодинокий, зависокий, недбалий, живий.</a:t>
            </a:r>
          </a:p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Вгорі, наживо, подвоїти, щиро, похапцем.</a:t>
            </a:r>
          </a:p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По-весняному, по-перше, навприсядки, широко, по козацькому.</a:t>
            </a:r>
          </a:p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Радісно, заздрісно, щоденно, прекрасно, совісно.</a:t>
            </a:r>
          </a:p>
          <a:p>
            <a:pPr marL="502920" indent="-457200" algn="ctr">
              <a:buClrTx/>
              <a:buAutoNum type="arabicPeriod"/>
            </a:pPr>
            <a:r>
              <a:rPr lang="uk-UA" sz="2800" dirty="0" smtClean="0"/>
              <a:t>Сам на сам, рік у рік, хоч-не-хоч, раз у раз.</a:t>
            </a:r>
          </a:p>
          <a:p>
            <a:pPr marL="502920" indent="-4572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32257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</TotalTime>
  <Words>293</Words>
  <Application>Microsoft Office PowerPoint</Application>
  <PresentationFormat>Экран (4:3)</PresentationFormat>
  <Paragraphs>46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Правила мовознавчого квесту </vt:lpstr>
      <vt:lpstr>«Прислівникова мозаїка»</vt:lpstr>
      <vt:lpstr>Весела естафета  «Синонімічні забавки»</vt:lpstr>
      <vt:lpstr>Орфографічна хвилинка</vt:lpstr>
      <vt:lpstr>Гра «Знайди зайве»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Олег</cp:lastModifiedBy>
  <cp:revision>5</cp:revision>
  <dcterms:created xsi:type="dcterms:W3CDTF">2019-01-28T08:05:29Z</dcterms:created>
  <dcterms:modified xsi:type="dcterms:W3CDTF">2019-01-29T07:43:49Z</dcterms:modified>
</cp:coreProperties>
</file>