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6" r:id="rId1"/>
  </p:sldMasterIdLst>
  <p:sldIdLst>
    <p:sldId id="256" r:id="rId2"/>
    <p:sldId id="261" r:id="rId3"/>
    <p:sldId id="260" r:id="rId4"/>
    <p:sldId id="259" r:id="rId5"/>
    <p:sldId id="258" r:id="rId6"/>
    <p:sldId id="257" r:id="rId7"/>
    <p:sldId id="262" r:id="rId8"/>
    <p:sldId id="263" r:id="rId9"/>
    <p:sldId id="264" r:id="rId10"/>
    <p:sldId id="265" r:id="rId11"/>
    <p:sldId id="274" r:id="rId12"/>
    <p:sldId id="266" r:id="rId13"/>
    <p:sldId id="270" r:id="rId14"/>
    <p:sldId id="271" r:id="rId15"/>
    <p:sldId id="272" r:id="rId16"/>
    <p:sldId id="267" r:id="rId17"/>
    <p:sldId id="275" r:id="rId18"/>
    <p:sldId id="268" r:id="rId19"/>
    <p:sldId id="26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28F1FBE-CFB0-40E1-BDD9-9B6DFA749CB0}">
          <p14:sldIdLst>
            <p14:sldId id="256"/>
            <p14:sldId id="261"/>
            <p14:sldId id="260"/>
            <p14:sldId id="259"/>
            <p14:sldId id="258"/>
            <p14:sldId id="257"/>
            <p14:sldId id="262"/>
            <p14:sldId id="263"/>
            <p14:sldId id="264"/>
            <p14:sldId id="265"/>
            <p14:sldId id="274"/>
            <p14:sldId id="266"/>
            <p14:sldId id="270"/>
            <p14:sldId id="271"/>
            <p14:sldId id="272"/>
            <p14:sldId id="267"/>
            <p14:sldId id="275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291B"/>
    <a:srgbClr val="2C4725"/>
    <a:srgbClr val="A02F18"/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34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89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69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15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5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30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99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90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66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89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86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39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96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09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33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8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9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04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2717" y="1716585"/>
            <a:ext cx="8555030" cy="1515533"/>
          </a:xfrm>
        </p:spPr>
        <p:txBody>
          <a:bodyPr/>
          <a:lstStyle/>
          <a:p>
            <a:r>
              <a:rPr lang="uk-UA" sz="4400" dirty="0" smtClean="0">
                <a:solidFill>
                  <a:schemeClr val="accent1">
                    <a:lumMod val="75000"/>
                  </a:schemeClr>
                </a:solidFill>
              </a:rPr>
              <a:t>Основні правила правопису </a:t>
            </a:r>
            <a:br>
              <a:rPr lang="uk-UA" sz="4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4400" dirty="0" smtClean="0">
                <a:solidFill>
                  <a:schemeClr val="accent1">
                    <a:lumMod val="75000"/>
                  </a:schemeClr>
                </a:solidFill>
              </a:rPr>
              <a:t>(за вибором учителя)</a:t>
            </a:r>
            <a:endParaRPr lang="uk-UA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Українська мова (8 клас)</a:t>
            </a:r>
            <a:endParaRPr lang="uk-UA" sz="3600" dirty="0">
              <a:solidFill>
                <a:srgbClr val="4129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933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368499"/>
            <a:ext cx="9601196" cy="1303867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Розподільний диктант</a:t>
            </a:r>
            <a:endParaRPr lang="uk-UA" sz="3200" dirty="0">
              <a:solidFill>
                <a:srgbClr val="4129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uk-UA" b="1" dirty="0">
                <a:solidFill>
                  <a:srgbClr val="A02F18"/>
                </a:solidFill>
              </a:rPr>
              <a:t>Запишіть у дві колонки складні слова: разом і через дефіс</a:t>
            </a:r>
            <a:r>
              <a:rPr lang="uk-UA" b="1" dirty="0" smtClean="0">
                <a:solidFill>
                  <a:srgbClr val="A02F18"/>
                </a:solidFill>
              </a:rPr>
              <a:t>.</a:t>
            </a:r>
          </a:p>
          <a:p>
            <a:pPr marL="0" lv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dirty="0"/>
              <a:t>Радіо/сигнал, </a:t>
            </a:r>
            <a:r>
              <a:rPr lang="uk-UA" dirty="0" err="1"/>
              <a:t>кисло</a:t>
            </a:r>
            <a:r>
              <a:rPr lang="uk-UA" dirty="0"/>
              <a:t>/молочний, супер/маркет, івано/франківець, історико/культурний, контр/атака, </a:t>
            </a:r>
            <a:r>
              <a:rPr lang="uk-UA" dirty="0" err="1"/>
              <a:t>кисло</a:t>
            </a:r>
            <a:r>
              <a:rPr lang="uk-UA" dirty="0"/>
              <a:t>/солодкий, жовто/гарячий, </a:t>
            </a:r>
            <a:r>
              <a:rPr lang="uk-UA" dirty="0" err="1"/>
              <a:t>зоо</a:t>
            </a:r>
            <a:r>
              <a:rPr lang="uk-UA" dirty="0"/>
              <a:t>/парк, прем’єр/міністр</a:t>
            </a:r>
            <a:r>
              <a:rPr lang="uk-UA" dirty="0" smtClean="0"/>
              <a:t>, пів/Європи</a:t>
            </a:r>
            <a:r>
              <a:rPr lang="uk-UA" dirty="0"/>
              <a:t>, </a:t>
            </a:r>
            <a:r>
              <a:rPr lang="uk-UA" dirty="0" err="1"/>
              <a:t>конусо</a:t>
            </a:r>
            <a:r>
              <a:rPr lang="uk-UA" dirty="0"/>
              <a:t>/подібний, само/ствердження, озерно/болотний, екстра/ординарний, екс/вокаліст.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1199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505560"/>
              </p:ext>
            </p:extLst>
          </p:nvPr>
        </p:nvGraphicFramePr>
        <p:xfrm>
          <a:off x="1661374" y="1068947"/>
          <a:ext cx="8914781" cy="4468967"/>
        </p:xfrm>
        <a:graphic>
          <a:graphicData uri="http://schemas.openxmlformats.org/drawingml/2006/table">
            <a:tbl>
              <a:tblPr firstRow="1" firstCol="1" bandRow="1"/>
              <a:tblGrid>
                <a:gridCol w="4159877"/>
                <a:gridCol w="4754904"/>
              </a:tblGrid>
              <a:tr h="10510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solidFill>
                            <a:srgbClr val="A02F1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Разом</a:t>
                      </a:r>
                      <a:endParaRPr lang="uk-UA" sz="2400" dirty="0">
                        <a:solidFill>
                          <a:srgbClr val="A02F1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solidFill>
                            <a:srgbClr val="A02F1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Через</a:t>
                      </a:r>
                      <a:r>
                        <a:rPr lang="uk-UA" sz="2400" b="1" baseline="0" dirty="0" smtClean="0">
                          <a:solidFill>
                            <a:srgbClr val="A02F1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дефіс</a:t>
                      </a:r>
                      <a:endParaRPr lang="uk-UA" sz="2400" dirty="0">
                        <a:solidFill>
                          <a:srgbClr val="A02F1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dirty="0" smtClean="0">
                          <a:solidFill>
                            <a:srgbClr val="41291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радіосигнал</a:t>
                      </a:r>
                      <a:endParaRPr lang="uk-UA" sz="2200" dirty="0">
                        <a:solidFill>
                          <a:srgbClr val="41291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dirty="0" smtClean="0">
                          <a:solidFill>
                            <a:srgbClr val="41291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історико-культурний</a:t>
                      </a:r>
                      <a:endParaRPr lang="uk-UA" sz="2200" dirty="0">
                        <a:solidFill>
                          <a:srgbClr val="41291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dirty="0" smtClean="0">
                          <a:solidFill>
                            <a:srgbClr val="41291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кисломолочний</a:t>
                      </a:r>
                      <a:endParaRPr lang="uk-UA" sz="2200" dirty="0">
                        <a:solidFill>
                          <a:srgbClr val="41291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dirty="0" smtClean="0">
                          <a:solidFill>
                            <a:srgbClr val="41291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кисло-солодкий</a:t>
                      </a:r>
                      <a:endParaRPr lang="uk-UA" sz="2200" dirty="0">
                        <a:solidFill>
                          <a:srgbClr val="41291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dirty="0" smtClean="0">
                          <a:solidFill>
                            <a:srgbClr val="41291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супермаркет</a:t>
                      </a:r>
                      <a:endParaRPr lang="uk-UA" sz="2200" dirty="0">
                        <a:solidFill>
                          <a:srgbClr val="41291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dirty="0" smtClean="0">
                          <a:solidFill>
                            <a:srgbClr val="41291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прем</a:t>
                      </a:r>
                      <a:r>
                        <a:rPr lang="en-US" sz="2200" dirty="0" smtClean="0">
                          <a:solidFill>
                            <a:srgbClr val="41291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sz="2200" dirty="0" err="1" smtClean="0">
                          <a:solidFill>
                            <a:srgbClr val="41291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єр</a:t>
                      </a:r>
                      <a:r>
                        <a:rPr lang="uk-UA" sz="2200" dirty="0" smtClean="0">
                          <a:solidFill>
                            <a:srgbClr val="41291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-міністр</a:t>
                      </a:r>
                      <a:endParaRPr lang="uk-UA" sz="2200" dirty="0">
                        <a:solidFill>
                          <a:srgbClr val="41291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dirty="0" err="1" smtClean="0">
                          <a:solidFill>
                            <a:srgbClr val="41291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іванофранківець</a:t>
                      </a:r>
                      <a:endParaRPr lang="uk-UA" sz="2200" dirty="0">
                        <a:solidFill>
                          <a:srgbClr val="41291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dirty="0" smtClean="0">
                          <a:solidFill>
                            <a:srgbClr val="41291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пів-Європи</a:t>
                      </a:r>
                      <a:endParaRPr lang="uk-UA" sz="2200" dirty="0">
                        <a:solidFill>
                          <a:srgbClr val="41291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dirty="0" smtClean="0">
                          <a:solidFill>
                            <a:srgbClr val="41291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контратака</a:t>
                      </a:r>
                      <a:endParaRPr lang="uk-UA" sz="2200" dirty="0">
                        <a:solidFill>
                          <a:srgbClr val="41291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0" dirty="0">
                          <a:solidFill>
                            <a:srgbClr val="41291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2200" b="0" dirty="0" smtClean="0">
                          <a:solidFill>
                            <a:srgbClr val="41291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озерно-болотний</a:t>
                      </a:r>
                      <a:endParaRPr lang="uk-UA" sz="2200" b="0" dirty="0">
                        <a:solidFill>
                          <a:srgbClr val="41291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dirty="0" smtClean="0">
                          <a:solidFill>
                            <a:srgbClr val="41291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жовтогарячий</a:t>
                      </a:r>
                      <a:endParaRPr lang="uk-UA" sz="2200" dirty="0">
                        <a:solidFill>
                          <a:srgbClr val="41291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rgbClr val="41291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2200" b="0" dirty="0" smtClean="0">
                          <a:solidFill>
                            <a:srgbClr val="41291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екс-вокаліст</a:t>
                      </a:r>
                      <a:endParaRPr lang="uk-UA" sz="2200" b="0" dirty="0">
                        <a:solidFill>
                          <a:srgbClr val="41291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dirty="0" smtClean="0">
                          <a:solidFill>
                            <a:srgbClr val="41291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зоопарк</a:t>
                      </a:r>
                      <a:endParaRPr lang="uk-UA" sz="2200" dirty="0">
                        <a:solidFill>
                          <a:srgbClr val="41291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200" dirty="0">
                        <a:solidFill>
                          <a:srgbClr val="41291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dirty="0" smtClean="0">
                          <a:solidFill>
                            <a:srgbClr val="41291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конусоподібний</a:t>
                      </a:r>
                      <a:endParaRPr lang="uk-UA" sz="2200" dirty="0">
                        <a:solidFill>
                          <a:srgbClr val="41291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200" dirty="0">
                        <a:solidFill>
                          <a:srgbClr val="41291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dirty="0" smtClean="0">
                          <a:solidFill>
                            <a:srgbClr val="41291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самоствердження</a:t>
                      </a:r>
                      <a:endParaRPr lang="uk-UA" sz="2200" dirty="0">
                        <a:solidFill>
                          <a:srgbClr val="41291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200" dirty="0">
                        <a:solidFill>
                          <a:srgbClr val="41291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dirty="0" smtClean="0">
                          <a:solidFill>
                            <a:srgbClr val="41291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екстраординарний</a:t>
                      </a:r>
                      <a:endParaRPr lang="uk-UA" sz="2200" dirty="0">
                        <a:solidFill>
                          <a:srgbClr val="41291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200" dirty="0">
                        <a:solidFill>
                          <a:srgbClr val="41291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757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432893"/>
            <a:ext cx="9601196" cy="1303867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в парах</a:t>
            </a:r>
            <a:endParaRPr lang="uk-UA" sz="3200" dirty="0">
              <a:solidFill>
                <a:srgbClr val="4129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uk-UA" b="1" dirty="0">
                <a:solidFill>
                  <a:srgbClr val="A02F18"/>
                </a:solidFill>
              </a:rPr>
              <a:t>У кожному слові визначте орфограму, доберіть і запишіть по 3 слова з цією орфограмою</a:t>
            </a:r>
            <a:r>
              <a:rPr lang="uk-UA" b="1" dirty="0" smtClean="0">
                <a:solidFill>
                  <a:srgbClr val="A02F18"/>
                </a:solidFill>
              </a:rPr>
              <a:t>.</a:t>
            </a:r>
          </a:p>
          <a:p>
            <a:pPr marL="0" lv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dirty="0"/>
              <a:t>Розповісти, безжальний, зіставити, прехороший, придумати, сформувати, зрушити.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1232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535924"/>
            <a:ext cx="9601196" cy="1303867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 «Хто швидше</a:t>
            </a:r>
            <a:r>
              <a:rPr lang="uk-UA" sz="3200" b="1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?»</a:t>
            </a:r>
            <a:r>
              <a:rPr lang="uk-UA" sz="3200" dirty="0"/>
              <a:t/>
            </a:r>
            <a:br>
              <a:rPr lang="uk-UA" sz="3200" dirty="0"/>
            </a:b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uk-UA" b="1" dirty="0">
                <a:solidFill>
                  <a:srgbClr val="A02F18"/>
                </a:solidFill>
              </a:rPr>
              <a:t>З кожним поданим словосполученням складіть по два речення так, щоб слово з </a:t>
            </a:r>
            <a:r>
              <a:rPr lang="uk-UA" b="1" i="1" dirty="0">
                <a:solidFill>
                  <a:srgbClr val="A02F18"/>
                </a:solidFill>
              </a:rPr>
              <a:t>не</a:t>
            </a:r>
            <a:r>
              <a:rPr lang="uk-UA" b="1" dirty="0">
                <a:solidFill>
                  <a:srgbClr val="A02F18"/>
                </a:solidFill>
              </a:rPr>
              <a:t> в одному випадку було написано разом, а в другому – окремо</a:t>
            </a:r>
            <a:r>
              <a:rPr lang="uk-UA" b="1" dirty="0" smtClean="0">
                <a:solidFill>
                  <a:srgbClr val="A02F18"/>
                </a:solidFill>
              </a:rPr>
              <a:t>.</a:t>
            </a:r>
          </a:p>
          <a:p>
            <a:pPr marL="0" lv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dirty="0"/>
              <a:t>(Не) витрачена сила. (Не) завершена робота.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5411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24" y="1420014"/>
            <a:ext cx="10637949" cy="1303867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Правописний </a:t>
            </a:r>
            <a:r>
              <a:rPr lang="uk-UA" sz="3200" b="1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практикум</a:t>
            </a:r>
            <a:br>
              <a:rPr lang="uk-UA" sz="3200" b="1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3200" b="1" dirty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компетентність саморозвитку й самоосвіти</a:t>
            </a:r>
            <a:r>
              <a:rPr lang="uk-UA" sz="3200" b="1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uk-UA" sz="3200" dirty="0"/>
              <a:t/>
            </a:r>
            <a:br>
              <a:rPr lang="uk-UA" sz="3200" dirty="0"/>
            </a:b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uk-UA" b="1" dirty="0" err="1">
                <a:solidFill>
                  <a:srgbClr val="A02F18"/>
                </a:solidFill>
              </a:rPr>
              <a:t>Спишіть</a:t>
            </a:r>
            <a:r>
              <a:rPr lang="uk-UA" b="1" dirty="0">
                <a:solidFill>
                  <a:srgbClr val="A02F18"/>
                </a:solidFill>
              </a:rPr>
              <a:t> речення, знімаючи риску</a:t>
            </a:r>
            <a:r>
              <a:rPr lang="uk-UA" b="1" dirty="0" smtClean="0">
                <a:solidFill>
                  <a:srgbClr val="A02F18"/>
                </a:solidFill>
              </a:rPr>
              <a:t>.</a:t>
            </a:r>
          </a:p>
          <a:p>
            <a:pPr marL="0" lvl="0" indent="0" algn="just">
              <a:buNone/>
            </a:pPr>
            <a:endParaRPr lang="uk-UA" b="1" dirty="0">
              <a:solidFill>
                <a:srgbClr val="A02F18"/>
              </a:solidFill>
            </a:endParaRPr>
          </a:p>
          <a:p>
            <a:pPr marL="0" indent="0" algn="just">
              <a:buNone/>
            </a:pPr>
            <a:r>
              <a:rPr lang="uk-UA" dirty="0"/>
              <a:t>Треба дзвінкий голос мати, </a:t>
            </a:r>
            <a:r>
              <a:rPr lang="uk-UA" i="1" dirty="0">
                <a:solidFill>
                  <a:srgbClr val="A02F18"/>
                </a:solidFill>
              </a:rPr>
              <a:t>що/б</a:t>
            </a:r>
            <a:r>
              <a:rPr lang="uk-UA" i="1" dirty="0"/>
              <a:t> </a:t>
            </a:r>
            <a:r>
              <a:rPr lang="uk-UA" dirty="0"/>
              <a:t>гарно співати. Ми не розлучимось з тобою, </a:t>
            </a:r>
            <a:r>
              <a:rPr lang="uk-UA" i="1" dirty="0">
                <a:solidFill>
                  <a:srgbClr val="A02F18"/>
                </a:solidFill>
              </a:rPr>
              <a:t>що/б</a:t>
            </a:r>
            <a:r>
              <a:rPr lang="uk-UA" i="1" dirty="0"/>
              <a:t> </a:t>
            </a:r>
            <a:r>
              <a:rPr lang="uk-UA" dirty="0"/>
              <a:t>не сталось. </a:t>
            </a:r>
            <a:r>
              <a:rPr lang="uk-UA" i="1" dirty="0">
                <a:solidFill>
                  <a:srgbClr val="A02F18"/>
                </a:solidFill>
              </a:rPr>
              <a:t>Як/би</a:t>
            </a:r>
            <a:r>
              <a:rPr lang="uk-UA" dirty="0"/>
              <a:t> не тис мороз, </a:t>
            </a:r>
            <a:r>
              <a:rPr lang="uk-UA" dirty="0" smtClean="0"/>
              <a:t>а весна </a:t>
            </a:r>
            <a:r>
              <a:rPr lang="uk-UA" dirty="0"/>
              <a:t>буде. </a:t>
            </a:r>
            <a:r>
              <a:rPr lang="uk-UA" i="1" dirty="0">
                <a:solidFill>
                  <a:srgbClr val="A02F18"/>
                </a:solidFill>
              </a:rPr>
              <a:t>Як/би</a:t>
            </a:r>
            <a:r>
              <a:rPr lang="uk-UA" dirty="0"/>
              <a:t> було десять рук, усім би робота знайшлась. Хлібороб не знає перепочинку в думах про хліб, </a:t>
            </a:r>
            <a:r>
              <a:rPr lang="uk-UA" i="1" dirty="0">
                <a:solidFill>
                  <a:srgbClr val="A02F18"/>
                </a:solidFill>
              </a:rPr>
              <a:t>про/те</a:t>
            </a:r>
            <a:r>
              <a:rPr lang="uk-UA" i="1" dirty="0"/>
              <a:t> </a:t>
            </a:r>
            <a:r>
              <a:rPr lang="uk-UA" dirty="0" smtClean="0"/>
              <a:t>ще вкладає </a:t>
            </a:r>
            <a:r>
              <a:rPr lang="uk-UA" dirty="0"/>
              <a:t>в ного частинку серця і душі. Ледь-ледь ворушать вусиками колоски і наче перешіптуються </a:t>
            </a:r>
            <a:r>
              <a:rPr lang="uk-UA" i="1" dirty="0">
                <a:solidFill>
                  <a:srgbClr val="A02F18"/>
                </a:solidFill>
              </a:rPr>
              <a:t>про/те</a:t>
            </a:r>
            <a:r>
              <a:rPr lang="uk-UA" i="1" dirty="0"/>
              <a:t>, </a:t>
            </a:r>
            <a:r>
              <a:rPr lang="uk-UA" dirty="0"/>
              <a:t>щоб не зронити на землю жодної зернини.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1753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43289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Творчий </a:t>
            </a:r>
            <a:r>
              <a:rPr lang="uk-UA" sz="3200" b="1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практикум</a:t>
            </a:r>
            <a:br>
              <a:rPr lang="uk-UA" sz="3200" b="1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3200" b="1" dirty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компетенція продуктивної творчої діяльності</a:t>
            </a:r>
            <a:r>
              <a:rPr lang="uk-UA" sz="3200" b="1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uk-UA" sz="3200" dirty="0"/>
              <a:t/>
            </a:r>
            <a:br>
              <a:rPr lang="uk-UA" sz="3200" dirty="0"/>
            </a:b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uk-UA" b="1" dirty="0">
                <a:solidFill>
                  <a:srgbClr val="A02F18"/>
                </a:solidFill>
              </a:rPr>
              <a:t>Поясніть значення поданих фразеологізмів. Складіть із ними речення. Яка орфограма їх об</a:t>
            </a:r>
            <a:r>
              <a:rPr lang="en-US" b="1" dirty="0">
                <a:solidFill>
                  <a:srgbClr val="A02F18"/>
                </a:solidFill>
              </a:rPr>
              <a:t>’</a:t>
            </a:r>
            <a:r>
              <a:rPr lang="uk-UA" b="1" dirty="0" err="1">
                <a:solidFill>
                  <a:srgbClr val="A02F18"/>
                </a:solidFill>
              </a:rPr>
              <a:t>єднує</a:t>
            </a:r>
            <a:r>
              <a:rPr lang="uk-UA" b="1" dirty="0" smtClean="0">
                <a:solidFill>
                  <a:srgbClr val="A02F18"/>
                </a:solidFill>
              </a:rPr>
              <a:t>?</a:t>
            </a:r>
          </a:p>
          <a:p>
            <a:pPr marL="0" lv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dirty="0">
                <a:solidFill>
                  <a:srgbClr val="41291B"/>
                </a:solidFill>
              </a:rPr>
              <a:t>Ділити шкуру невбитого </a:t>
            </a:r>
            <a:r>
              <a:rPr lang="uk-UA" dirty="0" smtClean="0">
                <a:solidFill>
                  <a:srgbClr val="41291B"/>
                </a:solidFill>
              </a:rPr>
              <a:t>ведмедя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rgbClr val="41291B"/>
                </a:solidFill>
              </a:rPr>
              <a:t>Працювати </a:t>
            </a:r>
            <a:r>
              <a:rPr lang="uk-UA" dirty="0">
                <a:solidFill>
                  <a:srgbClr val="41291B"/>
                </a:solidFill>
              </a:rPr>
              <a:t>не покладаючи </a:t>
            </a:r>
            <a:r>
              <a:rPr lang="uk-UA" dirty="0" smtClean="0">
                <a:solidFill>
                  <a:srgbClr val="41291B"/>
                </a:solidFill>
              </a:rPr>
              <a:t>рук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rgbClr val="41291B"/>
                </a:solidFill>
              </a:rPr>
              <a:t>І </a:t>
            </a:r>
            <a:r>
              <a:rPr lang="uk-UA" dirty="0">
                <a:solidFill>
                  <a:srgbClr val="41291B"/>
                </a:solidFill>
              </a:rPr>
              <a:t>вгору глянути </a:t>
            </a:r>
            <a:r>
              <a:rPr lang="uk-UA" dirty="0" smtClean="0">
                <a:solidFill>
                  <a:srgbClr val="41291B"/>
                </a:solidFill>
              </a:rPr>
              <a:t>ніколи</a:t>
            </a:r>
            <a:endParaRPr lang="uk-UA" dirty="0">
              <a:solidFill>
                <a:srgbClr val="41291B"/>
              </a:solidFill>
            </a:endParaRPr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5550795" y="3767784"/>
            <a:ext cx="59242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dirty="0" smtClean="0">
                <a:solidFill>
                  <a:srgbClr val="2C4725"/>
                </a:solidFill>
              </a:rPr>
              <a:t>– сперечатися про прибутки, яких ще немає.</a:t>
            </a:r>
          </a:p>
          <a:p>
            <a:pPr>
              <a:lnSpc>
                <a:spcPct val="150000"/>
              </a:lnSpc>
            </a:pPr>
            <a:r>
              <a:rPr lang="uk-UA" sz="2400" dirty="0" smtClean="0">
                <a:solidFill>
                  <a:srgbClr val="2C4725"/>
                </a:solidFill>
              </a:rPr>
              <a:t>– трудитися наполегливо, без відпочинку.</a:t>
            </a:r>
          </a:p>
          <a:p>
            <a:pPr>
              <a:lnSpc>
                <a:spcPct val="150000"/>
              </a:lnSpc>
            </a:pPr>
            <a:r>
              <a:rPr lang="uk-UA" sz="2400" dirty="0" smtClean="0">
                <a:solidFill>
                  <a:srgbClr val="2C4725"/>
                </a:solidFill>
              </a:rPr>
              <a:t>– про надмірну завантаженість, відсутність</a:t>
            </a:r>
          </a:p>
          <a:p>
            <a:pPr>
              <a:lnSpc>
                <a:spcPct val="150000"/>
              </a:lnSpc>
            </a:pPr>
            <a:r>
              <a:rPr lang="uk-UA" sz="2400" dirty="0">
                <a:solidFill>
                  <a:srgbClr val="2C4725"/>
                </a:solidFill>
              </a:rPr>
              <a:t> </a:t>
            </a:r>
            <a:r>
              <a:rPr lang="uk-UA" sz="2400" dirty="0" smtClean="0">
                <a:solidFill>
                  <a:srgbClr val="2C4725"/>
                </a:solidFill>
              </a:rPr>
              <a:t>  вільного часу.</a:t>
            </a:r>
            <a:endParaRPr lang="uk-UA" sz="2400" dirty="0">
              <a:solidFill>
                <a:srgbClr val="2C47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10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149558"/>
            <a:ext cx="9601196" cy="1303867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 завдання «Я – редактор». </a:t>
            </a:r>
            <a:r>
              <a:rPr lang="uk-UA" sz="3200" b="1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Самостійна робота</a:t>
            </a:r>
            <a:endParaRPr lang="uk-UA" sz="3200" dirty="0">
              <a:solidFill>
                <a:srgbClr val="4129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854" y="2550017"/>
            <a:ext cx="10663707" cy="3863662"/>
          </a:xfrm>
        </p:spPr>
        <p:txBody>
          <a:bodyPr>
            <a:normAutofit fontScale="92500"/>
          </a:bodyPr>
          <a:lstStyle/>
          <a:p>
            <a:pPr marL="0" lvl="0" indent="0" algn="just">
              <a:buNone/>
            </a:pPr>
            <a:r>
              <a:rPr lang="uk-UA" b="1" dirty="0">
                <a:solidFill>
                  <a:srgbClr val="A02F18"/>
                </a:solidFill>
              </a:rPr>
              <a:t>Знайдіть помилки, </a:t>
            </a:r>
            <a:r>
              <a:rPr lang="uk-UA" b="1" dirty="0" err="1">
                <a:solidFill>
                  <a:srgbClr val="A02F18"/>
                </a:solidFill>
              </a:rPr>
              <a:t>виправте</a:t>
            </a:r>
            <a:r>
              <a:rPr lang="uk-UA" b="1" dirty="0">
                <a:solidFill>
                  <a:srgbClr val="A02F18"/>
                </a:solidFill>
              </a:rPr>
              <a:t> їх. Запишіть відредагований текст.</a:t>
            </a:r>
          </a:p>
          <a:p>
            <a:pPr marL="0" indent="0" algn="just">
              <a:buNone/>
            </a:pPr>
            <a:r>
              <a:rPr lang="uk-UA" dirty="0" smtClean="0"/>
              <a:t>   Багато </a:t>
            </a:r>
            <a:r>
              <a:rPr lang="uk-UA" dirty="0"/>
              <a:t>є таємниць в світі, і одна з найбільших </a:t>
            </a:r>
            <a:r>
              <a:rPr lang="uk-UA" dirty="0" err="1"/>
              <a:t>зпоміж</a:t>
            </a:r>
            <a:r>
              <a:rPr lang="uk-UA" dirty="0"/>
              <a:t> них – мова. </a:t>
            </a:r>
            <a:r>
              <a:rPr lang="uk-UA" dirty="0" err="1"/>
              <a:t>Здаєцця</a:t>
            </a:r>
            <a:r>
              <a:rPr lang="uk-UA" dirty="0"/>
              <a:t>, ми знаємо </a:t>
            </a:r>
            <a:r>
              <a:rPr lang="uk-UA" dirty="0" err="1"/>
              <a:t>якесьслово</a:t>
            </a:r>
            <a:r>
              <a:rPr lang="uk-UA" dirty="0"/>
              <a:t>, немовби розуміємо його. Проте все, що закладено в ного упродовж віків, не </a:t>
            </a:r>
            <a:r>
              <a:rPr lang="uk-UA" dirty="0" err="1"/>
              <a:t>рідко</a:t>
            </a:r>
            <a:r>
              <a:rPr lang="uk-UA" dirty="0"/>
              <a:t> </a:t>
            </a:r>
            <a:r>
              <a:rPr lang="uk-UA" dirty="0" err="1"/>
              <a:t>неможемо</a:t>
            </a:r>
            <a:r>
              <a:rPr lang="uk-UA" dirty="0"/>
              <a:t> певною мірою видобути. Потрібно докласти чимало зусиль, щоб заховане у слові постало перед нами в усій красі, </a:t>
            </a:r>
            <a:r>
              <a:rPr lang="uk-UA" dirty="0" err="1"/>
              <a:t>глебині</a:t>
            </a:r>
            <a:r>
              <a:rPr lang="uk-UA" dirty="0"/>
              <a:t> </a:t>
            </a:r>
            <a:r>
              <a:rPr lang="uk-UA" dirty="0" err="1"/>
              <a:t>інеповторності</a:t>
            </a:r>
            <a:r>
              <a:rPr lang="uk-UA" dirty="0"/>
              <a:t>.</a:t>
            </a:r>
          </a:p>
          <a:p>
            <a:pPr marL="0" indent="0" algn="just">
              <a:buNone/>
            </a:pPr>
            <a:r>
              <a:rPr lang="uk-UA" dirty="0"/>
              <a:t>   З </a:t>
            </a:r>
            <a:r>
              <a:rPr lang="uk-UA" dirty="0" err="1"/>
              <a:t>ранього</a:t>
            </a:r>
            <a:r>
              <a:rPr lang="uk-UA" dirty="0"/>
              <a:t> </a:t>
            </a:r>
            <a:r>
              <a:rPr lang="uk-UA" dirty="0" err="1"/>
              <a:t>детинства</a:t>
            </a:r>
            <a:r>
              <a:rPr lang="uk-UA" dirty="0"/>
              <a:t> і до глибокої старості людина </a:t>
            </a:r>
            <a:r>
              <a:rPr lang="uk-UA" dirty="0" err="1"/>
              <a:t>невідільно</a:t>
            </a:r>
            <a:r>
              <a:rPr lang="uk-UA" dirty="0"/>
              <a:t> </a:t>
            </a:r>
            <a:r>
              <a:rPr lang="uk-UA" dirty="0" err="1"/>
              <a:t>повязана</a:t>
            </a:r>
            <a:r>
              <a:rPr lang="uk-UA" dirty="0"/>
              <a:t> з мовою. Це єдине знаряддя, що </a:t>
            </a:r>
            <a:r>
              <a:rPr lang="uk-UA" dirty="0" err="1"/>
              <a:t>вевищує</a:t>
            </a:r>
            <a:r>
              <a:rPr lang="uk-UA" dirty="0"/>
              <a:t> людину над світом, робить її нездоланною в пошуках істини. </a:t>
            </a:r>
            <a:r>
              <a:rPr lang="uk-UA" dirty="0" err="1"/>
              <a:t>Роспочинається</a:t>
            </a:r>
            <a:r>
              <a:rPr lang="uk-UA" dirty="0"/>
              <a:t> </a:t>
            </a:r>
            <a:r>
              <a:rPr lang="uk-UA" dirty="0" err="1"/>
              <a:t>прелучення</a:t>
            </a:r>
            <a:r>
              <a:rPr lang="uk-UA" dirty="0"/>
              <a:t> дитини до краси рідної мови з милих бабусиних казок і </a:t>
            </a:r>
            <a:r>
              <a:rPr lang="uk-UA" dirty="0" err="1"/>
              <a:t>материнскої</a:t>
            </a:r>
            <a:r>
              <a:rPr lang="uk-UA" dirty="0"/>
              <a:t> колискової </a:t>
            </a:r>
            <a:r>
              <a:rPr lang="uk-UA" dirty="0" err="1"/>
              <a:t>пісьні</a:t>
            </a:r>
            <a:r>
              <a:rPr lang="uk-UA" dirty="0"/>
              <a:t>. Кожен день дає нам урок </a:t>
            </a:r>
            <a:r>
              <a:rPr lang="uk-UA" dirty="0" err="1"/>
              <a:t>пізнаня</a:t>
            </a:r>
            <a:r>
              <a:rPr lang="uk-UA" dirty="0"/>
              <a:t>. Й завжди і скрізь наш вчитель – </a:t>
            </a:r>
            <a:r>
              <a:rPr lang="uk-UA" dirty="0" smtClean="0"/>
              <a:t>мова.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180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1108" y="89198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 завдання «Я – редактор</a:t>
            </a:r>
            <a:r>
              <a:rPr lang="uk-UA" sz="3200" b="1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uk-UA" sz="3200" b="1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Самостійна </a:t>
            </a:r>
            <a:r>
              <a:rPr lang="uk-UA" sz="3200" b="1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</a:t>
            </a:r>
            <a:br>
              <a:rPr lang="uk-UA" sz="3200" b="1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Ключі</a:t>
            </a:r>
            <a:endParaRPr lang="uk-UA" sz="3200" dirty="0">
              <a:solidFill>
                <a:srgbClr val="4129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852" y="2591777"/>
            <a:ext cx="106637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200" dirty="0">
                <a:solidFill>
                  <a:srgbClr val="41291B"/>
                </a:solidFill>
              </a:rPr>
              <a:t>Багато є таємниць </a:t>
            </a:r>
            <a:r>
              <a:rPr lang="uk-UA" sz="2200" dirty="0" smtClean="0">
                <a:solidFill>
                  <a:srgbClr val="A02F18"/>
                </a:solidFill>
              </a:rPr>
              <a:t>у</a:t>
            </a:r>
            <a:r>
              <a:rPr lang="uk-UA" sz="2200" dirty="0" smtClean="0">
                <a:solidFill>
                  <a:srgbClr val="41291B"/>
                </a:solidFill>
              </a:rPr>
              <a:t> </a:t>
            </a:r>
            <a:r>
              <a:rPr lang="uk-UA" sz="2200" dirty="0">
                <a:solidFill>
                  <a:srgbClr val="41291B"/>
                </a:solidFill>
              </a:rPr>
              <a:t>світі, і одна з найбільших </a:t>
            </a:r>
            <a:r>
              <a:rPr lang="uk-UA" sz="2200" dirty="0" smtClean="0">
                <a:solidFill>
                  <a:srgbClr val="A02F18"/>
                </a:solidFill>
              </a:rPr>
              <a:t>з-поміж</a:t>
            </a:r>
            <a:r>
              <a:rPr lang="uk-UA" sz="2200" dirty="0" smtClean="0">
                <a:solidFill>
                  <a:srgbClr val="41291B"/>
                </a:solidFill>
              </a:rPr>
              <a:t> </a:t>
            </a:r>
            <a:r>
              <a:rPr lang="uk-UA" sz="2200" dirty="0">
                <a:solidFill>
                  <a:srgbClr val="41291B"/>
                </a:solidFill>
              </a:rPr>
              <a:t>них – мова. </a:t>
            </a:r>
            <a:r>
              <a:rPr lang="uk-UA" sz="2200" dirty="0" smtClean="0">
                <a:solidFill>
                  <a:srgbClr val="A02F18"/>
                </a:solidFill>
              </a:rPr>
              <a:t>Здається</a:t>
            </a:r>
            <a:r>
              <a:rPr lang="uk-UA" sz="2200" dirty="0">
                <a:solidFill>
                  <a:srgbClr val="41291B"/>
                </a:solidFill>
              </a:rPr>
              <a:t>, ми знаємо </a:t>
            </a:r>
            <a:r>
              <a:rPr lang="uk-UA" sz="2200" dirty="0" smtClean="0">
                <a:solidFill>
                  <a:srgbClr val="A02F18"/>
                </a:solidFill>
              </a:rPr>
              <a:t>якесь слово</a:t>
            </a:r>
            <a:r>
              <a:rPr lang="uk-UA" sz="2200" dirty="0">
                <a:solidFill>
                  <a:srgbClr val="41291B"/>
                </a:solidFill>
              </a:rPr>
              <a:t>, немовби розуміємо його. Проте все, що закладено в </a:t>
            </a:r>
            <a:r>
              <a:rPr lang="uk-UA" sz="2200" dirty="0" smtClean="0">
                <a:solidFill>
                  <a:srgbClr val="A02F18"/>
                </a:solidFill>
              </a:rPr>
              <a:t>нього</a:t>
            </a:r>
            <a:r>
              <a:rPr lang="uk-UA" sz="2200" dirty="0" smtClean="0">
                <a:solidFill>
                  <a:srgbClr val="41291B"/>
                </a:solidFill>
              </a:rPr>
              <a:t> </a:t>
            </a:r>
            <a:r>
              <a:rPr lang="uk-UA" sz="2200" dirty="0">
                <a:solidFill>
                  <a:srgbClr val="41291B"/>
                </a:solidFill>
              </a:rPr>
              <a:t>упродовж віків, </a:t>
            </a:r>
            <a:r>
              <a:rPr lang="uk-UA" sz="2200" dirty="0" smtClean="0">
                <a:solidFill>
                  <a:srgbClr val="A02F18"/>
                </a:solidFill>
              </a:rPr>
              <a:t>нерідко не можемо</a:t>
            </a:r>
            <a:r>
              <a:rPr lang="uk-UA" sz="2200" dirty="0" smtClean="0">
                <a:solidFill>
                  <a:srgbClr val="41291B"/>
                </a:solidFill>
              </a:rPr>
              <a:t> певною </a:t>
            </a:r>
            <a:r>
              <a:rPr lang="uk-UA" sz="2200" dirty="0">
                <a:solidFill>
                  <a:srgbClr val="41291B"/>
                </a:solidFill>
              </a:rPr>
              <a:t>мірою видобути. Потрібно докласти чимало зусиль, щоб заховане у </a:t>
            </a:r>
            <a:r>
              <a:rPr lang="uk-UA" sz="2200" dirty="0" smtClean="0">
                <a:solidFill>
                  <a:srgbClr val="41291B"/>
                </a:solidFill>
              </a:rPr>
              <a:t>слові </a:t>
            </a:r>
            <a:r>
              <a:rPr lang="uk-UA" sz="2200" dirty="0">
                <a:solidFill>
                  <a:srgbClr val="41291B"/>
                </a:solidFill>
              </a:rPr>
              <a:t>постало перед нами в усій красі,</a:t>
            </a:r>
            <a:r>
              <a:rPr lang="uk-UA" sz="2200" dirty="0">
                <a:solidFill>
                  <a:srgbClr val="A02F18"/>
                </a:solidFill>
              </a:rPr>
              <a:t> </a:t>
            </a:r>
            <a:r>
              <a:rPr lang="uk-UA" sz="2200" dirty="0" smtClean="0">
                <a:solidFill>
                  <a:srgbClr val="A02F18"/>
                </a:solidFill>
              </a:rPr>
              <a:t>глибині і неповторності</a:t>
            </a:r>
            <a:r>
              <a:rPr lang="uk-UA" sz="2200" dirty="0">
                <a:solidFill>
                  <a:srgbClr val="A02F18"/>
                </a:solidFill>
              </a:rPr>
              <a:t>.</a:t>
            </a:r>
          </a:p>
          <a:p>
            <a:pPr algn="just"/>
            <a:r>
              <a:rPr lang="uk-UA" sz="2200" dirty="0">
                <a:solidFill>
                  <a:srgbClr val="41291B"/>
                </a:solidFill>
              </a:rPr>
              <a:t>   З </a:t>
            </a:r>
            <a:r>
              <a:rPr lang="uk-UA" sz="2200" dirty="0" smtClean="0">
                <a:solidFill>
                  <a:srgbClr val="A02F18"/>
                </a:solidFill>
              </a:rPr>
              <a:t>раннього дитинства </a:t>
            </a:r>
            <a:r>
              <a:rPr lang="uk-UA" sz="2200" dirty="0">
                <a:solidFill>
                  <a:srgbClr val="41291B"/>
                </a:solidFill>
              </a:rPr>
              <a:t>і до глибокої старості людина </a:t>
            </a:r>
            <a:r>
              <a:rPr lang="uk-UA" sz="2200" dirty="0" smtClean="0">
                <a:solidFill>
                  <a:srgbClr val="A02F18"/>
                </a:solidFill>
              </a:rPr>
              <a:t>невіддільно </a:t>
            </a:r>
            <a:r>
              <a:rPr lang="uk-UA" sz="2200" dirty="0" err="1" smtClean="0">
                <a:solidFill>
                  <a:srgbClr val="A02F18"/>
                </a:solidFill>
              </a:rPr>
              <a:t>пов</a:t>
            </a:r>
            <a:r>
              <a:rPr lang="en-US" sz="2200" dirty="0" smtClean="0">
                <a:solidFill>
                  <a:srgbClr val="A02F18"/>
                </a:solidFill>
              </a:rPr>
              <a:t>’</a:t>
            </a:r>
            <a:r>
              <a:rPr lang="uk-UA" sz="2200" dirty="0" err="1" smtClean="0">
                <a:solidFill>
                  <a:srgbClr val="A02F18"/>
                </a:solidFill>
              </a:rPr>
              <a:t>язана</a:t>
            </a:r>
            <a:r>
              <a:rPr lang="uk-UA" sz="2200" dirty="0" smtClean="0">
                <a:solidFill>
                  <a:srgbClr val="A02F18"/>
                </a:solidFill>
              </a:rPr>
              <a:t> </a:t>
            </a:r>
            <a:r>
              <a:rPr lang="uk-UA" sz="2200" dirty="0">
                <a:solidFill>
                  <a:srgbClr val="41291B"/>
                </a:solidFill>
              </a:rPr>
              <a:t>з мовою. Це єдине знаряддя, що </a:t>
            </a:r>
            <a:r>
              <a:rPr lang="uk-UA" sz="2200" dirty="0" smtClean="0">
                <a:solidFill>
                  <a:srgbClr val="A02F18"/>
                </a:solidFill>
              </a:rPr>
              <a:t>вивищує</a:t>
            </a:r>
            <a:r>
              <a:rPr lang="uk-UA" sz="2200" dirty="0" smtClean="0">
                <a:solidFill>
                  <a:srgbClr val="41291B"/>
                </a:solidFill>
              </a:rPr>
              <a:t> </a:t>
            </a:r>
            <a:r>
              <a:rPr lang="uk-UA" sz="2200" dirty="0">
                <a:solidFill>
                  <a:srgbClr val="41291B"/>
                </a:solidFill>
              </a:rPr>
              <a:t>людину над світом, робить її нездоланною в пошуках істини. </a:t>
            </a:r>
            <a:r>
              <a:rPr lang="uk-UA" sz="2200" dirty="0" smtClean="0">
                <a:solidFill>
                  <a:srgbClr val="A02F18"/>
                </a:solidFill>
              </a:rPr>
              <a:t>Розпочинається прилучення </a:t>
            </a:r>
            <a:r>
              <a:rPr lang="uk-UA" sz="2200" dirty="0">
                <a:solidFill>
                  <a:srgbClr val="41291B"/>
                </a:solidFill>
              </a:rPr>
              <a:t>дитини до краси рідної мови з милих бабусиних казок і </a:t>
            </a:r>
            <a:r>
              <a:rPr lang="uk-UA" sz="2200" dirty="0" smtClean="0">
                <a:solidFill>
                  <a:srgbClr val="A02F18"/>
                </a:solidFill>
              </a:rPr>
              <a:t>материнської </a:t>
            </a:r>
            <a:r>
              <a:rPr lang="uk-UA" sz="2200" dirty="0">
                <a:solidFill>
                  <a:srgbClr val="41291B"/>
                </a:solidFill>
              </a:rPr>
              <a:t>колискової </a:t>
            </a:r>
            <a:r>
              <a:rPr lang="uk-UA" sz="2200" dirty="0" smtClean="0">
                <a:solidFill>
                  <a:srgbClr val="A02F18"/>
                </a:solidFill>
              </a:rPr>
              <a:t>пісні</a:t>
            </a:r>
            <a:r>
              <a:rPr lang="uk-UA" sz="2200" dirty="0">
                <a:solidFill>
                  <a:srgbClr val="41291B"/>
                </a:solidFill>
              </a:rPr>
              <a:t>. Кожен день дає нам урок </a:t>
            </a:r>
            <a:r>
              <a:rPr lang="uk-UA" sz="2200" dirty="0" smtClean="0">
                <a:solidFill>
                  <a:srgbClr val="A02F18"/>
                </a:solidFill>
              </a:rPr>
              <a:t>пізнання</a:t>
            </a:r>
            <a:r>
              <a:rPr lang="uk-UA" sz="2200" dirty="0">
                <a:solidFill>
                  <a:srgbClr val="41291B"/>
                </a:solidFill>
              </a:rPr>
              <a:t>. Й завжди і скрізь наш </a:t>
            </a:r>
            <a:r>
              <a:rPr lang="uk-UA" sz="2200" dirty="0" smtClean="0">
                <a:solidFill>
                  <a:srgbClr val="A02F18"/>
                </a:solidFill>
              </a:rPr>
              <a:t>учитель</a:t>
            </a:r>
            <a:r>
              <a:rPr lang="uk-UA" sz="2200" dirty="0" smtClean="0">
                <a:solidFill>
                  <a:srgbClr val="41291B"/>
                </a:solidFill>
              </a:rPr>
              <a:t> </a:t>
            </a:r>
            <a:r>
              <a:rPr lang="uk-UA" sz="2200" dirty="0">
                <a:solidFill>
                  <a:srgbClr val="41291B"/>
                </a:solidFill>
              </a:rPr>
              <a:t>– мова (І. Вихованець).</a:t>
            </a:r>
          </a:p>
        </p:txBody>
      </p:sp>
    </p:spTree>
    <p:extLst>
      <p:ext uri="{BB962C8B-B14F-4D97-AF65-F5344CB8AC3E}">
        <p14:creationId xmlns:p14="http://schemas.microsoft.com/office/powerpoint/2010/main" val="1136349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txBody>
          <a:bodyPr>
            <a:normAutofit/>
          </a:bodyPr>
          <a:lstStyle/>
          <a:p>
            <a:r>
              <a:rPr lang="uk-UA" sz="3200" b="1" dirty="0" err="1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uk-UA" sz="3200" b="1" dirty="0" err="1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</a:t>
            </a:r>
            <a:r>
              <a:rPr lang="ru-RU" sz="3200" b="1" dirty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3200" b="1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ятка </a:t>
            </a:r>
            <a:r>
              <a:rPr lang="uk-UA" sz="3200" b="1" dirty="0">
                <a:solidFill>
                  <a:srgbClr val="A02F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«Як розвивати грамотність»</a:t>
            </a:r>
            <a:endParaRPr lang="uk-UA" sz="3200" dirty="0">
              <a:solidFill>
                <a:srgbClr val="A02F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5620554" cy="3318936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rgbClr val="2C4725"/>
                </a:solidFill>
              </a:rPr>
              <a:t>1. </a:t>
            </a:r>
            <a:r>
              <a:rPr lang="uk-UA" dirty="0" err="1">
                <a:solidFill>
                  <a:srgbClr val="2C4725"/>
                </a:solidFill>
              </a:rPr>
              <a:t>Учіть</a:t>
            </a:r>
            <a:r>
              <a:rPr lang="uk-UA" dirty="0">
                <a:solidFill>
                  <a:srgbClr val="2C4725"/>
                </a:solidFill>
              </a:rPr>
              <a:t> правила.</a:t>
            </a:r>
          </a:p>
          <a:p>
            <a:pPr marL="0" indent="0">
              <a:buNone/>
            </a:pPr>
            <a:r>
              <a:rPr lang="uk-UA" b="1" dirty="0">
                <a:solidFill>
                  <a:srgbClr val="2C4725"/>
                </a:solidFill>
              </a:rPr>
              <a:t>2.</a:t>
            </a:r>
            <a:r>
              <a:rPr lang="uk-UA" dirty="0">
                <a:solidFill>
                  <a:srgbClr val="2C4725"/>
                </a:solidFill>
              </a:rPr>
              <a:t> Звертайтесь до словників.</a:t>
            </a:r>
          </a:p>
          <a:p>
            <a:pPr marL="0" indent="0">
              <a:buNone/>
            </a:pPr>
            <a:r>
              <a:rPr lang="uk-UA" b="1" dirty="0">
                <a:solidFill>
                  <a:srgbClr val="2C4725"/>
                </a:solidFill>
              </a:rPr>
              <a:t>3. </a:t>
            </a:r>
            <a:r>
              <a:rPr lang="uk-UA" dirty="0">
                <a:solidFill>
                  <a:srgbClr val="2C4725"/>
                </a:solidFill>
              </a:rPr>
              <a:t>Читайте більше і читайте хорошу </a:t>
            </a:r>
            <a:endParaRPr lang="uk-UA" dirty="0" smtClean="0">
              <a:solidFill>
                <a:srgbClr val="2C4725"/>
              </a:solidFill>
            </a:endParaRPr>
          </a:p>
          <a:p>
            <a:pPr marL="0" indent="0">
              <a:buNone/>
            </a:pPr>
            <a:r>
              <a:rPr lang="uk-UA" dirty="0">
                <a:solidFill>
                  <a:srgbClr val="2C4725"/>
                </a:solidFill>
              </a:rPr>
              <a:t> </a:t>
            </a:r>
            <a:r>
              <a:rPr lang="uk-UA" dirty="0" smtClean="0">
                <a:solidFill>
                  <a:srgbClr val="2C4725"/>
                </a:solidFill>
              </a:rPr>
              <a:t>   літературу</a:t>
            </a:r>
            <a:r>
              <a:rPr lang="uk-UA" dirty="0">
                <a:solidFill>
                  <a:srgbClr val="2C4725"/>
                </a:solidFill>
              </a:rPr>
              <a:t>, класику.</a:t>
            </a:r>
          </a:p>
          <a:p>
            <a:pPr marL="0" indent="0">
              <a:buNone/>
            </a:pPr>
            <a:r>
              <a:rPr lang="uk-UA" b="1" dirty="0">
                <a:solidFill>
                  <a:srgbClr val="2C4725"/>
                </a:solidFill>
              </a:rPr>
              <a:t>4. </a:t>
            </a:r>
            <a:r>
              <a:rPr lang="uk-UA" dirty="0">
                <a:solidFill>
                  <a:srgbClr val="2C4725"/>
                </a:solidFill>
              </a:rPr>
              <a:t>Пишіть, створюйте свої невеликі тексти.</a:t>
            </a:r>
          </a:p>
          <a:p>
            <a:pPr marL="0" indent="0">
              <a:buNone/>
            </a:pPr>
            <a:r>
              <a:rPr lang="uk-UA" b="1" dirty="0">
                <a:solidFill>
                  <a:srgbClr val="2C4725"/>
                </a:solidFill>
              </a:rPr>
              <a:t>5. </a:t>
            </a:r>
            <a:r>
              <a:rPr lang="uk-UA" dirty="0">
                <a:solidFill>
                  <a:srgbClr val="2C4725"/>
                </a:solidFill>
              </a:rPr>
              <a:t>Слухайте, як ви говорите.</a:t>
            </a:r>
          </a:p>
          <a:p>
            <a:endParaRPr lang="uk-UA" dirty="0"/>
          </a:p>
        </p:txBody>
      </p:sp>
      <p:pic>
        <p:nvPicPr>
          <p:cNvPr id="3074" name="Picture 2" descr="http://yak-prosto.com/images/d/8/yak-pereviriti-gramotn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904" y="2858797"/>
            <a:ext cx="3643693" cy="301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60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Домашнє завдання</a:t>
            </a:r>
            <a:endParaRPr lang="uk-UA" sz="3200" b="1" dirty="0">
              <a:solidFill>
                <a:srgbClr val="4129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3020572"/>
            <a:ext cx="9601196" cy="331893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uk-UA" sz="2800" dirty="0"/>
              <a:t>Скласти словниковий диктант (25-30) слів на орфограми, вивчені у сьомому класі</a:t>
            </a:r>
            <a:r>
              <a:rPr lang="uk-UA" sz="2800" dirty="0" smtClean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2800" dirty="0" smtClean="0"/>
              <a:t>Із </a:t>
            </a:r>
            <a:r>
              <a:rPr lang="uk-UA" sz="2800" dirty="0"/>
              <a:t>трьома словами скласти речення.</a:t>
            </a:r>
          </a:p>
          <a:p>
            <a:endParaRPr lang="uk-UA" dirty="0"/>
          </a:p>
        </p:txBody>
      </p:sp>
      <p:pic>
        <p:nvPicPr>
          <p:cNvPr id="4098" name="Picture 2" descr="http://takeinfo.net/img2/201203261503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203" y="3745783"/>
            <a:ext cx="2306394" cy="230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08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1368" y="1822834"/>
            <a:ext cx="10470523" cy="36764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b="1" dirty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Мета:</a:t>
            </a:r>
            <a:r>
              <a:rPr lang="uk-UA" sz="3200" dirty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dirty="0">
                <a:solidFill>
                  <a:srgbClr val="41291B"/>
                </a:solidFill>
              </a:rPr>
              <a:t>актуалізувати знання учнів про основні орфограми, вивчені в попередніх класах; удосконалити вміння і навички правильно писати слова на вивчені орфограми, стилістично доцільно їх використовувати у власному мовленні; розвивати комунікативно-мовленнєві вміння, мислення, збагачувати словниковий запас учнів, виховувати у школярів любов до рідного слова як невичерпного джерела духовності.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7799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2522" y="856920"/>
            <a:ext cx="9601196" cy="3318936"/>
          </a:xfrm>
        </p:spPr>
        <p:txBody>
          <a:bodyPr/>
          <a:lstStyle/>
          <a:p>
            <a:pPr marL="0" indent="0" algn="just">
              <a:buNone/>
            </a:pPr>
            <a:r>
              <a:rPr lang="uk-UA" sz="3200" b="1" dirty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 уроку: </a:t>
            </a:r>
            <a:r>
              <a:rPr lang="uk-UA" sz="3200" dirty="0">
                <a:solidFill>
                  <a:srgbClr val="41291B"/>
                </a:solidFill>
              </a:rPr>
              <a:t>урок повторення, узагальнення і систематизації знань, умінь і навичок (</a:t>
            </a:r>
            <a:r>
              <a:rPr lang="uk-UA" sz="3200" i="1" dirty="0">
                <a:solidFill>
                  <a:srgbClr val="41291B"/>
                </a:solidFill>
              </a:rPr>
              <a:t>формування мовленнєвої компетенції</a:t>
            </a:r>
            <a:r>
              <a:rPr lang="uk-UA" sz="3200" dirty="0" smtClean="0">
                <a:solidFill>
                  <a:srgbClr val="41291B"/>
                </a:solidFill>
              </a:rPr>
              <a:t>).</a:t>
            </a:r>
          </a:p>
          <a:p>
            <a:pPr marL="0" indent="0" algn="just">
              <a:buNone/>
            </a:pPr>
            <a:endParaRPr lang="uk-UA" sz="3200" dirty="0" smtClean="0">
              <a:solidFill>
                <a:srgbClr val="41291B"/>
              </a:solidFill>
            </a:endParaRPr>
          </a:p>
          <a:p>
            <a:pPr marL="0" indent="0" algn="just">
              <a:buNone/>
            </a:pPr>
            <a:r>
              <a:rPr lang="uk-UA" sz="3200" b="1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Форма:</a:t>
            </a:r>
            <a:r>
              <a:rPr lang="uk-UA" sz="3200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dirty="0" smtClean="0">
                <a:solidFill>
                  <a:srgbClr val="41291B"/>
                </a:solidFill>
              </a:rPr>
              <a:t>урок-практикум </a:t>
            </a:r>
            <a:r>
              <a:rPr lang="uk-UA" sz="3200" dirty="0" smtClean="0">
                <a:solidFill>
                  <a:srgbClr val="A02F18"/>
                </a:solidFill>
              </a:rPr>
              <a:t>(«Сходинки до Грамотності»)</a:t>
            </a:r>
            <a:endParaRPr lang="uk-UA" sz="3200" b="1" dirty="0">
              <a:solidFill>
                <a:srgbClr val="A02F18"/>
              </a:solidFill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6505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5037" y="1085162"/>
            <a:ext cx="5499280" cy="1303867"/>
          </a:xfrm>
        </p:spPr>
        <p:txBody>
          <a:bodyPr>
            <a:normAutofit fontScale="90000"/>
          </a:bodyPr>
          <a:lstStyle/>
          <a:p>
            <a:pPr algn="l"/>
            <a:r>
              <a:rPr lang="uk-UA" sz="2700" dirty="0">
                <a:solidFill>
                  <a:srgbClr val="A02F18"/>
                </a:solidFill>
              </a:rPr>
              <a:t>Чужу мову можна вивчити за шість </a:t>
            </a:r>
            <a:r>
              <a:rPr lang="uk-UA" sz="2700" dirty="0" smtClean="0">
                <a:solidFill>
                  <a:srgbClr val="A02F18"/>
                </a:solidFill>
              </a:rPr>
              <a:t>років,</a:t>
            </a:r>
            <a:br>
              <a:rPr lang="uk-UA" sz="2700" dirty="0" smtClean="0">
                <a:solidFill>
                  <a:srgbClr val="A02F18"/>
                </a:solidFill>
              </a:rPr>
            </a:br>
            <a:r>
              <a:rPr lang="uk-UA" sz="2700" dirty="0" smtClean="0">
                <a:solidFill>
                  <a:srgbClr val="A02F18"/>
                </a:solidFill>
              </a:rPr>
              <a:t>а </a:t>
            </a:r>
            <a:r>
              <a:rPr lang="uk-UA" sz="2700" dirty="0">
                <a:solidFill>
                  <a:srgbClr val="A02F18"/>
                </a:solidFill>
              </a:rPr>
              <a:t>свою треба вчити все життя.</a:t>
            </a:r>
            <a:br>
              <a:rPr lang="uk-UA" sz="2700" dirty="0">
                <a:solidFill>
                  <a:srgbClr val="A02F18"/>
                </a:solidFill>
              </a:rPr>
            </a:br>
            <a:r>
              <a:rPr lang="uk-UA" sz="2700" dirty="0">
                <a:solidFill>
                  <a:srgbClr val="A02F18"/>
                </a:solidFill>
              </a:rPr>
              <a:t>                                                       </a:t>
            </a:r>
            <a:r>
              <a:rPr lang="uk-UA" sz="2700" dirty="0" smtClean="0">
                <a:solidFill>
                  <a:srgbClr val="A02F18"/>
                </a:solidFill>
              </a:rPr>
              <a:t>Вольтер</a:t>
            </a:r>
            <a:r>
              <a:rPr lang="uk-UA" sz="2000" dirty="0"/>
              <a:t/>
            </a:r>
            <a:br>
              <a:rPr lang="uk-UA" sz="2000" dirty="0"/>
            </a:b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5247067" cy="33189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3200" b="1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вересня </a:t>
            </a:r>
            <a:r>
              <a:rPr lang="uk-UA" sz="3200" dirty="0" smtClean="0"/>
              <a:t>– Міжнародний день грамотності. </a:t>
            </a:r>
          </a:p>
          <a:p>
            <a:pPr marL="0" indent="0" algn="just">
              <a:buNone/>
            </a:pP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Відповідно </a:t>
            </a:r>
            <a:r>
              <a:rPr lang="uk-UA" dirty="0"/>
              <a:t>до даних Статистичного інституту ЮНЕСКО у світі налічується 793 мільйони неграмотних дорослих.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333" y="2770567"/>
            <a:ext cx="4307984" cy="323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2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420014"/>
            <a:ext cx="9601196" cy="1303867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Бліцопитування</a:t>
            </a:r>
            <a:r>
              <a:rPr lang="uk-UA" sz="3200" dirty="0"/>
              <a:t/>
            </a:r>
            <a:br>
              <a:rPr lang="uk-UA" sz="3200" dirty="0"/>
            </a:b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1"/>
            <a:ext cx="10264462" cy="3869627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uk-UA" sz="2800" dirty="0"/>
              <a:t>З якими частинами мови ви ознайомились у попередніх класах?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uk-UA" sz="2800" dirty="0"/>
              <a:t>Пригадайте найважливіші орфограми вивчених вами частин мови.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uk-UA" sz="2800" dirty="0" smtClean="0"/>
              <a:t>Який </a:t>
            </a:r>
            <a:r>
              <a:rPr lang="uk-UA" sz="2800" dirty="0"/>
              <a:t>розділ науки про мову вивчає правильне написання слів?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uk-UA" sz="2800" dirty="0"/>
              <a:t>Що таке орфограма?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uk-UA" sz="2800" dirty="0"/>
              <a:t>Які бувають орфограми?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uk-UA" sz="2800" dirty="0"/>
              <a:t>Як перевірити, чи слово написано правильно?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7463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423527"/>
              </p:ext>
            </p:extLst>
          </p:nvPr>
        </p:nvGraphicFramePr>
        <p:xfrm>
          <a:off x="1867437" y="2614412"/>
          <a:ext cx="8654602" cy="3503910"/>
        </p:xfrm>
        <a:graphic>
          <a:graphicData uri="http://schemas.openxmlformats.org/drawingml/2006/table">
            <a:tbl>
              <a:tblPr firstRow="1" firstCol="1" bandRow="1"/>
              <a:tblGrid>
                <a:gridCol w="4326849"/>
                <a:gridCol w="4327753"/>
              </a:tblGrid>
              <a:tr h="566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A02F1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Буквені</a:t>
                      </a:r>
                      <a:endParaRPr lang="uk-UA" sz="2000" dirty="0">
                        <a:solidFill>
                          <a:srgbClr val="A02F1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A02F1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Небуквені</a:t>
                      </a:r>
                      <a:endParaRPr lang="uk-UA" sz="2000" dirty="0">
                        <a:solidFill>
                          <a:srgbClr val="A02F1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200" dirty="0">
                          <a:solidFill>
                            <a:srgbClr val="41291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Правопис ненаголошених </a:t>
                      </a:r>
                      <a:r>
                        <a:rPr lang="uk-UA" sz="2200" dirty="0" err="1">
                          <a:solidFill>
                            <a:srgbClr val="41291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е,и</a:t>
                      </a:r>
                      <a:endParaRPr lang="uk-UA" sz="2200" dirty="0">
                        <a:solidFill>
                          <a:srgbClr val="41291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200">
                          <a:solidFill>
                            <a:srgbClr val="41291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Написання слів разом, окремо, через дефіс</a:t>
                      </a:r>
                      <a:endParaRPr lang="uk-UA" sz="2200">
                        <a:solidFill>
                          <a:srgbClr val="41291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200">
                          <a:solidFill>
                            <a:srgbClr val="41291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Правопис префіксів</a:t>
                      </a:r>
                      <a:endParaRPr lang="uk-UA" sz="2200">
                        <a:solidFill>
                          <a:srgbClr val="41291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200">
                          <a:solidFill>
                            <a:srgbClr val="41291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Уживання апострофа</a:t>
                      </a:r>
                      <a:endParaRPr lang="uk-UA" sz="2200">
                        <a:solidFill>
                          <a:srgbClr val="41291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200" dirty="0">
                          <a:solidFill>
                            <a:srgbClr val="41291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Велика буква</a:t>
                      </a:r>
                      <a:endParaRPr lang="uk-UA" sz="2200" dirty="0">
                        <a:solidFill>
                          <a:srgbClr val="41291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200">
                          <a:solidFill>
                            <a:srgbClr val="41291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Написання складних слів</a:t>
                      </a:r>
                      <a:endParaRPr lang="uk-UA" sz="2200">
                        <a:solidFill>
                          <a:srgbClr val="41291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200">
                          <a:solidFill>
                            <a:srgbClr val="41291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Подвоєння приголосних</a:t>
                      </a:r>
                      <a:endParaRPr lang="uk-UA" sz="2200">
                        <a:solidFill>
                          <a:srgbClr val="41291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200" b="1">
                          <a:solidFill>
                            <a:srgbClr val="41291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200">
                        <a:solidFill>
                          <a:srgbClr val="41291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200">
                          <a:solidFill>
                            <a:srgbClr val="41291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Вживання м</a:t>
                      </a:r>
                      <a:r>
                        <a:rPr lang="en-US" sz="2200">
                          <a:solidFill>
                            <a:srgbClr val="41291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sz="2200">
                          <a:solidFill>
                            <a:srgbClr val="41291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якого знака</a:t>
                      </a:r>
                      <a:endParaRPr lang="uk-UA" sz="2200">
                        <a:solidFill>
                          <a:srgbClr val="41291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rgbClr val="41291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200" dirty="0">
                        <a:solidFill>
                          <a:srgbClr val="41291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436772" y="1475639"/>
            <a:ext cx="3515932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3600" b="1" i="0" u="none" strike="noStrike" cap="none" normalizeH="0" baseline="0" dirty="0" smtClean="0">
                <a:ln>
                  <a:noFill/>
                </a:ln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Види орфограм</a:t>
            </a:r>
            <a:endParaRPr kumimoji="0" lang="uk-UA" altLang="uk-UA" sz="3600" b="0" i="0" u="none" strike="noStrike" cap="none" normalizeH="0" baseline="0" dirty="0" smtClean="0">
              <a:ln>
                <a:noFill/>
              </a:ln>
              <a:solidFill>
                <a:srgbClr val="4129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33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117" y="1548803"/>
            <a:ext cx="10063764" cy="1303867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Словниковий диктант із додатковим </a:t>
            </a:r>
            <a:r>
              <a:rPr lang="uk-UA" sz="3200" b="1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завданням</a:t>
            </a:r>
            <a:r>
              <a:rPr lang="uk-UA" sz="2800" dirty="0"/>
              <a:t/>
            </a:r>
            <a:br>
              <a:rPr lang="uk-UA" sz="2800" dirty="0"/>
            </a:b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 algn="just">
              <a:buNone/>
            </a:pPr>
            <a:r>
              <a:rPr lang="uk-UA" sz="2800" b="1" dirty="0">
                <a:solidFill>
                  <a:srgbClr val="A02F18"/>
                </a:solidFill>
              </a:rPr>
              <a:t>Запишіть слова, підкресліть орфограми, визначте серед них буквені та небуквені.</a:t>
            </a:r>
          </a:p>
          <a:p>
            <a:pPr marL="0" indent="0" algn="just">
              <a:buNone/>
            </a:pPr>
            <a:r>
              <a:rPr lang="uk-UA" sz="2800" dirty="0"/>
              <a:t>Свято, Великдень, уманський, торф’яний, синьо-жовтий, боротьба, доньчин, синьоокий, Оленчин, п’ятдесят, шістсот, морквяний, Біблія, ін’єкція, Голландія, директор, президент, комп’ютер, камінчик, різьбяр, народнопісенний, інновація, Лук’ян, священик, бовваніти, Сирія, панно, курйоз, мільярд, востаннє.</a:t>
            </a:r>
          </a:p>
          <a:p>
            <a:pPr marL="0" indent="0" algn="just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3370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510165"/>
            <a:ext cx="9601196" cy="1303867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біля </a:t>
            </a:r>
            <a:r>
              <a:rPr lang="uk-UA" sz="3200" b="1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дошки</a:t>
            </a:r>
            <a:r>
              <a:rPr lang="uk-UA" sz="3200" dirty="0"/>
              <a:t/>
            </a:r>
            <a:br>
              <a:rPr lang="uk-UA" sz="3200" dirty="0"/>
            </a:b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634205"/>
            <a:ext cx="9601196" cy="339310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uk-UA" sz="2800" b="1" dirty="0">
                <a:solidFill>
                  <a:srgbClr val="A02F18"/>
                </a:solidFill>
              </a:rPr>
              <a:t>Запишіть прислівники та прислівникові сполучення, знявши риску (за потреби скористайтесь словником). Поясніть орфограми.</a:t>
            </a:r>
          </a:p>
          <a:p>
            <a:pPr marL="0" indent="0" algn="just">
              <a:buNone/>
            </a:pPr>
            <a:r>
              <a:rPr lang="uk-UA" dirty="0"/>
              <a:t>Без/сумніву, </a:t>
            </a:r>
            <a:r>
              <a:rPr lang="uk-UA" dirty="0" smtClean="0"/>
              <a:t>без/</a:t>
            </a:r>
            <a:r>
              <a:rPr lang="uk-UA" dirty="0" err="1" smtClean="0"/>
              <a:t>слідно</a:t>
            </a:r>
            <a:r>
              <a:rPr lang="uk-UA" dirty="0" smtClean="0"/>
              <a:t>, </a:t>
            </a:r>
            <a:r>
              <a:rPr lang="uk-UA" dirty="0"/>
              <a:t>у/</a:t>
            </a:r>
            <a:r>
              <a:rPr lang="uk-UA" dirty="0" err="1"/>
              <a:t>зимку</a:t>
            </a:r>
            <a:r>
              <a:rPr lang="uk-UA" dirty="0"/>
              <a:t>, день/у/день, по/суті, не/</a:t>
            </a:r>
            <a:r>
              <a:rPr lang="uk-UA" dirty="0" err="1"/>
              <a:t>стерпно</a:t>
            </a:r>
            <a:r>
              <a:rPr lang="uk-UA" dirty="0" smtClean="0"/>
              <a:t>, в/</a:t>
            </a:r>
            <a:r>
              <a:rPr lang="uk-UA" dirty="0" err="1" smtClean="0"/>
              <a:t>досвіта</a:t>
            </a:r>
            <a:r>
              <a:rPr lang="uk-UA" dirty="0" smtClean="0"/>
              <a:t>,  </a:t>
            </a:r>
            <a:r>
              <a:rPr lang="uk-UA" dirty="0"/>
              <a:t>в/решті/решт, </a:t>
            </a:r>
            <a:r>
              <a:rPr lang="uk-UA" dirty="0" smtClean="0"/>
              <a:t>в/результаті</a:t>
            </a:r>
            <a:r>
              <a:rPr lang="uk-UA" dirty="0"/>
              <a:t>, на/жаль, від/тепер, до/відома, день/за/днем, зо/зла, до/ладу, в/п</a:t>
            </a:r>
            <a:r>
              <a:rPr lang="ru-RU" dirty="0"/>
              <a:t>’</a:t>
            </a:r>
            <a:r>
              <a:rPr lang="uk-UA" dirty="0" err="1"/>
              <a:t>яте</a:t>
            </a:r>
            <a:r>
              <a:rPr lang="uk-UA" dirty="0"/>
              <a:t>, з/давніх/давен, до/речі, на/сам/перед, з/роду/в/рід, по/всяк/час, в/середині, як/не/як, по/моєму.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1302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355619"/>
            <a:ext cx="9601196" cy="1303867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Диктант з коментуванням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uk-UA" b="1" dirty="0">
                <a:solidFill>
                  <a:srgbClr val="A02F18"/>
                </a:solidFill>
              </a:rPr>
              <a:t>Запишіть слова, вставляючи пропущені букви. Яка це орфограма? Запис перевірте за словником</a:t>
            </a:r>
            <a:r>
              <a:rPr lang="uk-UA" b="1" dirty="0" smtClean="0">
                <a:solidFill>
                  <a:srgbClr val="A02F18"/>
                </a:solidFill>
              </a:rPr>
              <a:t>.</a:t>
            </a:r>
          </a:p>
          <a:p>
            <a:pPr marL="0" lvl="0" indent="0" algn="just">
              <a:buNone/>
            </a:pPr>
            <a:endParaRPr lang="uk-UA" b="1" dirty="0">
              <a:solidFill>
                <a:srgbClr val="A02F18"/>
              </a:solidFill>
            </a:endParaRPr>
          </a:p>
          <a:p>
            <a:pPr marL="0" indent="0" algn="just">
              <a:buNone/>
            </a:pPr>
            <a:r>
              <a:rPr lang="uk-UA" dirty="0" err="1"/>
              <a:t>Поч</a:t>
            </a:r>
            <a:r>
              <a:rPr lang="uk-UA" dirty="0"/>
              <a:t>..</a:t>
            </a:r>
            <a:r>
              <a:rPr lang="uk-UA" dirty="0" err="1"/>
              <a:t>нати</a:t>
            </a:r>
            <a:r>
              <a:rPr lang="uk-UA" dirty="0"/>
              <a:t>, </a:t>
            </a:r>
            <a:r>
              <a:rPr lang="uk-UA" dirty="0" err="1"/>
              <a:t>мар..во</a:t>
            </a:r>
            <a:r>
              <a:rPr lang="uk-UA" dirty="0"/>
              <a:t>, </a:t>
            </a:r>
            <a:r>
              <a:rPr lang="uk-UA" dirty="0" err="1"/>
              <a:t>пош</a:t>
            </a:r>
            <a:r>
              <a:rPr lang="uk-UA" dirty="0"/>
              <a:t>..</a:t>
            </a:r>
            <a:r>
              <a:rPr lang="uk-UA" dirty="0" err="1"/>
              <a:t>пки</a:t>
            </a:r>
            <a:r>
              <a:rPr lang="uk-UA" dirty="0"/>
              <a:t>, </a:t>
            </a:r>
            <a:r>
              <a:rPr lang="uk-UA" dirty="0" err="1"/>
              <a:t>пр</a:t>
            </a:r>
            <a:r>
              <a:rPr lang="uk-UA" dirty="0"/>
              <a:t>..</a:t>
            </a:r>
            <a:r>
              <a:rPr lang="uk-UA" dirty="0" err="1"/>
              <a:t>стиж</a:t>
            </a:r>
            <a:r>
              <a:rPr lang="uk-UA" dirty="0"/>
              <a:t>, </a:t>
            </a:r>
            <a:r>
              <a:rPr lang="uk-UA" dirty="0" err="1"/>
              <a:t>тр</a:t>
            </a:r>
            <a:r>
              <a:rPr lang="uk-UA" dirty="0"/>
              <a:t>..</a:t>
            </a:r>
            <a:r>
              <a:rPr lang="uk-UA" dirty="0" err="1"/>
              <a:t>вожний</a:t>
            </a:r>
            <a:r>
              <a:rPr lang="uk-UA" dirty="0"/>
              <a:t>, г..</a:t>
            </a:r>
            <a:r>
              <a:rPr lang="uk-UA" dirty="0" err="1"/>
              <a:t>рой</a:t>
            </a:r>
            <a:r>
              <a:rPr lang="uk-UA" dirty="0"/>
              <a:t>, </a:t>
            </a:r>
            <a:r>
              <a:rPr lang="uk-UA" dirty="0" err="1"/>
              <a:t>плет</a:t>
            </a:r>
            <a:r>
              <a:rPr lang="uk-UA" dirty="0"/>
              <a:t>..во, </a:t>
            </a:r>
            <a:r>
              <a:rPr lang="uk-UA" dirty="0" err="1"/>
              <a:t>лот..рея</a:t>
            </a:r>
            <a:r>
              <a:rPr lang="uk-UA" dirty="0"/>
              <a:t>, </a:t>
            </a:r>
            <a:r>
              <a:rPr lang="uk-UA" dirty="0" err="1"/>
              <a:t>кош</a:t>
            </a:r>
            <a:r>
              <a:rPr lang="uk-UA" dirty="0"/>
              <a:t>..</a:t>
            </a:r>
            <a:r>
              <a:rPr lang="uk-UA" dirty="0" err="1"/>
              <a:t>чок</a:t>
            </a:r>
            <a:r>
              <a:rPr lang="uk-UA" dirty="0"/>
              <a:t>, л..</a:t>
            </a:r>
            <a:r>
              <a:rPr lang="uk-UA" dirty="0" err="1"/>
              <a:t>ман</a:t>
            </a:r>
            <a:r>
              <a:rPr lang="uk-UA" dirty="0"/>
              <a:t>, </a:t>
            </a:r>
            <a:r>
              <a:rPr lang="uk-UA" dirty="0" err="1"/>
              <a:t>книж</a:t>
            </a:r>
            <a:r>
              <a:rPr lang="uk-UA" dirty="0"/>
              <a:t>..</a:t>
            </a:r>
            <a:r>
              <a:rPr lang="uk-UA" dirty="0" err="1"/>
              <a:t>чка</a:t>
            </a:r>
            <a:r>
              <a:rPr lang="uk-UA" dirty="0"/>
              <a:t>, </a:t>
            </a:r>
            <a:r>
              <a:rPr lang="uk-UA" dirty="0" err="1"/>
              <a:t>печ</a:t>
            </a:r>
            <a:r>
              <a:rPr lang="uk-UA" dirty="0"/>
              <a:t>..</a:t>
            </a:r>
            <a:r>
              <a:rPr lang="uk-UA" dirty="0" err="1"/>
              <a:t>ніги</a:t>
            </a:r>
            <a:r>
              <a:rPr lang="uk-UA" dirty="0"/>
              <a:t>, </a:t>
            </a:r>
            <a:r>
              <a:rPr lang="uk-UA" dirty="0" err="1"/>
              <a:t>сх</a:t>
            </a:r>
            <a:r>
              <a:rPr lang="uk-UA" dirty="0"/>
              <a:t>..литися, об..реги,ф..</a:t>
            </a:r>
            <a:r>
              <a:rPr lang="uk-UA" dirty="0" err="1"/>
              <a:t>стиваль</a:t>
            </a:r>
            <a:r>
              <a:rPr lang="uk-UA" dirty="0"/>
              <a:t>, </a:t>
            </a:r>
            <a:r>
              <a:rPr lang="uk-UA" dirty="0" err="1"/>
              <a:t>пов</a:t>
            </a:r>
            <a:r>
              <a:rPr lang="uk-UA" dirty="0"/>
              <a:t>..</a:t>
            </a:r>
            <a:r>
              <a:rPr lang="uk-UA" dirty="0" err="1"/>
              <a:t>рхово</a:t>
            </a:r>
            <a:r>
              <a:rPr lang="uk-UA" dirty="0"/>
              <a:t>, </a:t>
            </a:r>
            <a:r>
              <a:rPr lang="uk-UA" dirty="0" err="1"/>
              <a:t>п..ріг</a:t>
            </a:r>
            <a:r>
              <a:rPr lang="uk-UA" dirty="0"/>
              <a:t>, </a:t>
            </a:r>
            <a:r>
              <a:rPr lang="uk-UA" dirty="0" err="1"/>
              <a:t>бр</a:t>
            </a:r>
            <a:r>
              <a:rPr lang="uk-UA" dirty="0"/>
              <a:t>..</a:t>
            </a:r>
            <a:r>
              <a:rPr lang="uk-UA" dirty="0" err="1"/>
              <a:t>ніти</a:t>
            </a:r>
            <a:r>
              <a:rPr lang="uk-UA" dirty="0"/>
              <a:t>, </a:t>
            </a:r>
            <a:r>
              <a:rPr lang="uk-UA" dirty="0" err="1"/>
              <a:t>Водохр</a:t>
            </a:r>
            <a:r>
              <a:rPr lang="uk-UA" dirty="0"/>
              <a:t>..ще, </a:t>
            </a:r>
            <a:r>
              <a:rPr lang="uk-UA" dirty="0" err="1"/>
              <a:t>прим..ритися</a:t>
            </a:r>
            <a:r>
              <a:rPr lang="uk-UA" dirty="0"/>
              <a:t>.</a:t>
            </a:r>
          </a:p>
          <a:p>
            <a:pPr marL="0" indent="0" algn="just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5258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131</TotalTime>
  <Words>1075</Words>
  <Application>Microsoft Office PowerPoint</Application>
  <PresentationFormat>Широкоэкранный</PresentationFormat>
  <Paragraphs>101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Основні правила правопису  (за вибором учителя)</vt:lpstr>
      <vt:lpstr>Презентация PowerPoint</vt:lpstr>
      <vt:lpstr>Презентация PowerPoint</vt:lpstr>
      <vt:lpstr>Чужу мову можна вивчити за шість років, а свою треба вчити все життя.                                                        Вольтер </vt:lpstr>
      <vt:lpstr>Бліцопитування </vt:lpstr>
      <vt:lpstr>Презентация PowerPoint</vt:lpstr>
      <vt:lpstr>Словниковий диктант із додатковим завданням </vt:lpstr>
      <vt:lpstr>Робота біля дошки </vt:lpstr>
      <vt:lpstr>Диктант з коментуванням</vt:lpstr>
      <vt:lpstr>Розподільний диктант</vt:lpstr>
      <vt:lpstr>Презентация PowerPoint</vt:lpstr>
      <vt:lpstr>Робота в парах</vt:lpstr>
      <vt:lpstr>Гра «Хто швидше?» </vt:lpstr>
      <vt:lpstr>Правописний практикум (компетентність саморозвитку й самоосвіти) </vt:lpstr>
      <vt:lpstr>Творчий практикум (компетенція продуктивної творчої діяльності) </vt:lpstr>
      <vt:lpstr>Творче завдання «Я – редактор».  Самостійна робота</vt:lpstr>
      <vt:lpstr>Творче завдання «Я – редактор» Самостійна робота Ключі</vt:lpstr>
      <vt:lpstr>Пам’ятка «Як розвивати грамотність»</vt:lpstr>
      <vt:lpstr>Домашнє завдання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правила правопису  (за вибором учителя)</dc:title>
  <dc:creator>Dima Pidruchniak</dc:creator>
  <cp:lastModifiedBy>vip-fast</cp:lastModifiedBy>
  <cp:revision>15</cp:revision>
  <dcterms:created xsi:type="dcterms:W3CDTF">2016-06-22T07:55:19Z</dcterms:created>
  <dcterms:modified xsi:type="dcterms:W3CDTF">2020-04-16T17:06:53Z</dcterms:modified>
</cp:coreProperties>
</file>