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6" r:id="rId1"/>
  </p:sld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74" r:id="rId12"/>
    <p:sldId id="266" r:id="rId13"/>
    <p:sldId id="270" r:id="rId14"/>
    <p:sldId id="271" r:id="rId15"/>
    <p:sldId id="272" r:id="rId16"/>
    <p:sldId id="267" r:id="rId17"/>
    <p:sldId id="275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28F1FBE-CFB0-40E1-BDD9-9B6DFA749CB0}">
          <p14:sldIdLst>
            <p14:sldId id="256"/>
            <p14:sldId id="261"/>
            <p14:sldId id="260"/>
            <p14:sldId id="259"/>
            <p14:sldId id="258"/>
            <p14:sldId id="257"/>
            <p14:sldId id="262"/>
            <p14:sldId id="263"/>
            <p14:sldId id="264"/>
            <p14:sldId id="265"/>
            <p14:sldId id="274"/>
            <p14:sldId id="266"/>
            <p14:sldId id="270"/>
            <p14:sldId id="271"/>
            <p14:sldId id="272"/>
            <p14:sldId id="267"/>
            <p14:sldId id="275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291B"/>
    <a:srgbClr val="2C4725"/>
    <a:srgbClr val="A02F18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34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8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69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15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30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99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90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6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89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8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39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9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09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3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8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04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717" y="1716585"/>
            <a:ext cx="8555030" cy="1515533"/>
          </a:xfrm>
        </p:spPr>
        <p:txBody>
          <a:bodyPr/>
          <a:lstStyle/>
          <a:p>
            <a: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  <a:t>Основні правила правопису </a:t>
            </a:r>
            <a:b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  <a:t>(за вибором учителя)</a:t>
            </a:r>
            <a:endParaRPr lang="uk-UA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Українська мова (8 клас)</a:t>
            </a:r>
            <a:endParaRPr lang="uk-UA" sz="36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933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68499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Розподільний диктант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Запишіть у дві колонки складні слова: разом і через дефіс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Радіо/сигнал, </a:t>
            </a:r>
            <a:r>
              <a:rPr lang="uk-UA" dirty="0" err="1"/>
              <a:t>кисло</a:t>
            </a:r>
            <a:r>
              <a:rPr lang="uk-UA" dirty="0"/>
              <a:t>/молочний, супер/маркет, івано/франківець, історико/культурний, контр/атака, </a:t>
            </a:r>
            <a:r>
              <a:rPr lang="uk-UA" dirty="0" err="1"/>
              <a:t>кисло</a:t>
            </a:r>
            <a:r>
              <a:rPr lang="uk-UA" dirty="0"/>
              <a:t>/солодкий, жовто/гарячий, </a:t>
            </a:r>
            <a:r>
              <a:rPr lang="uk-UA" dirty="0" err="1"/>
              <a:t>зоо</a:t>
            </a:r>
            <a:r>
              <a:rPr lang="uk-UA" dirty="0"/>
              <a:t>/парк, прем’єр/міністр</a:t>
            </a:r>
            <a:r>
              <a:rPr lang="uk-UA" dirty="0" smtClean="0"/>
              <a:t>, пів/Європи</a:t>
            </a:r>
            <a:r>
              <a:rPr lang="uk-UA" dirty="0"/>
              <a:t>, </a:t>
            </a:r>
            <a:r>
              <a:rPr lang="uk-UA" dirty="0" err="1"/>
              <a:t>конусо</a:t>
            </a:r>
            <a:r>
              <a:rPr lang="uk-UA" dirty="0"/>
              <a:t>/подібний, само/ствердження, озерно/болотний, екстра/ординарний, екс/вокаліст.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199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05560"/>
              </p:ext>
            </p:extLst>
          </p:nvPr>
        </p:nvGraphicFramePr>
        <p:xfrm>
          <a:off x="1661374" y="1068947"/>
          <a:ext cx="8914781" cy="4468967"/>
        </p:xfrm>
        <a:graphic>
          <a:graphicData uri="http://schemas.openxmlformats.org/drawingml/2006/table">
            <a:tbl>
              <a:tblPr firstRow="1" firstCol="1" bandRow="1"/>
              <a:tblGrid>
                <a:gridCol w="4159877"/>
                <a:gridCol w="4754904"/>
              </a:tblGrid>
              <a:tr h="10510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sz="24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Через</a:t>
                      </a:r>
                      <a:r>
                        <a:rPr lang="uk-UA" sz="2400" b="1" baseline="0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дефіс</a:t>
                      </a:r>
                      <a:endParaRPr lang="uk-UA" sz="24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радіосигнал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історико-культурний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кисломолочний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кисло-солодкий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супермаркет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прем</a:t>
                      </a:r>
                      <a:r>
                        <a:rPr lang="en-US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2200" dirty="0" err="1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єр</a:t>
                      </a: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-міністр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err="1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іванофранківець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пів-Європи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контратака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0" dirty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2200" b="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озерно-болотний</a:t>
                      </a:r>
                      <a:endParaRPr lang="uk-UA" sz="2200" b="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жовтогарячий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2200" b="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екс-вокаліст</a:t>
                      </a:r>
                      <a:endParaRPr lang="uk-UA" sz="2200" b="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зоопарк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конусоподібний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самоствердження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екстраординарний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75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32893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в парах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У кожному слові визначте орфограму, доберіть і запишіть по 3 слова з цією орфограмою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Розповісти, безжальний, зіставити, прехороший, придумати, сформувати, зрушити.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23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535924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 «Хто швидше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 кожним поданим словосполученням складіть по два речення так, щоб слово з </a:t>
            </a:r>
            <a:r>
              <a:rPr lang="uk-UA" b="1" i="1" dirty="0">
                <a:solidFill>
                  <a:srgbClr val="A02F18"/>
                </a:solidFill>
              </a:rPr>
              <a:t>не</a:t>
            </a:r>
            <a:r>
              <a:rPr lang="uk-UA" b="1" dirty="0">
                <a:solidFill>
                  <a:srgbClr val="A02F18"/>
                </a:solidFill>
              </a:rPr>
              <a:t> в одному випадку було написано разом, а в другому – окремо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(Не) витрачена сила. (Не) завершена робота.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411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24" y="1420014"/>
            <a:ext cx="10637949" cy="130386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Правописний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практикум</a:t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компетентність саморозвитку й самоосвіти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uk-UA" b="1" dirty="0" err="1">
                <a:solidFill>
                  <a:srgbClr val="A02F18"/>
                </a:solidFill>
              </a:rPr>
              <a:t>Спишіть</a:t>
            </a:r>
            <a:r>
              <a:rPr lang="uk-UA" b="1" dirty="0">
                <a:solidFill>
                  <a:srgbClr val="A02F18"/>
                </a:solidFill>
              </a:rPr>
              <a:t> речення, знімаючи риску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b="1" dirty="0">
              <a:solidFill>
                <a:srgbClr val="A02F18"/>
              </a:solidFill>
            </a:endParaRPr>
          </a:p>
          <a:p>
            <a:pPr marL="0" indent="0" algn="just">
              <a:buNone/>
            </a:pPr>
            <a:r>
              <a:rPr lang="uk-UA" dirty="0"/>
              <a:t>Треба дзвінкий голос мати, </a:t>
            </a:r>
            <a:r>
              <a:rPr lang="uk-UA" i="1" dirty="0">
                <a:solidFill>
                  <a:srgbClr val="A02F18"/>
                </a:solidFill>
              </a:rPr>
              <a:t>що/б</a:t>
            </a:r>
            <a:r>
              <a:rPr lang="uk-UA" i="1" dirty="0"/>
              <a:t> </a:t>
            </a:r>
            <a:r>
              <a:rPr lang="uk-UA" dirty="0"/>
              <a:t>гарно співати. Ми не розлучимось з тобою, </a:t>
            </a:r>
            <a:r>
              <a:rPr lang="uk-UA" i="1" dirty="0">
                <a:solidFill>
                  <a:srgbClr val="A02F18"/>
                </a:solidFill>
              </a:rPr>
              <a:t>що/б</a:t>
            </a:r>
            <a:r>
              <a:rPr lang="uk-UA" i="1" dirty="0"/>
              <a:t> </a:t>
            </a:r>
            <a:r>
              <a:rPr lang="uk-UA" dirty="0"/>
              <a:t>не сталось. </a:t>
            </a:r>
            <a:r>
              <a:rPr lang="uk-UA" i="1" dirty="0">
                <a:solidFill>
                  <a:srgbClr val="A02F18"/>
                </a:solidFill>
              </a:rPr>
              <a:t>Як/би</a:t>
            </a:r>
            <a:r>
              <a:rPr lang="uk-UA" dirty="0"/>
              <a:t> не тис мороз, </a:t>
            </a:r>
            <a:r>
              <a:rPr lang="uk-UA" dirty="0" smtClean="0"/>
              <a:t>а весна </a:t>
            </a:r>
            <a:r>
              <a:rPr lang="uk-UA" dirty="0"/>
              <a:t>буде. </a:t>
            </a:r>
            <a:r>
              <a:rPr lang="uk-UA" i="1" dirty="0">
                <a:solidFill>
                  <a:srgbClr val="A02F18"/>
                </a:solidFill>
              </a:rPr>
              <a:t>Як/би</a:t>
            </a:r>
            <a:r>
              <a:rPr lang="uk-UA" dirty="0"/>
              <a:t> було десять рук, усім би робота знайшлась. Хлібороб не знає перепочинку в думах про хліб, </a:t>
            </a:r>
            <a:r>
              <a:rPr lang="uk-UA" i="1" dirty="0">
                <a:solidFill>
                  <a:srgbClr val="A02F18"/>
                </a:solidFill>
              </a:rPr>
              <a:t>про/те</a:t>
            </a:r>
            <a:r>
              <a:rPr lang="uk-UA" i="1" dirty="0"/>
              <a:t> </a:t>
            </a:r>
            <a:r>
              <a:rPr lang="uk-UA" dirty="0" smtClean="0"/>
              <a:t>ще вкладає </a:t>
            </a:r>
            <a:r>
              <a:rPr lang="uk-UA" dirty="0"/>
              <a:t>в ного частинку серця і душі. Ледь-ледь ворушать вусиками колоски і наче перешіптуються </a:t>
            </a:r>
            <a:r>
              <a:rPr lang="uk-UA" i="1" dirty="0">
                <a:solidFill>
                  <a:srgbClr val="A02F18"/>
                </a:solidFill>
              </a:rPr>
              <a:t>про/те</a:t>
            </a:r>
            <a:r>
              <a:rPr lang="uk-UA" i="1" dirty="0"/>
              <a:t>, </a:t>
            </a:r>
            <a:r>
              <a:rPr lang="uk-UA" dirty="0"/>
              <a:t>щоб не зронити на землю жодної зернини.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75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3289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Творчий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практикум</a:t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компетенція продуктивної творчої діяльності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Поясніть значення поданих фразеологізмів. Складіть із ними речення. Яка орфограма їх об</a:t>
            </a:r>
            <a:r>
              <a:rPr lang="en-US" b="1" dirty="0">
                <a:solidFill>
                  <a:srgbClr val="A02F18"/>
                </a:solidFill>
              </a:rPr>
              <a:t>’</a:t>
            </a:r>
            <a:r>
              <a:rPr lang="uk-UA" b="1" dirty="0" err="1">
                <a:solidFill>
                  <a:srgbClr val="A02F18"/>
                </a:solidFill>
              </a:rPr>
              <a:t>єднує</a:t>
            </a:r>
            <a:r>
              <a:rPr lang="uk-UA" b="1" dirty="0" smtClean="0">
                <a:solidFill>
                  <a:srgbClr val="A02F18"/>
                </a:solidFill>
              </a:rPr>
              <a:t>?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>
                <a:solidFill>
                  <a:srgbClr val="41291B"/>
                </a:solidFill>
              </a:rPr>
              <a:t>Ділити шкуру невбитого </a:t>
            </a:r>
            <a:r>
              <a:rPr lang="uk-UA" dirty="0" smtClean="0">
                <a:solidFill>
                  <a:srgbClr val="41291B"/>
                </a:solidFill>
              </a:rPr>
              <a:t>ведмедя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rgbClr val="41291B"/>
                </a:solidFill>
              </a:rPr>
              <a:t>Працювати </a:t>
            </a:r>
            <a:r>
              <a:rPr lang="uk-UA" dirty="0">
                <a:solidFill>
                  <a:srgbClr val="41291B"/>
                </a:solidFill>
              </a:rPr>
              <a:t>не покладаючи </a:t>
            </a:r>
            <a:r>
              <a:rPr lang="uk-UA" dirty="0" smtClean="0">
                <a:solidFill>
                  <a:srgbClr val="41291B"/>
                </a:solidFill>
              </a:rPr>
              <a:t>рук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rgbClr val="41291B"/>
                </a:solidFill>
              </a:rPr>
              <a:t>І </a:t>
            </a:r>
            <a:r>
              <a:rPr lang="uk-UA" dirty="0">
                <a:solidFill>
                  <a:srgbClr val="41291B"/>
                </a:solidFill>
              </a:rPr>
              <a:t>вгору глянути </a:t>
            </a:r>
            <a:r>
              <a:rPr lang="uk-UA" dirty="0" smtClean="0">
                <a:solidFill>
                  <a:srgbClr val="41291B"/>
                </a:solidFill>
              </a:rPr>
              <a:t>ніколи</a:t>
            </a:r>
            <a:endParaRPr lang="uk-UA" dirty="0">
              <a:solidFill>
                <a:srgbClr val="41291B"/>
              </a:solidFill>
            </a:endParaRP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5550795" y="3767784"/>
            <a:ext cx="5924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сперечатися про прибутки, яких ще немає.</a:t>
            </a:r>
          </a:p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трудитися наполегливо, без відпочинку.</a:t>
            </a:r>
          </a:p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про надмірну завантаженість, відсутність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solidFill>
                  <a:srgbClr val="2C4725"/>
                </a:solidFill>
              </a:rPr>
              <a:t> </a:t>
            </a:r>
            <a:r>
              <a:rPr lang="uk-UA" sz="2400" dirty="0" smtClean="0">
                <a:solidFill>
                  <a:srgbClr val="2C4725"/>
                </a:solidFill>
              </a:rPr>
              <a:t>  вільного часу.</a:t>
            </a:r>
            <a:endParaRPr lang="uk-UA" sz="2400" dirty="0">
              <a:solidFill>
                <a:srgbClr val="2C47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149558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 завдання «Я – редактор».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Самостійна робота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854" y="2550017"/>
            <a:ext cx="10663707" cy="3863662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Знайдіть помилки, </a:t>
            </a:r>
            <a:r>
              <a:rPr lang="uk-UA" b="1" dirty="0" err="1">
                <a:solidFill>
                  <a:srgbClr val="A02F18"/>
                </a:solidFill>
              </a:rPr>
              <a:t>виправте</a:t>
            </a:r>
            <a:r>
              <a:rPr lang="uk-UA" b="1" dirty="0">
                <a:solidFill>
                  <a:srgbClr val="A02F18"/>
                </a:solidFill>
              </a:rPr>
              <a:t> їх. Запишіть відредагований текст.</a:t>
            </a:r>
          </a:p>
          <a:p>
            <a:pPr marL="0" indent="0" algn="just">
              <a:buNone/>
            </a:pPr>
            <a:r>
              <a:rPr lang="uk-UA" dirty="0" smtClean="0"/>
              <a:t>   Багато </a:t>
            </a:r>
            <a:r>
              <a:rPr lang="uk-UA" dirty="0"/>
              <a:t>є таємниць в світі, і одна з найбільших </a:t>
            </a:r>
            <a:r>
              <a:rPr lang="uk-UA" dirty="0" err="1"/>
              <a:t>зпоміж</a:t>
            </a:r>
            <a:r>
              <a:rPr lang="uk-UA" dirty="0"/>
              <a:t> них – мова. </a:t>
            </a:r>
            <a:r>
              <a:rPr lang="uk-UA" dirty="0" err="1"/>
              <a:t>Здаєцця</a:t>
            </a:r>
            <a:r>
              <a:rPr lang="uk-UA" dirty="0"/>
              <a:t>, ми знаємо </a:t>
            </a:r>
            <a:r>
              <a:rPr lang="uk-UA" dirty="0" err="1"/>
              <a:t>якесьслово</a:t>
            </a:r>
            <a:r>
              <a:rPr lang="uk-UA" dirty="0"/>
              <a:t>, немовби розуміємо його. Проте все, що закладено в ного упродовж віків, не </a:t>
            </a:r>
            <a:r>
              <a:rPr lang="uk-UA" dirty="0" err="1"/>
              <a:t>рідко</a:t>
            </a:r>
            <a:r>
              <a:rPr lang="uk-UA" dirty="0"/>
              <a:t> </a:t>
            </a:r>
            <a:r>
              <a:rPr lang="uk-UA" dirty="0" err="1"/>
              <a:t>неможемо</a:t>
            </a:r>
            <a:r>
              <a:rPr lang="uk-UA" dirty="0"/>
              <a:t> певною мірою видобути. Потрібно докласти чимало зусиль, щоб заховане у слові постало перед нами в усій красі, </a:t>
            </a:r>
            <a:r>
              <a:rPr lang="uk-UA" dirty="0" err="1"/>
              <a:t>глебині</a:t>
            </a:r>
            <a:r>
              <a:rPr lang="uk-UA" dirty="0"/>
              <a:t> </a:t>
            </a:r>
            <a:r>
              <a:rPr lang="uk-UA" dirty="0" err="1"/>
              <a:t>інеповторності</a:t>
            </a:r>
            <a:r>
              <a:rPr lang="uk-UA" dirty="0"/>
              <a:t>.</a:t>
            </a:r>
          </a:p>
          <a:p>
            <a:pPr marL="0" indent="0" algn="just">
              <a:buNone/>
            </a:pPr>
            <a:r>
              <a:rPr lang="uk-UA" dirty="0"/>
              <a:t>   З </a:t>
            </a:r>
            <a:r>
              <a:rPr lang="uk-UA" dirty="0" err="1"/>
              <a:t>ранього</a:t>
            </a:r>
            <a:r>
              <a:rPr lang="uk-UA" dirty="0"/>
              <a:t> </a:t>
            </a:r>
            <a:r>
              <a:rPr lang="uk-UA" dirty="0" err="1"/>
              <a:t>детинства</a:t>
            </a:r>
            <a:r>
              <a:rPr lang="uk-UA" dirty="0"/>
              <a:t> і до глибокої старості людина </a:t>
            </a:r>
            <a:r>
              <a:rPr lang="uk-UA" dirty="0" err="1"/>
              <a:t>невідільно</a:t>
            </a:r>
            <a:r>
              <a:rPr lang="uk-UA" dirty="0"/>
              <a:t> </a:t>
            </a:r>
            <a:r>
              <a:rPr lang="uk-UA" dirty="0" err="1"/>
              <a:t>повязана</a:t>
            </a:r>
            <a:r>
              <a:rPr lang="uk-UA" dirty="0"/>
              <a:t> з мовою. Це єдине знаряддя, що </a:t>
            </a:r>
            <a:r>
              <a:rPr lang="uk-UA" dirty="0" err="1"/>
              <a:t>вевищує</a:t>
            </a:r>
            <a:r>
              <a:rPr lang="uk-UA" dirty="0"/>
              <a:t> людину над світом, робить її нездоланною в пошуках істини. </a:t>
            </a:r>
            <a:r>
              <a:rPr lang="uk-UA" dirty="0" err="1"/>
              <a:t>Роспочинається</a:t>
            </a:r>
            <a:r>
              <a:rPr lang="uk-UA" dirty="0"/>
              <a:t> </a:t>
            </a:r>
            <a:r>
              <a:rPr lang="uk-UA" dirty="0" err="1"/>
              <a:t>прелучення</a:t>
            </a:r>
            <a:r>
              <a:rPr lang="uk-UA" dirty="0"/>
              <a:t> дитини до краси рідної мови з милих бабусиних казок і </a:t>
            </a:r>
            <a:r>
              <a:rPr lang="uk-UA" dirty="0" err="1"/>
              <a:t>материнскої</a:t>
            </a:r>
            <a:r>
              <a:rPr lang="uk-UA" dirty="0"/>
              <a:t> колискової </a:t>
            </a:r>
            <a:r>
              <a:rPr lang="uk-UA" dirty="0" err="1"/>
              <a:t>пісьні</a:t>
            </a:r>
            <a:r>
              <a:rPr lang="uk-UA" dirty="0"/>
              <a:t>. Кожен день дає нам урок </a:t>
            </a:r>
            <a:r>
              <a:rPr lang="uk-UA" dirty="0" err="1"/>
              <a:t>пізнаня</a:t>
            </a:r>
            <a:r>
              <a:rPr lang="uk-UA" dirty="0"/>
              <a:t>. Й завжди і скрізь наш вчитель – </a:t>
            </a:r>
            <a:r>
              <a:rPr lang="uk-UA" dirty="0" smtClean="0"/>
              <a:t>мова.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807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1108" y="89198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 завдання «Я – редактор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Самостійна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</a:t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Ключі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852" y="2591777"/>
            <a:ext cx="106637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200" dirty="0">
                <a:solidFill>
                  <a:srgbClr val="41291B"/>
                </a:solidFill>
              </a:rPr>
              <a:t>Багато є таємниць </a:t>
            </a:r>
            <a:r>
              <a:rPr lang="uk-UA" sz="2200" dirty="0" smtClean="0">
                <a:solidFill>
                  <a:srgbClr val="A02F18"/>
                </a:solidFill>
              </a:rPr>
              <a:t>у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світі, і одна з найбільших </a:t>
            </a:r>
            <a:r>
              <a:rPr lang="uk-UA" sz="2200" dirty="0" smtClean="0">
                <a:solidFill>
                  <a:srgbClr val="A02F18"/>
                </a:solidFill>
              </a:rPr>
              <a:t>з-поміж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них – мова. </a:t>
            </a:r>
            <a:r>
              <a:rPr lang="uk-UA" sz="2200" dirty="0" smtClean="0">
                <a:solidFill>
                  <a:srgbClr val="A02F18"/>
                </a:solidFill>
              </a:rPr>
              <a:t>Здається</a:t>
            </a:r>
            <a:r>
              <a:rPr lang="uk-UA" sz="2200" dirty="0">
                <a:solidFill>
                  <a:srgbClr val="41291B"/>
                </a:solidFill>
              </a:rPr>
              <a:t>, ми знаємо </a:t>
            </a:r>
            <a:r>
              <a:rPr lang="uk-UA" sz="2200" dirty="0" smtClean="0">
                <a:solidFill>
                  <a:srgbClr val="A02F18"/>
                </a:solidFill>
              </a:rPr>
              <a:t>якесь слово</a:t>
            </a:r>
            <a:r>
              <a:rPr lang="uk-UA" sz="2200" dirty="0">
                <a:solidFill>
                  <a:srgbClr val="41291B"/>
                </a:solidFill>
              </a:rPr>
              <a:t>, немовби розуміємо його. Проте все, що закладено в </a:t>
            </a:r>
            <a:r>
              <a:rPr lang="uk-UA" sz="2200" dirty="0" smtClean="0">
                <a:solidFill>
                  <a:srgbClr val="A02F18"/>
                </a:solidFill>
              </a:rPr>
              <a:t>нього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упродовж віків, </a:t>
            </a:r>
            <a:r>
              <a:rPr lang="uk-UA" sz="2200" dirty="0" smtClean="0">
                <a:solidFill>
                  <a:srgbClr val="A02F18"/>
                </a:solidFill>
              </a:rPr>
              <a:t>нерідко не можемо</a:t>
            </a:r>
            <a:r>
              <a:rPr lang="uk-UA" sz="2200" dirty="0" smtClean="0">
                <a:solidFill>
                  <a:srgbClr val="41291B"/>
                </a:solidFill>
              </a:rPr>
              <a:t> певною </a:t>
            </a:r>
            <a:r>
              <a:rPr lang="uk-UA" sz="2200" dirty="0">
                <a:solidFill>
                  <a:srgbClr val="41291B"/>
                </a:solidFill>
              </a:rPr>
              <a:t>мірою видобути. Потрібно докласти чимало зусиль, щоб заховане у </a:t>
            </a:r>
            <a:r>
              <a:rPr lang="uk-UA" sz="2200" dirty="0" smtClean="0">
                <a:solidFill>
                  <a:srgbClr val="41291B"/>
                </a:solidFill>
              </a:rPr>
              <a:t>слові </a:t>
            </a:r>
            <a:r>
              <a:rPr lang="uk-UA" sz="2200" dirty="0">
                <a:solidFill>
                  <a:srgbClr val="41291B"/>
                </a:solidFill>
              </a:rPr>
              <a:t>постало перед нами в усій красі,</a:t>
            </a:r>
            <a:r>
              <a:rPr lang="uk-UA" sz="2200" dirty="0">
                <a:solidFill>
                  <a:srgbClr val="A02F18"/>
                </a:solidFill>
              </a:rPr>
              <a:t> </a:t>
            </a:r>
            <a:r>
              <a:rPr lang="uk-UA" sz="2200" dirty="0" smtClean="0">
                <a:solidFill>
                  <a:srgbClr val="A02F18"/>
                </a:solidFill>
              </a:rPr>
              <a:t>глибині і неповторності</a:t>
            </a:r>
            <a:r>
              <a:rPr lang="uk-UA" sz="2200" dirty="0">
                <a:solidFill>
                  <a:srgbClr val="A02F18"/>
                </a:solidFill>
              </a:rPr>
              <a:t>.</a:t>
            </a:r>
          </a:p>
          <a:p>
            <a:pPr algn="just"/>
            <a:r>
              <a:rPr lang="uk-UA" sz="2200" dirty="0">
                <a:solidFill>
                  <a:srgbClr val="41291B"/>
                </a:solidFill>
              </a:rPr>
              <a:t>   З </a:t>
            </a:r>
            <a:r>
              <a:rPr lang="uk-UA" sz="2200" dirty="0" smtClean="0">
                <a:solidFill>
                  <a:srgbClr val="A02F18"/>
                </a:solidFill>
              </a:rPr>
              <a:t>раннього дитинства </a:t>
            </a:r>
            <a:r>
              <a:rPr lang="uk-UA" sz="2200" dirty="0">
                <a:solidFill>
                  <a:srgbClr val="41291B"/>
                </a:solidFill>
              </a:rPr>
              <a:t>і до глибокої старості людина </a:t>
            </a:r>
            <a:r>
              <a:rPr lang="uk-UA" sz="2200" dirty="0" smtClean="0">
                <a:solidFill>
                  <a:srgbClr val="A02F18"/>
                </a:solidFill>
              </a:rPr>
              <a:t>невіддільно </a:t>
            </a:r>
            <a:r>
              <a:rPr lang="uk-UA" sz="2200" dirty="0" err="1" smtClean="0">
                <a:solidFill>
                  <a:srgbClr val="A02F18"/>
                </a:solidFill>
              </a:rPr>
              <a:t>пов</a:t>
            </a:r>
            <a:r>
              <a:rPr lang="en-US" sz="2200" dirty="0" smtClean="0">
                <a:solidFill>
                  <a:srgbClr val="A02F18"/>
                </a:solidFill>
              </a:rPr>
              <a:t>’</a:t>
            </a:r>
            <a:r>
              <a:rPr lang="uk-UA" sz="2200" dirty="0" err="1" smtClean="0">
                <a:solidFill>
                  <a:srgbClr val="A02F18"/>
                </a:solidFill>
              </a:rPr>
              <a:t>язана</a:t>
            </a:r>
            <a:r>
              <a:rPr lang="uk-UA" sz="2200" dirty="0" smtClean="0">
                <a:solidFill>
                  <a:srgbClr val="A02F18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з мовою. Це єдине знаряддя, що </a:t>
            </a:r>
            <a:r>
              <a:rPr lang="uk-UA" sz="2200" dirty="0" smtClean="0">
                <a:solidFill>
                  <a:srgbClr val="A02F18"/>
                </a:solidFill>
              </a:rPr>
              <a:t>вивищує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людину над світом, робить її нездоланною в пошуках істини. </a:t>
            </a:r>
            <a:r>
              <a:rPr lang="uk-UA" sz="2200" dirty="0" smtClean="0">
                <a:solidFill>
                  <a:srgbClr val="A02F18"/>
                </a:solidFill>
              </a:rPr>
              <a:t>Розпочинається прилучення </a:t>
            </a:r>
            <a:r>
              <a:rPr lang="uk-UA" sz="2200" dirty="0">
                <a:solidFill>
                  <a:srgbClr val="41291B"/>
                </a:solidFill>
              </a:rPr>
              <a:t>дитини до краси рідної мови з милих бабусиних казок і </a:t>
            </a:r>
            <a:r>
              <a:rPr lang="uk-UA" sz="2200" dirty="0" smtClean="0">
                <a:solidFill>
                  <a:srgbClr val="A02F18"/>
                </a:solidFill>
              </a:rPr>
              <a:t>материнської </a:t>
            </a:r>
            <a:r>
              <a:rPr lang="uk-UA" sz="2200" dirty="0">
                <a:solidFill>
                  <a:srgbClr val="41291B"/>
                </a:solidFill>
              </a:rPr>
              <a:t>колискової </a:t>
            </a:r>
            <a:r>
              <a:rPr lang="uk-UA" sz="2200" dirty="0" smtClean="0">
                <a:solidFill>
                  <a:srgbClr val="A02F18"/>
                </a:solidFill>
              </a:rPr>
              <a:t>пісні</a:t>
            </a:r>
            <a:r>
              <a:rPr lang="uk-UA" sz="2200" dirty="0">
                <a:solidFill>
                  <a:srgbClr val="41291B"/>
                </a:solidFill>
              </a:rPr>
              <a:t>. Кожен день дає нам урок </a:t>
            </a:r>
            <a:r>
              <a:rPr lang="uk-UA" sz="2200" dirty="0" smtClean="0">
                <a:solidFill>
                  <a:srgbClr val="A02F18"/>
                </a:solidFill>
              </a:rPr>
              <a:t>пізнання</a:t>
            </a:r>
            <a:r>
              <a:rPr lang="uk-UA" sz="2200" dirty="0">
                <a:solidFill>
                  <a:srgbClr val="41291B"/>
                </a:solidFill>
              </a:rPr>
              <a:t>. Й завжди і скрізь наш </a:t>
            </a:r>
            <a:r>
              <a:rPr lang="uk-UA" sz="2200" dirty="0" smtClean="0">
                <a:solidFill>
                  <a:srgbClr val="A02F18"/>
                </a:solidFill>
              </a:rPr>
              <a:t>учитель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– мова (І. Вихованець).</a:t>
            </a:r>
          </a:p>
        </p:txBody>
      </p:sp>
    </p:spTree>
    <p:extLst>
      <p:ext uri="{BB962C8B-B14F-4D97-AF65-F5344CB8AC3E}">
        <p14:creationId xmlns:p14="http://schemas.microsoft.com/office/powerpoint/2010/main" val="113634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 err="1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uk-UA" sz="3200" b="1" dirty="0" err="1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</a:t>
            </a:r>
            <a:r>
              <a:rPr lang="ru-RU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ятка </a:t>
            </a:r>
            <a:r>
              <a:rPr lang="uk-UA" sz="3200" b="1" dirty="0">
                <a:solidFill>
                  <a:srgbClr val="A02F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«Як розвивати грамотність»</a:t>
            </a:r>
            <a:endParaRPr lang="uk-UA" sz="3200" dirty="0">
              <a:solidFill>
                <a:srgbClr val="A02F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5620554" cy="3318936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1. </a:t>
            </a:r>
            <a:r>
              <a:rPr lang="uk-UA" dirty="0" err="1">
                <a:solidFill>
                  <a:srgbClr val="2C4725"/>
                </a:solidFill>
              </a:rPr>
              <a:t>Учіть</a:t>
            </a:r>
            <a:r>
              <a:rPr lang="uk-UA" dirty="0">
                <a:solidFill>
                  <a:srgbClr val="2C4725"/>
                </a:solidFill>
              </a:rPr>
              <a:t> правила.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2.</a:t>
            </a:r>
            <a:r>
              <a:rPr lang="uk-UA" dirty="0">
                <a:solidFill>
                  <a:srgbClr val="2C4725"/>
                </a:solidFill>
              </a:rPr>
              <a:t> Звертайтесь до словників.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3. </a:t>
            </a:r>
            <a:r>
              <a:rPr lang="uk-UA" dirty="0">
                <a:solidFill>
                  <a:srgbClr val="2C4725"/>
                </a:solidFill>
              </a:rPr>
              <a:t>Читайте більше і читайте хорошу </a:t>
            </a:r>
            <a:endParaRPr lang="uk-UA" dirty="0" smtClean="0">
              <a:solidFill>
                <a:srgbClr val="2C4725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rgbClr val="2C4725"/>
                </a:solidFill>
              </a:rPr>
              <a:t> </a:t>
            </a:r>
            <a:r>
              <a:rPr lang="uk-UA" dirty="0" smtClean="0">
                <a:solidFill>
                  <a:srgbClr val="2C4725"/>
                </a:solidFill>
              </a:rPr>
              <a:t>   літературу</a:t>
            </a:r>
            <a:r>
              <a:rPr lang="uk-UA" dirty="0">
                <a:solidFill>
                  <a:srgbClr val="2C4725"/>
                </a:solidFill>
              </a:rPr>
              <a:t>, класику.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4. </a:t>
            </a:r>
            <a:r>
              <a:rPr lang="uk-UA" dirty="0">
                <a:solidFill>
                  <a:srgbClr val="2C4725"/>
                </a:solidFill>
              </a:rPr>
              <a:t>Пишіть, створюйте свої невеликі тексти.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5. </a:t>
            </a:r>
            <a:r>
              <a:rPr lang="uk-UA" dirty="0">
                <a:solidFill>
                  <a:srgbClr val="2C4725"/>
                </a:solidFill>
              </a:rPr>
              <a:t>Слухайте, як ви говорите.</a:t>
            </a:r>
          </a:p>
          <a:p>
            <a:endParaRPr lang="uk-UA" dirty="0"/>
          </a:p>
        </p:txBody>
      </p:sp>
      <p:pic>
        <p:nvPicPr>
          <p:cNvPr id="3074" name="Picture 2" descr="http://yak-prosto.com/images/d/8/yak-pereviriti-gramotni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904" y="2858797"/>
            <a:ext cx="3643693" cy="301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60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  <a:endParaRPr lang="uk-UA" sz="3200" b="1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3020572"/>
            <a:ext cx="9601196" cy="331893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uk-UA" sz="2800" dirty="0"/>
              <a:t>Скласти словниковий диктант (25-30) слів на орфограми, вивчені у сьомому класі</a:t>
            </a:r>
            <a:r>
              <a:rPr lang="uk-UA" sz="28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800" dirty="0" smtClean="0"/>
              <a:t>Із </a:t>
            </a:r>
            <a:r>
              <a:rPr lang="uk-UA" sz="2800" dirty="0"/>
              <a:t>трьома словами скласти речення.</a:t>
            </a:r>
          </a:p>
          <a:p>
            <a:endParaRPr lang="uk-UA" dirty="0"/>
          </a:p>
        </p:txBody>
      </p:sp>
      <p:pic>
        <p:nvPicPr>
          <p:cNvPr id="4098" name="Picture 2" descr="http://takeinfo.net/img2/20120326150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203" y="3745783"/>
            <a:ext cx="2306394" cy="230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0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368" y="1822834"/>
            <a:ext cx="10470523" cy="3676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Мета:</a:t>
            </a:r>
            <a:r>
              <a:rPr lang="uk-UA" sz="3200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>
                <a:solidFill>
                  <a:srgbClr val="41291B"/>
                </a:solidFill>
              </a:rPr>
              <a:t>актуалізувати знання учнів про основні орфограми, вивчені в попередніх класах; удосконалити вміння і навички правильно писати слова на вивчені орфограми, стилістично доцільно їх використовувати у власному мовленні; розвивати комунікативно-мовленнєві вміння, мислення, збагачувати словниковий запас учнів, виховувати у школярів любов до рідного слова як невичерпного джерела духовності.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799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2522" y="856920"/>
            <a:ext cx="9601196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уроку: </a:t>
            </a:r>
            <a:r>
              <a:rPr lang="uk-UA" sz="3200" dirty="0">
                <a:solidFill>
                  <a:srgbClr val="41291B"/>
                </a:solidFill>
              </a:rPr>
              <a:t>урок повторення, узагальнення і систематизації знань, умінь і навичок (</a:t>
            </a:r>
            <a:r>
              <a:rPr lang="uk-UA" sz="3200" i="1" dirty="0">
                <a:solidFill>
                  <a:srgbClr val="41291B"/>
                </a:solidFill>
              </a:rPr>
              <a:t>формування мовленнєвої компетенції</a:t>
            </a:r>
            <a:r>
              <a:rPr lang="uk-UA" sz="3200" dirty="0" smtClean="0">
                <a:solidFill>
                  <a:srgbClr val="41291B"/>
                </a:solidFill>
              </a:rPr>
              <a:t>).</a:t>
            </a:r>
          </a:p>
          <a:p>
            <a:pPr marL="0" indent="0" algn="just">
              <a:buNone/>
            </a:pPr>
            <a:endParaRPr lang="uk-UA" sz="3200" dirty="0" smtClean="0">
              <a:solidFill>
                <a:srgbClr val="41291B"/>
              </a:solidFill>
            </a:endParaRPr>
          </a:p>
          <a:p>
            <a:pPr marL="0" indent="0" algn="just">
              <a:buNone/>
            </a:pP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Форма:</a:t>
            </a:r>
            <a:r>
              <a:rPr lang="uk-UA" sz="3200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 smtClean="0">
                <a:solidFill>
                  <a:srgbClr val="41291B"/>
                </a:solidFill>
              </a:rPr>
              <a:t>урок-практикум </a:t>
            </a:r>
            <a:r>
              <a:rPr lang="uk-UA" sz="3200" dirty="0" smtClean="0">
                <a:solidFill>
                  <a:srgbClr val="A02F18"/>
                </a:solidFill>
              </a:rPr>
              <a:t>(«Сходинки до Грамотності»)</a:t>
            </a:r>
            <a:endParaRPr lang="uk-UA" sz="3200" b="1" dirty="0">
              <a:solidFill>
                <a:srgbClr val="A02F18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505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5037" y="1085162"/>
            <a:ext cx="5499280" cy="1303867"/>
          </a:xfrm>
        </p:spPr>
        <p:txBody>
          <a:bodyPr>
            <a:normAutofit fontScale="90000"/>
          </a:bodyPr>
          <a:lstStyle/>
          <a:p>
            <a:pPr algn="l"/>
            <a:r>
              <a:rPr lang="uk-UA" sz="2700" dirty="0">
                <a:solidFill>
                  <a:srgbClr val="A02F18"/>
                </a:solidFill>
              </a:rPr>
              <a:t>Чужу мову можна вивчити за шість </a:t>
            </a:r>
            <a:r>
              <a:rPr lang="uk-UA" sz="2700" dirty="0" smtClean="0">
                <a:solidFill>
                  <a:srgbClr val="A02F18"/>
                </a:solidFill>
              </a:rPr>
              <a:t>років,</a:t>
            </a:r>
            <a:br>
              <a:rPr lang="uk-UA" sz="2700" dirty="0" smtClean="0">
                <a:solidFill>
                  <a:srgbClr val="A02F18"/>
                </a:solidFill>
              </a:rPr>
            </a:br>
            <a:r>
              <a:rPr lang="uk-UA" sz="2700" dirty="0" smtClean="0">
                <a:solidFill>
                  <a:srgbClr val="A02F18"/>
                </a:solidFill>
              </a:rPr>
              <a:t>а </a:t>
            </a:r>
            <a:r>
              <a:rPr lang="uk-UA" sz="2700" dirty="0">
                <a:solidFill>
                  <a:srgbClr val="A02F18"/>
                </a:solidFill>
              </a:rPr>
              <a:t>свою треба вчити все життя.</a:t>
            </a:r>
            <a:br>
              <a:rPr lang="uk-UA" sz="2700" dirty="0">
                <a:solidFill>
                  <a:srgbClr val="A02F18"/>
                </a:solidFill>
              </a:rPr>
            </a:br>
            <a:r>
              <a:rPr lang="uk-UA" sz="2700" dirty="0">
                <a:solidFill>
                  <a:srgbClr val="A02F18"/>
                </a:solidFill>
              </a:rPr>
              <a:t>                                                       </a:t>
            </a:r>
            <a:r>
              <a:rPr lang="uk-UA" sz="2700" dirty="0" smtClean="0">
                <a:solidFill>
                  <a:srgbClr val="A02F18"/>
                </a:solidFill>
              </a:rPr>
              <a:t>Вольтер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5247067" cy="33189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вересня </a:t>
            </a:r>
            <a:r>
              <a:rPr lang="uk-UA" sz="3200" dirty="0" smtClean="0"/>
              <a:t>– Міжнародний день грамотності. 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Відповідно </a:t>
            </a:r>
            <a:r>
              <a:rPr lang="uk-UA" dirty="0"/>
              <a:t>до даних Статистичного інституту ЮНЕСКО у світі налічується 793 мільйони неграмотних дорослих.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33" y="2770567"/>
            <a:ext cx="4307984" cy="323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20014"/>
            <a:ext cx="9601196" cy="1303867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Бліцопитування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10264462" cy="3869627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З якими частинами мови ви ознайомились у попередніх класах?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Пригадайте найважливіші орфограми вивчених вами частин мови.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 smtClean="0"/>
              <a:t>Який </a:t>
            </a:r>
            <a:r>
              <a:rPr lang="uk-UA" sz="2800" dirty="0"/>
              <a:t>розділ науки про мову вивчає правильне написання слів?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Що таке орфограма?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Які бувають орфограми?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Як перевірити, чи слово написано правильно?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46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423527"/>
              </p:ext>
            </p:extLst>
          </p:nvPr>
        </p:nvGraphicFramePr>
        <p:xfrm>
          <a:off x="1867437" y="2614412"/>
          <a:ext cx="8654602" cy="3503910"/>
        </p:xfrm>
        <a:graphic>
          <a:graphicData uri="http://schemas.openxmlformats.org/drawingml/2006/table">
            <a:tbl>
              <a:tblPr firstRow="1" firstCol="1" bandRow="1"/>
              <a:tblGrid>
                <a:gridCol w="4326849"/>
                <a:gridCol w="4327753"/>
              </a:tblGrid>
              <a:tr h="566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Буквені</a:t>
                      </a:r>
                      <a:endParaRPr lang="uk-UA" sz="20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Небуквені</a:t>
                      </a:r>
                      <a:endParaRPr lang="uk-UA" sz="20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Правопис ненаголошених </a:t>
                      </a:r>
                      <a:r>
                        <a:rPr lang="uk-UA" sz="2200" dirty="0" err="1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е,и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Написання слів разом, окремо, через дефіс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Правопис префіксів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Уживання апострофа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Велика буква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Написання складних слів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Подвоєння приголосних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b="1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Вживання м</a:t>
                      </a:r>
                      <a:r>
                        <a:rPr lang="en-US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якого знака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36772" y="1475639"/>
            <a:ext cx="351593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600" b="1" i="0" u="none" strike="noStrike" cap="none" normalizeH="0" baseline="0" dirty="0" smtClean="0">
                <a:ln>
                  <a:noFill/>
                </a:ln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Види орфограм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3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117" y="1548803"/>
            <a:ext cx="10063764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Словниковий диктант із додатковим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завданням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uk-UA" sz="2800" b="1" dirty="0">
                <a:solidFill>
                  <a:srgbClr val="A02F18"/>
                </a:solidFill>
              </a:rPr>
              <a:t>Запишіть слова, підкресліть орфограми, визначте серед них буквені та небуквені.</a:t>
            </a:r>
          </a:p>
          <a:p>
            <a:pPr marL="0" indent="0" algn="just">
              <a:buNone/>
            </a:pPr>
            <a:r>
              <a:rPr lang="uk-UA" sz="2800" dirty="0"/>
              <a:t>Свято, Великдень, уманський, торф’яний, синьо-жовтий, боротьба, доньчин, синьоокий, Оленчин, п’ятдесят, шістсот, морквяний, Біблія, ін’єкція, Голландія, директор, президент, комп’ютер, камінчик, різьбяр, народнопісенний, інновація, Лук’ян, священик, бовваніти, Сирія, панно, курйоз, мільярд, востаннє.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37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5101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біля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дошки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634205"/>
            <a:ext cx="9601196" cy="339310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uk-UA" sz="2800" b="1" dirty="0">
                <a:solidFill>
                  <a:srgbClr val="A02F18"/>
                </a:solidFill>
              </a:rPr>
              <a:t>Запишіть прислівники та прислівникові сполучення, знявши риску (за потреби скористайтесь словником). Поясніть орфограми.</a:t>
            </a:r>
          </a:p>
          <a:p>
            <a:pPr marL="0" indent="0" algn="just">
              <a:buNone/>
            </a:pPr>
            <a:r>
              <a:rPr lang="uk-UA" dirty="0"/>
              <a:t>Без/сумніву, </a:t>
            </a:r>
            <a:r>
              <a:rPr lang="uk-UA" dirty="0" smtClean="0"/>
              <a:t>без/</a:t>
            </a:r>
            <a:r>
              <a:rPr lang="uk-UA" dirty="0" err="1" smtClean="0"/>
              <a:t>слідно</a:t>
            </a:r>
            <a:r>
              <a:rPr lang="uk-UA" dirty="0" smtClean="0"/>
              <a:t>, </a:t>
            </a:r>
            <a:r>
              <a:rPr lang="uk-UA" dirty="0"/>
              <a:t>у/</a:t>
            </a:r>
            <a:r>
              <a:rPr lang="uk-UA" dirty="0" err="1"/>
              <a:t>зимку</a:t>
            </a:r>
            <a:r>
              <a:rPr lang="uk-UA" dirty="0"/>
              <a:t>, день/у/день, по/суті, не/</a:t>
            </a:r>
            <a:r>
              <a:rPr lang="uk-UA" dirty="0" err="1"/>
              <a:t>стерпно</a:t>
            </a:r>
            <a:r>
              <a:rPr lang="uk-UA" dirty="0" smtClean="0"/>
              <a:t>, в/</a:t>
            </a:r>
            <a:r>
              <a:rPr lang="uk-UA" dirty="0" err="1" smtClean="0"/>
              <a:t>досвіта</a:t>
            </a:r>
            <a:r>
              <a:rPr lang="uk-UA" dirty="0" smtClean="0"/>
              <a:t>,  </a:t>
            </a:r>
            <a:r>
              <a:rPr lang="uk-UA" dirty="0"/>
              <a:t>в/решті/решт, </a:t>
            </a:r>
            <a:r>
              <a:rPr lang="uk-UA" dirty="0" smtClean="0"/>
              <a:t>в/результаті</a:t>
            </a:r>
            <a:r>
              <a:rPr lang="uk-UA" dirty="0"/>
              <a:t>, на/жаль, від/тепер, до/відома, день/за/днем, зо/зла, до/ладу, в/п</a:t>
            </a:r>
            <a:r>
              <a:rPr lang="ru-RU" dirty="0"/>
              <a:t>’</a:t>
            </a:r>
            <a:r>
              <a:rPr lang="uk-UA" dirty="0" err="1"/>
              <a:t>яте</a:t>
            </a:r>
            <a:r>
              <a:rPr lang="uk-UA" dirty="0"/>
              <a:t>, з/давніх/давен, до/речі, на/сам/перед, з/роду/в/рід, по/всяк/час, в/середині, як/не/як, по/моєму.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302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55619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Диктант з коментуванням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Запишіть слова, вставляючи пропущені букви. Яка це орфограма? Запис перевірте за словником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b="1" dirty="0">
              <a:solidFill>
                <a:srgbClr val="A02F18"/>
              </a:solidFill>
            </a:endParaRPr>
          </a:p>
          <a:p>
            <a:pPr marL="0" indent="0" algn="just">
              <a:buNone/>
            </a:pPr>
            <a:r>
              <a:rPr lang="uk-UA" dirty="0" err="1"/>
              <a:t>Поч</a:t>
            </a:r>
            <a:r>
              <a:rPr lang="uk-UA" dirty="0"/>
              <a:t>..</a:t>
            </a:r>
            <a:r>
              <a:rPr lang="uk-UA" dirty="0" err="1"/>
              <a:t>нати</a:t>
            </a:r>
            <a:r>
              <a:rPr lang="uk-UA" dirty="0"/>
              <a:t>, </a:t>
            </a:r>
            <a:r>
              <a:rPr lang="uk-UA" dirty="0" err="1"/>
              <a:t>мар..во</a:t>
            </a:r>
            <a:r>
              <a:rPr lang="uk-UA" dirty="0"/>
              <a:t>, </a:t>
            </a:r>
            <a:r>
              <a:rPr lang="uk-UA" dirty="0" err="1"/>
              <a:t>пош</a:t>
            </a:r>
            <a:r>
              <a:rPr lang="uk-UA" dirty="0"/>
              <a:t>..</a:t>
            </a:r>
            <a:r>
              <a:rPr lang="uk-UA" dirty="0" err="1"/>
              <a:t>пки</a:t>
            </a:r>
            <a:r>
              <a:rPr lang="uk-UA" dirty="0"/>
              <a:t>, </a:t>
            </a:r>
            <a:r>
              <a:rPr lang="uk-UA" dirty="0" err="1"/>
              <a:t>пр</a:t>
            </a:r>
            <a:r>
              <a:rPr lang="uk-UA" dirty="0"/>
              <a:t>..</a:t>
            </a:r>
            <a:r>
              <a:rPr lang="uk-UA" dirty="0" err="1"/>
              <a:t>стиж</a:t>
            </a:r>
            <a:r>
              <a:rPr lang="uk-UA" dirty="0"/>
              <a:t>, </a:t>
            </a:r>
            <a:r>
              <a:rPr lang="uk-UA" dirty="0" err="1"/>
              <a:t>тр</a:t>
            </a:r>
            <a:r>
              <a:rPr lang="uk-UA" dirty="0"/>
              <a:t>..</a:t>
            </a:r>
            <a:r>
              <a:rPr lang="uk-UA" dirty="0" err="1"/>
              <a:t>вожний</a:t>
            </a:r>
            <a:r>
              <a:rPr lang="uk-UA" dirty="0"/>
              <a:t>, г..</a:t>
            </a:r>
            <a:r>
              <a:rPr lang="uk-UA" dirty="0" err="1"/>
              <a:t>рой</a:t>
            </a:r>
            <a:r>
              <a:rPr lang="uk-UA" dirty="0"/>
              <a:t>, </a:t>
            </a:r>
            <a:r>
              <a:rPr lang="uk-UA" dirty="0" err="1"/>
              <a:t>плет</a:t>
            </a:r>
            <a:r>
              <a:rPr lang="uk-UA" dirty="0"/>
              <a:t>..во, </a:t>
            </a:r>
            <a:r>
              <a:rPr lang="uk-UA" dirty="0" err="1"/>
              <a:t>лот..рея</a:t>
            </a:r>
            <a:r>
              <a:rPr lang="uk-UA" dirty="0"/>
              <a:t>, </a:t>
            </a:r>
            <a:r>
              <a:rPr lang="uk-UA" dirty="0" err="1"/>
              <a:t>кош</a:t>
            </a:r>
            <a:r>
              <a:rPr lang="uk-UA" dirty="0"/>
              <a:t>..</a:t>
            </a:r>
            <a:r>
              <a:rPr lang="uk-UA" dirty="0" err="1"/>
              <a:t>чок</a:t>
            </a:r>
            <a:r>
              <a:rPr lang="uk-UA" dirty="0"/>
              <a:t>, л..</a:t>
            </a:r>
            <a:r>
              <a:rPr lang="uk-UA" dirty="0" err="1"/>
              <a:t>ман</a:t>
            </a:r>
            <a:r>
              <a:rPr lang="uk-UA" dirty="0"/>
              <a:t>, </a:t>
            </a:r>
            <a:r>
              <a:rPr lang="uk-UA" dirty="0" err="1"/>
              <a:t>книж</a:t>
            </a:r>
            <a:r>
              <a:rPr lang="uk-UA" dirty="0"/>
              <a:t>..</a:t>
            </a:r>
            <a:r>
              <a:rPr lang="uk-UA" dirty="0" err="1"/>
              <a:t>чка</a:t>
            </a:r>
            <a:r>
              <a:rPr lang="uk-UA" dirty="0"/>
              <a:t>, </a:t>
            </a:r>
            <a:r>
              <a:rPr lang="uk-UA" dirty="0" err="1"/>
              <a:t>печ</a:t>
            </a:r>
            <a:r>
              <a:rPr lang="uk-UA" dirty="0"/>
              <a:t>..</a:t>
            </a:r>
            <a:r>
              <a:rPr lang="uk-UA" dirty="0" err="1"/>
              <a:t>ніги</a:t>
            </a:r>
            <a:r>
              <a:rPr lang="uk-UA" dirty="0"/>
              <a:t>, </a:t>
            </a:r>
            <a:r>
              <a:rPr lang="uk-UA" dirty="0" err="1"/>
              <a:t>сх</a:t>
            </a:r>
            <a:r>
              <a:rPr lang="uk-UA" dirty="0"/>
              <a:t>..литися, об..реги,ф..</a:t>
            </a:r>
            <a:r>
              <a:rPr lang="uk-UA" dirty="0" err="1"/>
              <a:t>стиваль</a:t>
            </a:r>
            <a:r>
              <a:rPr lang="uk-UA" dirty="0"/>
              <a:t>, </a:t>
            </a:r>
            <a:r>
              <a:rPr lang="uk-UA" dirty="0" err="1"/>
              <a:t>пов</a:t>
            </a:r>
            <a:r>
              <a:rPr lang="uk-UA" dirty="0"/>
              <a:t>..</a:t>
            </a:r>
            <a:r>
              <a:rPr lang="uk-UA" dirty="0" err="1"/>
              <a:t>рхово</a:t>
            </a:r>
            <a:r>
              <a:rPr lang="uk-UA" dirty="0"/>
              <a:t>, </a:t>
            </a:r>
            <a:r>
              <a:rPr lang="uk-UA" dirty="0" err="1"/>
              <a:t>п..ріг</a:t>
            </a:r>
            <a:r>
              <a:rPr lang="uk-UA" dirty="0"/>
              <a:t>, </a:t>
            </a:r>
            <a:r>
              <a:rPr lang="uk-UA" dirty="0" err="1"/>
              <a:t>бр</a:t>
            </a:r>
            <a:r>
              <a:rPr lang="uk-UA" dirty="0"/>
              <a:t>..</a:t>
            </a:r>
            <a:r>
              <a:rPr lang="uk-UA" dirty="0" err="1"/>
              <a:t>ніти</a:t>
            </a:r>
            <a:r>
              <a:rPr lang="uk-UA" dirty="0"/>
              <a:t>, </a:t>
            </a:r>
            <a:r>
              <a:rPr lang="uk-UA" dirty="0" err="1"/>
              <a:t>Водохр</a:t>
            </a:r>
            <a:r>
              <a:rPr lang="uk-UA" dirty="0"/>
              <a:t>..ще, </a:t>
            </a:r>
            <a:r>
              <a:rPr lang="uk-UA" dirty="0" err="1"/>
              <a:t>прим..ритися</a:t>
            </a:r>
            <a:r>
              <a:rPr lang="uk-UA" dirty="0"/>
              <a:t>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258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1075</Words>
  <Application>Microsoft Office PowerPoint</Application>
  <PresentationFormat>Широкоэкранный</PresentationFormat>
  <Paragraphs>101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Основні правила правопису  (за вибором учителя)</vt:lpstr>
      <vt:lpstr>Презентация PowerPoint</vt:lpstr>
      <vt:lpstr>Презентация PowerPoint</vt:lpstr>
      <vt:lpstr>Чужу мову можна вивчити за шість років, а свою треба вчити все життя.                                                        Вольтер </vt:lpstr>
      <vt:lpstr>Бліцопитування </vt:lpstr>
      <vt:lpstr>Презентация PowerPoint</vt:lpstr>
      <vt:lpstr>Словниковий диктант із додатковим завданням </vt:lpstr>
      <vt:lpstr>Робота біля дошки </vt:lpstr>
      <vt:lpstr>Диктант з коментуванням</vt:lpstr>
      <vt:lpstr>Розподільний диктант</vt:lpstr>
      <vt:lpstr>Презентация PowerPoint</vt:lpstr>
      <vt:lpstr>Робота в парах</vt:lpstr>
      <vt:lpstr>Гра «Хто швидше?» </vt:lpstr>
      <vt:lpstr>Правописний практикум (компетентність саморозвитку й самоосвіти) </vt:lpstr>
      <vt:lpstr>Творчий практикум (компетенція продуктивної творчої діяльності) </vt:lpstr>
      <vt:lpstr>Творче завдання «Я – редактор».  Самостійна робота</vt:lpstr>
      <vt:lpstr>Творче завдання «Я – редактор» Самостійна робота Ключі</vt:lpstr>
      <vt:lpstr>Пам’ятка «Як розвивати грамотність»</vt:lpstr>
      <vt:lpstr>Домашнє завдання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правила правопису  (за вибором учителя)</dc:title>
  <dc:creator>Dima Pidruchniak</dc:creator>
  <cp:lastModifiedBy>vip-fast</cp:lastModifiedBy>
  <cp:revision>15</cp:revision>
  <dcterms:created xsi:type="dcterms:W3CDTF">2016-06-22T07:55:19Z</dcterms:created>
  <dcterms:modified xsi:type="dcterms:W3CDTF">2020-04-16T17:06:53Z</dcterms:modified>
</cp:coreProperties>
</file>