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9" r:id="rId2"/>
    <p:sldId id="260" r:id="rId3"/>
    <p:sldId id="261" r:id="rId4"/>
    <p:sldId id="256" r:id="rId5"/>
    <p:sldId id="257" r:id="rId6"/>
    <p:sldId id="258" r:id="rId7"/>
    <p:sldId id="268" r:id="rId8"/>
    <p:sldId id="263" r:id="rId9"/>
    <p:sldId id="264" r:id="rId10"/>
    <p:sldId id="265" r:id="rId11"/>
    <p:sldId id="266" r:id="rId12"/>
    <p:sldId id="275" r:id="rId13"/>
    <p:sldId id="267" r:id="rId14"/>
    <p:sldId id="269" r:id="rId15"/>
    <p:sldId id="270" r:id="rId16"/>
    <p:sldId id="272" r:id="rId17"/>
    <p:sldId id="273" r:id="rId18"/>
    <p:sldId id="271" r:id="rId19"/>
    <p:sldId id="274" r:id="rId20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A6731-2754-4393-9CB5-5ECF3A89A91E}" type="datetimeFigureOut">
              <a:rPr lang="uk-UA" smtClean="0"/>
              <a:t>15.12.2014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53370-9A3B-453E-891D-9905EA1297D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3049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5A76F9-012C-4D97-87A6-A849D2BE42A9}" type="datetimeFigureOut">
              <a:rPr lang="uk-UA" smtClean="0"/>
              <a:t>15.12.2014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E8A68-ED15-4CCE-95B5-9071611B79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1956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5A76F9-012C-4D97-87A6-A849D2BE42A9}" type="datetimeFigureOut">
              <a:rPr lang="uk-UA" smtClean="0"/>
              <a:t>15.12.2014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E8A68-ED15-4CCE-95B5-9071611B79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528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5A76F9-012C-4D97-87A6-A849D2BE42A9}" type="datetimeFigureOut">
              <a:rPr lang="uk-UA" smtClean="0"/>
              <a:t>15.12.2014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E8A68-ED15-4CCE-95B5-9071611B79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4689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5A76F9-012C-4D97-87A6-A849D2BE42A9}" type="datetimeFigureOut">
              <a:rPr lang="uk-UA" smtClean="0"/>
              <a:t>15.12.2014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E8A68-ED15-4CCE-95B5-9071611B79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198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5A76F9-012C-4D97-87A6-A849D2BE42A9}" type="datetimeFigureOut">
              <a:rPr lang="uk-UA" smtClean="0"/>
              <a:t>15.12.2014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E8A68-ED15-4CCE-95B5-9071611B79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298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5A76F9-012C-4D97-87A6-A849D2BE42A9}" type="datetimeFigureOut">
              <a:rPr lang="uk-UA" smtClean="0"/>
              <a:t>15.12.2014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E8A68-ED15-4CCE-95B5-9071611B79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56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5A76F9-012C-4D97-87A6-A849D2BE42A9}" type="datetimeFigureOut">
              <a:rPr lang="uk-UA" smtClean="0"/>
              <a:t>15.12.2014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E8A68-ED15-4CCE-95B5-9071611B79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5295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5A76F9-012C-4D97-87A6-A849D2BE42A9}" type="datetimeFigureOut">
              <a:rPr lang="uk-UA" smtClean="0"/>
              <a:t>15.12.2014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E8A68-ED15-4CCE-95B5-9071611B79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255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5A76F9-012C-4D97-87A6-A849D2BE42A9}" type="datetimeFigureOut">
              <a:rPr lang="uk-UA" smtClean="0"/>
              <a:t>15.12.2014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E8A68-ED15-4CCE-95B5-9071611B79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3782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5A76F9-012C-4D97-87A6-A849D2BE42A9}" type="datetimeFigureOut">
              <a:rPr lang="uk-UA" smtClean="0"/>
              <a:t>15.12.2014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E8A68-ED15-4CCE-95B5-9071611B79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3742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5A76F9-012C-4D97-87A6-A849D2BE42A9}" type="datetimeFigureOut">
              <a:rPr lang="uk-UA" smtClean="0"/>
              <a:t>15.12.2014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E8A68-ED15-4CCE-95B5-9071611B79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7946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C5A76F9-012C-4D97-87A6-A849D2BE42A9}" type="datetimeFigureOut">
              <a:rPr lang="uk-UA" smtClean="0"/>
              <a:t>15.12.2014</a:t>
            </a:fld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53E8A68-ED15-4CCE-95B5-9071611B79EC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5242594"/>
          </a:xfrm>
        </p:spPr>
        <p:txBody>
          <a:bodyPr/>
          <a:lstStyle/>
          <a:p>
            <a:r>
              <a:rPr lang="uk-UA" dirty="0" smtClean="0"/>
              <a:t>Легенда про пісню</a:t>
            </a:r>
            <a:endParaRPr lang="uk-UA" dirty="0"/>
          </a:p>
        </p:txBody>
      </p:sp>
      <p:pic>
        <p:nvPicPr>
          <p:cNvPr id="1026" name="Picture 2" descr="C:\Users\User\Desktop\Підготовка до уроку\Нова папка\фото\дівчин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316835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96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/>
          <a:lstStyle/>
          <a:p>
            <a:r>
              <a:rPr lang="uk-UA" b="1" dirty="0">
                <a:solidFill>
                  <a:srgbClr val="800000"/>
                </a:solidFill>
              </a:rPr>
              <a:t>Прослуховування </a:t>
            </a:r>
            <a:r>
              <a:rPr lang="uk-UA" b="1" dirty="0" err="1">
                <a:solidFill>
                  <a:srgbClr val="800000"/>
                </a:solidFill>
              </a:rPr>
              <a:t>аудіозапису</a:t>
            </a:r>
            <a:r>
              <a:rPr lang="uk-UA" b="1" dirty="0">
                <a:solidFill>
                  <a:srgbClr val="800000"/>
                </a:solidFill>
              </a:rPr>
              <a:t> вірша М.Рильського «Пісні»</a:t>
            </a:r>
          </a:p>
        </p:txBody>
      </p:sp>
      <p:pic>
        <p:nvPicPr>
          <p:cNvPr id="4" name="Рильський. Пісні. Аудіозапис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8384" y="56780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5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9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424936" cy="5688631"/>
          </a:xfrm>
        </p:spPr>
        <p:txBody>
          <a:bodyPr/>
          <a:lstStyle/>
          <a:p>
            <a:pPr lvl="0" algn="l"/>
            <a:r>
              <a:rPr lang="uk-UA" dirty="0" smtClean="0">
                <a:solidFill>
                  <a:srgbClr val="800000"/>
                </a:solidFill>
              </a:rPr>
              <a:t>1.Словникова робота.</a:t>
            </a:r>
            <a:r>
              <a:rPr lang="uk-UA" dirty="0">
                <a:solidFill>
                  <a:srgbClr val="800000"/>
                </a:solidFill>
              </a:rPr>
              <a:t/>
            </a:r>
            <a:br>
              <a:rPr lang="uk-UA" dirty="0">
                <a:solidFill>
                  <a:srgbClr val="800000"/>
                </a:solidFill>
              </a:rPr>
            </a:br>
            <a:r>
              <a:rPr lang="uk-UA" dirty="0" smtClean="0">
                <a:solidFill>
                  <a:srgbClr val="800000"/>
                </a:solidFill>
              </a:rPr>
              <a:t>2.Робота з літературознавчими </a:t>
            </a:r>
            <a:r>
              <a:rPr lang="uk-UA" dirty="0">
                <a:solidFill>
                  <a:srgbClr val="800000"/>
                </a:solidFill>
              </a:rPr>
              <a:t>термінами </a:t>
            </a:r>
          </a:p>
        </p:txBody>
      </p:sp>
    </p:spTree>
    <p:extLst>
      <p:ext uri="{BB962C8B-B14F-4D97-AF65-F5344CB8AC3E}">
        <p14:creationId xmlns:p14="http://schemas.microsoft.com/office/powerpoint/2010/main" val="288276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7772400" cy="1470025"/>
          </a:xfrm>
        </p:spPr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Робота в групах.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780928"/>
            <a:ext cx="6400800" cy="2304256"/>
          </a:xfrm>
        </p:spPr>
        <p:txBody>
          <a:bodyPr/>
          <a:lstStyle/>
          <a:p>
            <a:r>
              <a:rPr lang="uk-UA" dirty="0"/>
              <a:t>Коментування поетичних рядків </a:t>
            </a:r>
            <a:r>
              <a:rPr lang="uk-UA" dirty="0" smtClean="0"/>
              <a:t>вірша з визначенням художніх засобів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8213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/>
          <a:lstStyle/>
          <a:p>
            <a:pPr lvl="0"/>
            <a:r>
              <a:rPr lang="uk-UA" u="sng" dirty="0">
                <a:solidFill>
                  <a:srgbClr val="800000"/>
                </a:solidFill>
              </a:rPr>
              <a:t>Інтерактивна вправа «Мозкова атака» </a:t>
            </a:r>
            <a:r>
              <a:rPr lang="ru-RU" dirty="0">
                <a:solidFill>
                  <a:srgbClr val="800000"/>
                </a:solidFill>
              </a:rPr>
              <a:t/>
            </a:r>
            <a:br>
              <a:rPr lang="ru-RU" dirty="0">
                <a:solidFill>
                  <a:srgbClr val="800000"/>
                </a:solidFill>
              </a:rPr>
            </a:br>
            <a:endParaRPr lang="uk-UA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r>
              <a:rPr lang="uk-UA" dirty="0" smtClean="0"/>
              <a:t>Визначте </a:t>
            </a:r>
            <a:r>
              <a:rPr lang="uk-UA" dirty="0"/>
              <a:t>ідею (головну думку) твору</a:t>
            </a:r>
          </a:p>
        </p:txBody>
      </p:sp>
    </p:spTree>
    <p:extLst>
      <p:ext uri="{BB962C8B-B14F-4D97-AF65-F5344CB8AC3E}">
        <p14:creationId xmlns:p14="http://schemas.microsoft.com/office/powerpoint/2010/main" val="10526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772400" cy="1470025"/>
          </a:xfrm>
        </p:spPr>
        <p:txBody>
          <a:bodyPr/>
          <a:lstStyle/>
          <a:p>
            <a:r>
              <a:rPr lang="uk-UA" b="1" dirty="0">
                <a:solidFill>
                  <a:srgbClr val="800000"/>
                </a:solidFill>
              </a:rPr>
              <a:t>Творча </a:t>
            </a:r>
            <a:r>
              <a:rPr lang="uk-UA" b="1" dirty="0" smtClean="0">
                <a:solidFill>
                  <a:srgbClr val="800000"/>
                </a:solidFill>
              </a:rPr>
              <a:t>робота</a:t>
            </a:r>
            <a:br>
              <a:rPr lang="uk-UA" b="1" dirty="0" smtClean="0">
                <a:solidFill>
                  <a:srgbClr val="800000"/>
                </a:solidFill>
              </a:rPr>
            </a:br>
            <a:r>
              <a:rPr lang="uk-UA" b="1" dirty="0" smtClean="0">
                <a:solidFill>
                  <a:srgbClr val="800000"/>
                </a:solidFill>
              </a:rPr>
              <a:t>Гра «Доміно» </a:t>
            </a:r>
            <a:r>
              <a:rPr lang="ru-RU" dirty="0">
                <a:solidFill>
                  <a:srgbClr val="800000"/>
                </a:solidFill>
              </a:rPr>
              <a:t/>
            </a:r>
            <a:br>
              <a:rPr lang="ru-RU" dirty="0">
                <a:solidFill>
                  <a:srgbClr val="800000"/>
                </a:solidFill>
              </a:rPr>
            </a:br>
            <a:endParaRPr lang="uk-UA" dirty="0">
              <a:solidFill>
                <a:srgbClr val="8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204864"/>
            <a:ext cx="7632848" cy="3073896"/>
          </a:xfrm>
        </p:spPr>
        <p:txBody>
          <a:bodyPr/>
          <a:lstStyle/>
          <a:p>
            <a:r>
              <a:rPr lang="uk-UA" sz="3600" dirty="0" smtClean="0"/>
              <a:t>Завдання: Встановіть </a:t>
            </a:r>
            <a:r>
              <a:rPr lang="uk-UA" sz="3600" dirty="0"/>
              <a:t>відповідність між малюнками та рядками вірша.</a:t>
            </a:r>
            <a:endParaRPr lang="ru-RU" sz="3600" dirty="0"/>
          </a:p>
          <a:p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38540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C00000"/>
                </a:solidFill>
              </a:rPr>
              <a:t>Складання </a:t>
            </a:r>
            <a:r>
              <a:rPr lang="uk-UA" b="1" dirty="0" err="1">
                <a:solidFill>
                  <a:srgbClr val="C00000"/>
                </a:solidFill>
              </a:rPr>
              <a:t>сінквейну</a:t>
            </a:r>
            <a:r>
              <a:rPr lang="uk-UA" b="1" dirty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dirty="0" smtClean="0"/>
              <a:t>На </a:t>
            </a:r>
            <a:r>
              <a:rPr lang="uk-UA" dirty="0"/>
              <a:t>аркушах </a:t>
            </a:r>
            <a:r>
              <a:rPr lang="uk-UA" dirty="0" smtClean="0"/>
              <a:t>написати </a:t>
            </a:r>
            <a:r>
              <a:rPr lang="uk-UA" dirty="0"/>
              <a:t>свої враження від уроку: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1</a:t>
            </a:r>
            <a:r>
              <a:rPr lang="uk-UA" dirty="0"/>
              <a:t>. одним іменником, 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2. двома </a:t>
            </a:r>
            <a:r>
              <a:rPr lang="uk-UA" dirty="0" smtClean="0"/>
              <a:t>прикметниками</a:t>
            </a:r>
          </a:p>
          <a:p>
            <a:pPr marL="0" indent="0">
              <a:buNone/>
            </a:pPr>
            <a:r>
              <a:rPr lang="uk-UA" dirty="0" smtClean="0"/>
              <a:t>3</a:t>
            </a:r>
            <a:r>
              <a:rPr lang="uk-UA" dirty="0"/>
              <a:t>. трьома </a:t>
            </a:r>
            <a:r>
              <a:rPr lang="uk-UA" dirty="0" smtClean="0"/>
              <a:t>дієсловами, </a:t>
            </a:r>
          </a:p>
          <a:p>
            <a:pPr marL="0" indent="0">
              <a:buNone/>
            </a:pPr>
            <a:r>
              <a:rPr lang="uk-UA" dirty="0" smtClean="0"/>
              <a:t>4</a:t>
            </a:r>
            <a:r>
              <a:rPr lang="uk-UA" dirty="0"/>
              <a:t>. в</a:t>
            </a:r>
            <a:r>
              <a:rPr lang="uk-UA" dirty="0" smtClean="0"/>
              <a:t>иразити свої почуття одним реченням.</a:t>
            </a:r>
          </a:p>
          <a:p>
            <a:pPr marL="0" indent="0">
              <a:buNone/>
            </a:pPr>
            <a:r>
              <a:rPr lang="uk-UA" dirty="0" smtClean="0"/>
              <a:t>5</a:t>
            </a:r>
            <a:r>
              <a:rPr lang="uk-UA" dirty="0"/>
              <a:t>. Висновок – одне слово – </a:t>
            </a:r>
            <a:r>
              <a:rPr lang="uk-UA" dirty="0" smtClean="0"/>
              <a:t>іменник.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383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Задай собі питання: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cs typeface="Times New Roman" pitchFamily="18" charset="0"/>
              </a:rPr>
              <a:t>Які цікаві відомості </a:t>
            </a:r>
            <a:r>
              <a:rPr lang="uk-UA" dirty="0">
                <a:cs typeface="Times New Roman" pitchFamily="18" charset="0"/>
              </a:rPr>
              <a:t>із </a:t>
            </a:r>
            <a:r>
              <a:rPr lang="uk-UA" dirty="0" smtClean="0">
                <a:cs typeface="Times New Roman" pitchFamily="18" charset="0"/>
              </a:rPr>
              <a:t>життя </a:t>
            </a:r>
            <a:r>
              <a:rPr lang="uk-UA" dirty="0">
                <a:cs typeface="Times New Roman" pitchFamily="18" charset="0"/>
              </a:rPr>
              <a:t>та </a:t>
            </a:r>
            <a:r>
              <a:rPr lang="uk-UA" dirty="0" smtClean="0">
                <a:cs typeface="Times New Roman" pitchFamily="18" charset="0"/>
              </a:rPr>
              <a:t>творчості</a:t>
            </a:r>
            <a:r>
              <a:rPr lang="uk-UA" dirty="0">
                <a:cs typeface="Times New Roman" pitchFamily="18" charset="0"/>
              </a:rPr>
              <a:t/>
            </a:r>
            <a:br>
              <a:rPr lang="uk-UA" dirty="0">
                <a:cs typeface="Times New Roman" pitchFamily="18" charset="0"/>
              </a:rPr>
            </a:br>
            <a:r>
              <a:rPr lang="uk-UA" dirty="0" smtClean="0">
                <a:cs typeface="Times New Roman" pitchFamily="18" charset="0"/>
              </a:rPr>
              <a:t>письменника мені найбільш запам’яталися?</a:t>
            </a:r>
          </a:p>
          <a:p>
            <a:r>
              <a:rPr lang="uk-UA" dirty="0" smtClean="0">
                <a:cs typeface="Times New Roman" pitchFamily="18" charset="0"/>
              </a:rPr>
              <a:t>Яким чином я аналізував(</a:t>
            </a:r>
            <a:r>
              <a:rPr lang="uk-UA" dirty="0" err="1" smtClean="0">
                <a:cs typeface="Times New Roman" pitchFamily="18" charset="0"/>
              </a:rPr>
              <a:t>ла</a:t>
            </a:r>
            <a:r>
              <a:rPr lang="uk-UA" dirty="0" smtClean="0">
                <a:cs typeface="Times New Roman" pitchFamily="18" charset="0"/>
              </a:rPr>
              <a:t>) поезію М.Рильського «Пісні»?</a:t>
            </a:r>
          </a:p>
          <a:p>
            <a:r>
              <a:rPr lang="ru-RU" dirty="0" err="1" smtClean="0">
                <a:cs typeface="Times New Roman" pitchFamily="18" charset="0"/>
              </a:rPr>
              <a:t>Чи</a:t>
            </a:r>
            <a:r>
              <a:rPr lang="uk-UA" dirty="0" smtClean="0">
                <a:cs typeface="Times New Roman" pitchFamily="18" charset="0"/>
              </a:rPr>
              <a:t> висловлював(</a:t>
            </a:r>
            <a:r>
              <a:rPr lang="uk-UA" dirty="0" err="1" smtClean="0">
                <a:cs typeface="Times New Roman" pitchFamily="18" charset="0"/>
              </a:rPr>
              <a:t>ла</a:t>
            </a:r>
            <a:r>
              <a:rPr lang="uk-UA" dirty="0" smtClean="0">
                <a:cs typeface="Times New Roman" pitchFamily="18" charset="0"/>
              </a:rPr>
              <a:t>) я сьогодні </a:t>
            </a:r>
            <a:r>
              <a:rPr lang="uk-UA" dirty="0">
                <a:cs typeface="Times New Roman" pitchFamily="18" charset="0"/>
              </a:rPr>
              <a:t>власні думки з приводу прочитаного та </a:t>
            </a:r>
            <a:r>
              <a:rPr lang="uk-UA" dirty="0" smtClean="0">
                <a:cs typeface="Times New Roman" pitchFamily="18" charset="0"/>
              </a:rPr>
              <a:t>почутого?</a:t>
            </a:r>
            <a:r>
              <a:rPr lang="ru-RU" dirty="0">
                <a:cs typeface="Times New Roman" pitchFamily="18" charset="0"/>
              </a:rPr>
              <a:t/>
            </a:r>
            <a:br>
              <a:rPr lang="ru-RU" dirty="0"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uk-UA" dirty="0"/>
          </a:p>
          <a:p>
            <a:endParaRPr lang="uk-UA" dirty="0">
              <a:cs typeface="Times New Roman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3236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3"/>
            <a:ext cx="7772400" cy="1080120"/>
          </a:xfrm>
        </p:spPr>
        <p:txBody>
          <a:bodyPr/>
          <a:lstStyle/>
          <a:p>
            <a:r>
              <a:rPr lang="uk-UA" dirty="0" smtClean="0"/>
              <a:t>Види робіт, які використовувалися на уроці: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8280920" cy="4010000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uk-UA" sz="2400" dirty="0" smtClean="0"/>
              <a:t>Гра «Лото»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uk-UA" sz="2400" dirty="0" smtClean="0"/>
              <a:t>Робота з книгою по групах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uk-UA" sz="2400" dirty="0" smtClean="0"/>
              <a:t>Цікава </a:t>
            </a:r>
            <a:r>
              <a:rPr lang="uk-UA" sz="2400" dirty="0" err="1" smtClean="0"/>
              <a:t>фізхвилинка</a:t>
            </a:r>
            <a:r>
              <a:rPr lang="uk-UA" sz="2400" dirty="0" smtClean="0"/>
              <a:t>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uk-UA" sz="2400" dirty="0" smtClean="0"/>
              <a:t>Прослуховування </a:t>
            </a:r>
            <a:r>
              <a:rPr lang="uk-UA" sz="2400" dirty="0" err="1" smtClean="0"/>
              <a:t>аудіозапису</a:t>
            </a:r>
            <a:endParaRPr lang="uk-UA" sz="2400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uk-UA" sz="2400" dirty="0" smtClean="0"/>
              <a:t>Аналіз вірша М. Рильського «Пісні» по групах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uk-UA" sz="2400" dirty="0"/>
              <a:t>Інтерактивна вправа «Мозкова атака» </a:t>
            </a:r>
            <a:endParaRPr lang="uk-UA" sz="2400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uk-UA" sz="2400" dirty="0"/>
              <a:t>Творча </a:t>
            </a:r>
            <a:r>
              <a:rPr lang="uk-UA" sz="2400" dirty="0" smtClean="0"/>
              <a:t>робота. Гра «Доміно»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uk-UA" sz="2400" dirty="0"/>
              <a:t>Складання </a:t>
            </a:r>
            <a:r>
              <a:rPr lang="uk-UA" sz="2400" dirty="0" err="1"/>
              <a:t>сінквейну</a:t>
            </a:r>
            <a:r>
              <a:rPr lang="uk-UA" sz="2400" dirty="0"/>
              <a:t>. </a:t>
            </a:r>
            <a:endParaRPr lang="uk-UA" sz="2400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uk-UA" sz="2400" dirty="0"/>
              <a:t>Домашнє завдання </a:t>
            </a:r>
            <a:r>
              <a:rPr lang="uk-UA" sz="2400" dirty="0" smtClean="0"/>
              <a:t>(на вибір)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06133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C00000"/>
                </a:solidFill>
              </a:rPr>
              <a:t>Домашнє завдання 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(Виберіть те завдання, з яким ви впораєтеся найкраще)</a:t>
            </a:r>
          </a:p>
          <a:p>
            <a:pPr marL="0" indent="0">
              <a:buNone/>
            </a:pPr>
            <a:r>
              <a:rPr lang="uk-UA" b="1" dirty="0"/>
              <a:t>Низький та середній рівні </a:t>
            </a:r>
            <a:r>
              <a:rPr lang="uk-UA" dirty="0"/>
              <a:t>– виразне читання вірша, виписати в зошит рими;</a:t>
            </a:r>
            <a:endParaRPr lang="ru-RU" dirty="0"/>
          </a:p>
          <a:p>
            <a:pPr marL="0" indent="0">
              <a:buNone/>
            </a:pPr>
            <a:r>
              <a:rPr lang="uk-UA" b="1" dirty="0"/>
              <a:t>достатній </a:t>
            </a:r>
            <a:r>
              <a:rPr lang="uk-UA" dirty="0"/>
              <a:t>– вивчити уривок </a:t>
            </a:r>
            <a:r>
              <a:rPr lang="uk-UA" dirty="0" smtClean="0"/>
              <a:t>напам’ять, виписати в зошит художні засоби</a:t>
            </a:r>
            <a:endParaRPr lang="ru-RU" dirty="0"/>
          </a:p>
          <a:p>
            <a:pPr marL="0" indent="0">
              <a:buNone/>
            </a:pPr>
            <a:r>
              <a:rPr lang="uk-UA" b="1" dirty="0"/>
              <a:t>високий</a:t>
            </a:r>
            <a:r>
              <a:rPr lang="uk-UA" dirty="0"/>
              <a:t> – вивчити вірш, </a:t>
            </a:r>
            <a:r>
              <a:rPr lang="uk-UA" dirty="0" smtClean="0"/>
              <a:t>вміти аналізувати поезію, зробити ілюстрації.</a:t>
            </a:r>
            <a:endParaRPr lang="ru-RU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5057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979762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Давайте скажімо один одному: </a:t>
            </a:r>
            <a:r>
              <a:rPr lang="uk-UA" b="1" dirty="0" smtClean="0">
                <a:solidFill>
                  <a:srgbClr val="C00000"/>
                </a:solidFill>
              </a:rPr>
              <a:t>«Дякую!»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4000" b="1" dirty="0" smtClean="0">
                <a:solidFill>
                  <a:srgbClr val="00B050"/>
                </a:solidFill>
              </a:rPr>
              <a:t>До побачення!</a:t>
            </a:r>
            <a:endParaRPr lang="uk-UA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83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uk-UA" dirty="0" smtClean="0"/>
              <a:t>Бесіда: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276872"/>
            <a:ext cx="7776864" cy="3888432"/>
          </a:xfrm>
        </p:spPr>
        <p:txBody>
          <a:bodyPr/>
          <a:lstStyle/>
          <a:p>
            <a:pPr algn="l"/>
            <a:r>
              <a:rPr lang="uk-UA" dirty="0" smtClean="0"/>
              <a:t>- Яку </a:t>
            </a:r>
            <a:r>
              <a:rPr lang="uk-UA" dirty="0"/>
              <a:t>роль у житті українського народу відіграє пісня?</a:t>
            </a:r>
            <a:endParaRPr lang="ru-RU" dirty="0"/>
          </a:p>
          <a:p>
            <a:pPr algn="l"/>
            <a:r>
              <a:rPr lang="uk-UA" dirty="0"/>
              <a:t>- </a:t>
            </a:r>
            <a:r>
              <a:rPr lang="uk-UA" dirty="0" smtClean="0"/>
              <a:t>Які </a:t>
            </a:r>
            <a:r>
              <a:rPr lang="uk-UA" dirty="0"/>
              <a:t>ви знаєте прислів’я про українську пісню? </a:t>
            </a:r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7027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470025"/>
          </a:xfrm>
        </p:spPr>
        <p:txBody>
          <a:bodyPr/>
          <a:lstStyle/>
          <a:p>
            <a:r>
              <a:rPr lang="uk-UA" b="1" dirty="0" smtClean="0">
                <a:solidFill>
                  <a:srgbClr val="800000"/>
                </a:solidFill>
              </a:rPr>
              <a:t>Гра «Лото»</a:t>
            </a:r>
            <a:endParaRPr lang="uk-UA" b="1" dirty="0">
              <a:solidFill>
                <a:srgbClr val="8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068960"/>
            <a:ext cx="7704856" cy="2569840"/>
          </a:xfrm>
        </p:spPr>
        <p:txBody>
          <a:bodyPr/>
          <a:lstStyle/>
          <a:p>
            <a:r>
              <a:rPr lang="uk-UA" dirty="0" smtClean="0"/>
              <a:t>Ми граємо по групах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9368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3600" b="1" dirty="0">
                <a:cs typeface="Times New Roman" pitchFamily="18" charset="0"/>
              </a:rPr>
              <a:t>Тема: </a:t>
            </a:r>
            <a:r>
              <a:rPr lang="uk-UA" sz="3600" b="1" dirty="0">
                <a:solidFill>
                  <a:srgbClr val="800000"/>
                </a:solidFill>
                <a:cs typeface="Times New Roman" pitchFamily="18" charset="0"/>
              </a:rPr>
              <a:t>Максим Рильський. Короткі відомості з біографії. Поезія «Пісні». Ставлення автора до «братніх на землі пісень», до народів, які їх створили.</a:t>
            </a:r>
            <a:r>
              <a:rPr lang="ru-RU" sz="3600" dirty="0">
                <a:solidFill>
                  <a:srgbClr val="800000"/>
                </a:solidFill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800000"/>
                </a:solidFill>
                <a:cs typeface="Times New Roman" pitchFamily="18" charset="0"/>
              </a:rPr>
            </a:br>
            <a:endParaRPr lang="uk-UA" sz="3600" dirty="0">
              <a:solidFill>
                <a:srgbClr val="8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82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89330"/>
            <a:ext cx="8352928" cy="967462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800000"/>
                </a:solidFill>
                <a:cs typeface="Times New Roman" pitchFamily="18" charset="0"/>
              </a:rPr>
              <a:t>Сьогодні </a:t>
            </a:r>
            <a:r>
              <a:rPr lang="uk-UA" sz="3600" b="1" dirty="0">
                <a:solidFill>
                  <a:srgbClr val="800000"/>
                </a:solidFill>
                <a:cs typeface="Times New Roman" pitchFamily="18" charset="0"/>
              </a:rPr>
              <a:t>на уроці я:</a:t>
            </a:r>
            <a:br>
              <a:rPr lang="uk-UA" sz="3600" b="1" dirty="0">
                <a:solidFill>
                  <a:srgbClr val="800000"/>
                </a:solidFill>
                <a:cs typeface="Times New Roman" pitchFamily="18" charset="0"/>
              </a:rPr>
            </a:br>
            <a:r>
              <a:rPr lang="uk-UA" sz="3600" dirty="0"/>
              <a:t/>
            </a:r>
            <a:br>
              <a:rPr lang="uk-UA" sz="3600" dirty="0"/>
            </a:b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uk-UA" sz="280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404664"/>
            <a:ext cx="6084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44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700808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uk-UA" sz="3200" dirty="0" smtClean="0">
                <a:cs typeface="Times New Roman" pitchFamily="18" charset="0"/>
              </a:rPr>
              <a:t>ознайомлюся із життям та творчістю </a:t>
            </a:r>
            <a:br>
              <a:rPr lang="uk-UA" sz="3200" dirty="0" smtClean="0">
                <a:cs typeface="Times New Roman" pitchFamily="18" charset="0"/>
              </a:rPr>
            </a:br>
            <a:r>
              <a:rPr lang="uk-UA" sz="3200" dirty="0" smtClean="0">
                <a:cs typeface="Times New Roman" pitchFamily="18" charset="0"/>
              </a:rPr>
              <a:t>письменника;</a:t>
            </a:r>
          </a:p>
          <a:p>
            <a:pPr marL="457200" indent="-457200">
              <a:buFontTx/>
              <a:buChar char="-"/>
            </a:pPr>
            <a:r>
              <a:rPr lang="uk-UA" sz="3200" dirty="0" smtClean="0">
                <a:cs typeface="Times New Roman" pitchFamily="18" charset="0"/>
              </a:rPr>
              <a:t>буду читати вірш «Пісні» та аналізувати його зміст;</a:t>
            </a:r>
            <a:endParaRPr lang="ru-RU" sz="3200" dirty="0"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3200" dirty="0" smtClean="0">
                <a:cs typeface="Times New Roman" pitchFamily="18" charset="0"/>
              </a:rPr>
              <a:t>буду</a:t>
            </a:r>
            <a:r>
              <a:rPr lang="uk-UA" sz="3200" dirty="0" smtClean="0">
                <a:cs typeface="Times New Roman" pitchFamily="18" charset="0"/>
              </a:rPr>
              <a:t> коментувати, висловлювати власні думки з приводу прочитаного та почутого;</a:t>
            </a:r>
            <a:r>
              <a:rPr lang="ru-RU" sz="3200" dirty="0" smtClean="0">
                <a:cs typeface="Times New Roman" pitchFamily="18" charset="0"/>
              </a:rPr>
              <a:t/>
            </a:r>
            <a:br>
              <a:rPr lang="ru-RU" sz="3200" dirty="0" smtClean="0">
                <a:cs typeface="Times New Roman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34015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1"/>
            <a:ext cx="7772400" cy="1224136"/>
          </a:xfrm>
        </p:spPr>
        <p:txBody>
          <a:bodyPr/>
          <a:lstStyle/>
          <a:p>
            <a:r>
              <a:rPr lang="uk-UA" dirty="0" smtClean="0"/>
              <a:t>Яким чином я це зроблю: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496944" cy="4824536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uk-UA" sz="2400" dirty="0">
                <a:cs typeface="Times New Roman" pitchFamily="18" charset="0"/>
              </a:rPr>
              <a:t>П</a:t>
            </a:r>
            <a:r>
              <a:rPr lang="uk-UA" sz="2400" dirty="0" smtClean="0">
                <a:cs typeface="Times New Roman" pitchFamily="18" charset="0"/>
              </a:rPr>
              <a:t>ослухаю легенду про пісню</a:t>
            </a:r>
          </a:p>
          <a:p>
            <a:pPr marL="514350" indent="-514350" algn="l">
              <a:buAutoNum type="arabicPeriod"/>
            </a:pPr>
            <a:r>
              <a:rPr lang="uk-UA" sz="2400" dirty="0" smtClean="0">
                <a:cs typeface="Times New Roman" pitchFamily="18" charset="0"/>
              </a:rPr>
              <a:t>Розкрию роль пісні в житті народу. Пограю в групах в «Лото»</a:t>
            </a:r>
          </a:p>
          <a:p>
            <a:pPr marL="514350" indent="-514350" algn="l">
              <a:buAutoNum type="arabicPeriod"/>
            </a:pPr>
            <a:r>
              <a:rPr lang="uk-UA" sz="2400" dirty="0" smtClean="0">
                <a:cs typeface="Times New Roman" pitchFamily="18" charset="0"/>
              </a:rPr>
              <a:t>Опрацюю відомості про М.Рильського – попрацюю з книгою.</a:t>
            </a:r>
          </a:p>
          <a:p>
            <a:pPr marL="514350" indent="-514350" algn="l">
              <a:buAutoNum type="arabicPeriod"/>
            </a:pPr>
            <a:r>
              <a:rPr lang="uk-UA" sz="2400" dirty="0" smtClean="0">
                <a:cs typeface="Times New Roman" pitchFamily="18" charset="0"/>
              </a:rPr>
              <a:t>У мене буде цікава </a:t>
            </a:r>
            <a:r>
              <a:rPr lang="uk-UA" sz="2400" dirty="0" err="1" smtClean="0">
                <a:cs typeface="Times New Roman" pitchFamily="18" charset="0"/>
              </a:rPr>
              <a:t>фізкультхвилинка</a:t>
            </a:r>
            <a:r>
              <a:rPr lang="uk-UA" sz="2400" dirty="0" smtClean="0">
                <a:cs typeface="Times New Roman" pitchFamily="18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uk-UA" sz="2400" dirty="0" smtClean="0">
                <a:cs typeface="Times New Roman" pitchFamily="18" charset="0"/>
              </a:rPr>
              <a:t>Прочитаю та проаналізую вірш М.Рильського Пісні» - попрацюю в групах, висловлю свої думки.</a:t>
            </a:r>
          </a:p>
          <a:p>
            <a:pPr marL="514350" indent="-514350" algn="l">
              <a:buAutoNum type="arabicPeriod"/>
            </a:pPr>
            <a:r>
              <a:rPr lang="uk-UA" sz="2400" dirty="0" smtClean="0">
                <a:cs typeface="Times New Roman" pitchFamily="18" charset="0"/>
              </a:rPr>
              <a:t>Складу </a:t>
            </a:r>
            <a:r>
              <a:rPr lang="uk-UA" sz="2400" dirty="0" err="1" smtClean="0">
                <a:cs typeface="Times New Roman" pitchFamily="18" charset="0"/>
              </a:rPr>
              <a:t>сінквейн</a:t>
            </a:r>
            <a:r>
              <a:rPr lang="uk-UA" sz="2400" dirty="0" smtClean="0">
                <a:cs typeface="Times New Roman" pitchFamily="18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uk-UA" sz="2400" dirty="0" smtClean="0">
                <a:cs typeface="Times New Roman" pitchFamily="18" charset="0"/>
              </a:rPr>
              <a:t>Отримаю домашнє завдання на вибір.</a:t>
            </a:r>
          </a:p>
          <a:p>
            <a:pPr marL="514350" indent="-514350">
              <a:buAutoNum type="arabicPeriod"/>
            </a:pPr>
            <a:endParaRPr lang="uk-UA" sz="2400" dirty="0" smtClean="0"/>
          </a:p>
          <a:p>
            <a:pPr marL="514350" indent="-514350">
              <a:buAutoNum type="arabicPeriod"/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79791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74638"/>
            <a:ext cx="4042792" cy="5962674"/>
          </a:xfrm>
        </p:spPr>
        <p:txBody>
          <a:bodyPr/>
          <a:lstStyle/>
          <a:p>
            <a:r>
              <a:rPr lang="uk-UA" dirty="0" smtClean="0">
                <a:solidFill>
                  <a:srgbClr val="800000"/>
                </a:solidFill>
              </a:rPr>
              <a:t>Максим Тадейович Рильський</a:t>
            </a:r>
            <a:endParaRPr lang="uk-UA" dirty="0">
              <a:solidFill>
                <a:srgbClr val="800000"/>
              </a:solidFill>
            </a:endParaRPr>
          </a:p>
        </p:txBody>
      </p:sp>
      <p:pic>
        <p:nvPicPr>
          <p:cNvPr id="2050" name="Picture 2" descr="C:\Users\User\Desktop\Підготовка до уроку\Нова папка\фото\rilskiy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312657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45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772400" cy="1470025"/>
          </a:xfrm>
        </p:spPr>
        <p:txBody>
          <a:bodyPr/>
          <a:lstStyle/>
          <a:p>
            <a:r>
              <a:rPr lang="uk-UA" b="1" dirty="0" smtClean="0">
                <a:solidFill>
                  <a:srgbClr val="800000"/>
                </a:solidFill>
              </a:rPr>
              <a:t>Робота з книгою</a:t>
            </a:r>
            <a:endParaRPr lang="uk-UA" b="1" dirty="0">
              <a:solidFill>
                <a:srgbClr val="8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916832"/>
            <a:ext cx="7992888" cy="3960440"/>
          </a:xfrm>
        </p:spPr>
        <p:txBody>
          <a:bodyPr/>
          <a:lstStyle/>
          <a:p>
            <a:pPr lvl="0"/>
            <a:endParaRPr lang="ru-RU" sz="2400" dirty="0"/>
          </a:p>
          <a:p>
            <a:pPr algn="l"/>
            <a:r>
              <a:rPr lang="uk-UA" sz="2800" dirty="0"/>
              <a:t>1-ша група </a:t>
            </a:r>
            <a:r>
              <a:rPr lang="uk-UA" sz="2800" dirty="0" smtClean="0"/>
              <a:t>складає </a:t>
            </a:r>
            <a:r>
              <a:rPr lang="uk-UA" sz="2800" dirty="0"/>
              <a:t>хронологічний диктант.</a:t>
            </a:r>
            <a:endParaRPr lang="ru-RU" sz="2800" dirty="0"/>
          </a:p>
          <a:p>
            <a:pPr algn="l"/>
            <a:r>
              <a:rPr lang="uk-UA" sz="2800" dirty="0"/>
              <a:t>2-га група складає питання до аудіювання.</a:t>
            </a:r>
            <a:endParaRPr lang="ru-RU" sz="2800" dirty="0"/>
          </a:p>
          <a:p>
            <a:pPr algn="l"/>
            <a:r>
              <a:rPr lang="uk-UA" sz="2800" dirty="0"/>
              <a:t>3-тя - складає </a:t>
            </a:r>
            <a:r>
              <a:rPr lang="uk-UA" sz="2800" dirty="0" err="1"/>
              <a:t>пазли</a:t>
            </a:r>
            <a:r>
              <a:rPr lang="uk-UA" sz="2800" dirty="0"/>
              <a:t> (портрет письменника)</a:t>
            </a:r>
            <a:endParaRPr lang="ru-RU" sz="2800" dirty="0"/>
          </a:p>
          <a:p>
            <a:pPr algn="l"/>
            <a:r>
              <a:rPr lang="uk-UA" sz="2800" dirty="0"/>
              <a:t>4-та група  готує 2-3 питання </a:t>
            </a:r>
            <a:r>
              <a:rPr lang="uk-UA" sz="2800" dirty="0" smtClean="0"/>
              <a:t>для інтерв’ю з письменником </a:t>
            </a:r>
            <a:r>
              <a:rPr lang="uk-UA" sz="2800" dirty="0"/>
              <a:t>(</a:t>
            </a:r>
            <a:r>
              <a:rPr lang="uk-UA" sz="2800" dirty="0" smtClean="0"/>
              <a:t>письменник-учень)</a:t>
            </a:r>
          </a:p>
          <a:p>
            <a:pPr algn="l"/>
            <a:r>
              <a:rPr lang="uk-UA" sz="2800" dirty="0" smtClean="0"/>
              <a:t>5-та група готує повідомлення «М.Т.Рильський у Криму»</a:t>
            </a:r>
            <a:endParaRPr lang="ru-RU" sz="2800" dirty="0"/>
          </a:p>
          <a:p>
            <a:pPr algn="l"/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394933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>
                <a:solidFill>
                  <a:srgbClr val="800000"/>
                </a:solidFill>
              </a:rPr>
              <a:t>Фізкультхвилинка</a:t>
            </a:r>
            <a:r>
              <a:rPr lang="uk-UA" b="1" dirty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525963"/>
          </a:xfrm>
        </p:spPr>
        <p:txBody>
          <a:bodyPr/>
          <a:lstStyle/>
          <a:p>
            <a:r>
              <a:rPr lang="uk-UA" sz="3600" dirty="0"/>
              <a:t>У різних кутках класу </a:t>
            </a:r>
            <a:r>
              <a:rPr lang="uk-UA" sz="3600" dirty="0" smtClean="0"/>
              <a:t>ви бачите слова «Так</a:t>
            </a:r>
            <a:r>
              <a:rPr lang="uk-UA" sz="3600" dirty="0"/>
              <a:t>», «Ні», «Не знаю». </a:t>
            </a:r>
          </a:p>
          <a:p>
            <a:pPr marL="0" indent="0">
              <a:buNone/>
            </a:pPr>
            <a:r>
              <a:rPr lang="uk-UA" sz="3600" b="1" dirty="0" smtClean="0"/>
              <a:t>Завдання: </a:t>
            </a:r>
            <a:r>
              <a:rPr lang="uk-UA" sz="3600" dirty="0" smtClean="0"/>
              <a:t>коли ви згодні з твердженням, підбігти </a:t>
            </a:r>
            <a:r>
              <a:rPr lang="uk-UA" sz="3600" dirty="0"/>
              <a:t>до правильної відповіді </a:t>
            </a:r>
          </a:p>
        </p:txBody>
      </p:sp>
    </p:spTree>
    <p:extLst>
      <p:ext uri="{BB962C8B-B14F-4D97-AF65-F5344CB8AC3E}">
        <p14:creationId xmlns:p14="http://schemas.microsoft.com/office/powerpoint/2010/main" val="426537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245</TotalTime>
  <Words>418</Words>
  <Application>Microsoft Office PowerPoint</Application>
  <PresentationFormat>Экран (4:3)</PresentationFormat>
  <Paragraphs>67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Тема1</vt:lpstr>
      <vt:lpstr>Легенда про пісню</vt:lpstr>
      <vt:lpstr>Бесіда:</vt:lpstr>
      <vt:lpstr>Гра «Лото»</vt:lpstr>
      <vt:lpstr>Тема: Максим Рильський. Короткі відомості з біографії. Поезія «Пісні». Ставлення автора до «братніх на землі пісень», до народів, які їх створили. </vt:lpstr>
      <vt:lpstr>   Сьогодні на уроці я:   </vt:lpstr>
      <vt:lpstr>Яким чином я це зроблю:</vt:lpstr>
      <vt:lpstr>Максим Тадейович Рильський</vt:lpstr>
      <vt:lpstr>Робота з книгою</vt:lpstr>
      <vt:lpstr>Фізкультхвилинка </vt:lpstr>
      <vt:lpstr>Прослуховування аудіозапису вірша М.Рильського «Пісні»</vt:lpstr>
      <vt:lpstr>1.Словникова робота. 2.Робота з літературознавчими термінами </vt:lpstr>
      <vt:lpstr>Робота в групах. </vt:lpstr>
      <vt:lpstr>Інтерактивна вправа «Мозкова атака»  </vt:lpstr>
      <vt:lpstr>Творча робота Гра «Доміно»  </vt:lpstr>
      <vt:lpstr>Складання сінквейну. </vt:lpstr>
      <vt:lpstr>Задай собі питання:</vt:lpstr>
      <vt:lpstr>Види робіт, які використовувалися на уроці:</vt:lpstr>
      <vt:lpstr>Домашнє завдання </vt:lpstr>
      <vt:lpstr>Давайте скажімо один одному: «Дякую!»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Максим Рильський. Короткі відомості з біографії. Поезія «Пісні». Ставлення автора до «братніх на землі пісень», до народів, які їх створили.</dc:title>
  <dc:creator>User</dc:creator>
  <cp:lastModifiedBy>Ира</cp:lastModifiedBy>
  <cp:revision>13</cp:revision>
  <cp:lastPrinted>2012-02-21T20:58:11Z</cp:lastPrinted>
  <dcterms:created xsi:type="dcterms:W3CDTF">2012-02-16T03:13:37Z</dcterms:created>
  <dcterms:modified xsi:type="dcterms:W3CDTF">2014-12-15T12:39:09Z</dcterms:modified>
</cp:coreProperties>
</file>