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Таня" initials="Т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5059"/>
    <a:srgbClr val="52A4A8"/>
    <a:srgbClr val="92D7DE"/>
    <a:srgbClr val="8EA43E"/>
    <a:srgbClr val="E278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218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0" d="100"/>
        <a:sy n="180" d="100"/>
      </p:scale>
      <p:origin x="0" y="59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0686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48690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338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52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1415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1549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1619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295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145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162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9943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9290E-8A4D-4F34-8022-F407F3DDFE65}" type="datetimeFigureOut">
              <a:rPr lang="x-none" smtClean="0"/>
              <a:t>29.12.2021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023DA-9026-47C9-B482-DA010A4B16D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2700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81496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№8/109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573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Кавецька</a:t>
            </a:r>
            <a:r>
              <a:rPr lang="uk-UA" sz="3600" dirty="0"/>
              <a:t> Наталія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0405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0275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№8/118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22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Намака</a:t>
            </a:r>
            <a:r>
              <a:rPr lang="uk-UA" sz="3600" dirty="0"/>
              <a:t> Наталія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1156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0755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№8/119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823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Бойко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2453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8770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№8/120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406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Когут Валентина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8841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68030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№8/121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9682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Вальчак</a:t>
            </a:r>
            <a:r>
              <a:rPr lang="uk-UA" sz="3600" dirty="0"/>
              <a:t> Ганна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3481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6366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№8/122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3035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Смертіна</a:t>
            </a:r>
            <a:r>
              <a:rPr lang="uk-UA" sz="3600" dirty="0"/>
              <a:t> Олена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1126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8290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№8/123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4547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Курус</a:t>
            </a:r>
            <a:r>
              <a:rPr lang="uk-UA" sz="3600" dirty="0"/>
              <a:t> Ірина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4476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4821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№8/124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2765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Сава Ірина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9093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8770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№8/125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0650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Корнят</a:t>
            </a:r>
            <a:r>
              <a:rPr lang="uk-UA" sz="3600" dirty="0"/>
              <a:t> Оксана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57497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9091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№8/126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6881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Пасічник Світлана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54735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68672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№8/127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5849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Мельничук Надія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0658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0435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№8/110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4155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Кобилянська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235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59695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№8/111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442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Ножак Людмила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2066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68030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№8/112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5330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Іордан</a:t>
            </a:r>
            <a:r>
              <a:rPr lang="uk-UA" sz="3600" dirty="0"/>
              <a:t> Леся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647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69954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№8/113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9009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Іваник Галина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743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67870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№8/114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4617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Бей Галина 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2132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0435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№8/115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47441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Бережинська</a:t>
            </a:r>
            <a:r>
              <a:rPr lang="uk-UA" sz="3600" dirty="0"/>
              <a:t> Антоніна 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1293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70755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№8/116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34930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err="1"/>
              <a:t>Гуцалюк</a:t>
            </a:r>
            <a:r>
              <a:rPr lang="uk-UA" sz="3600" dirty="0"/>
              <a:t> Наталія 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3618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кутник 16">
            <a:extLst>
              <a:ext uri="{FF2B5EF4-FFF2-40B4-BE49-F238E27FC236}">
                <a16:creationId xmlns="" xmlns:a16="http://schemas.microsoft.com/office/drawing/2014/main" id="{40E1A54B-F681-43A1-A680-702516434165}"/>
              </a:ext>
            </a:extLst>
          </p:cNvPr>
          <p:cNvSpPr/>
          <p:nvPr/>
        </p:nvSpPr>
        <p:spPr>
          <a:xfrm>
            <a:off x="0" y="6486483"/>
            <a:ext cx="9906000" cy="358402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A7F1A5-516D-4CE1-A48C-509A1A45D618}"/>
              </a:ext>
            </a:extLst>
          </p:cNvPr>
          <p:cNvSpPr txBox="1"/>
          <p:nvPr/>
        </p:nvSpPr>
        <p:spPr>
          <a:xfrm>
            <a:off x="159551" y="4326829"/>
            <a:ext cx="620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«ФОРМУВАЛЬНЕ ОЦІНЮВАННЯ ЯК ІНСТРУМЕНТ ОСВІТНІХ ПОСЛУГ»</a:t>
            </a:r>
          </a:p>
          <a:p>
            <a:pPr algn="ctr"/>
            <a:r>
              <a:rPr lang="uk-UA" sz="1400" b="1" dirty="0">
                <a:latin typeface="Arial Narrow" panose="020B0606020202030204" pitchFamily="34" charset="0"/>
              </a:rPr>
              <a:t>2 год</a:t>
            </a:r>
            <a:endParaRPr lang="x-none" sz="1400" b="1" dirty="0">
              <a:latin typeface="Arial Narrow" panose="020B0606020202030204" pitchFamily="34" charset="0"/>
            </a:endParaRPr>
          </a:p>
        </p:txBody>
      </p:sp>
      <p:sp>
        <p:nvSpPr>
          <p:cNvPr id="27" name="Прямоугольник 16">
            <a:extLst>
              <a:ext uri="{FF2B5EF4-FFF2-40B4-BE49-F238E27FC236}">
                <a16:creationId xmlns="" xmlns:a16="http://schemas.microsoft.com/office/drawing/2014/main" id="{AE93460A-3785-44A4-8F64-5A031D895FCC}"/>
              </a:ext>
            </a:extLst>
          </p:cNvPr>
          <p:cNvSpPr/>
          <p:nvPr/>
        </p:nvSpPr>
        <p:spPr>
          <a:xfrm>
            <a:off x="536354" y="1237038"/>
            <a:ext cx="760336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8000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СЕРТИФІКАТ </a:t>
            </a:r>
            <a:r>
              <a:rPr lang="uk-UA" sz="5400" dirty="0" smtClean="0">
                <a:ln>
                  <a:solidFill>
                    <a:schemeClr val="bg1"/>
                  </a:solidFill>
                </a:ln>
                <a:solidFill>
                  <a:srgbClr val="FB505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№8/117</a:t>
            </a:r>
            <a:endParaRPr lang="uk-UA" sz="8000" dirty="0">
              <a:ln>
                <a:solidFill>
                  <a:schemeClr val="bg1"/>
                </a:solidFill>
              </a:ln>
              <a:solidFill>
                <a:srgbClr val="FB505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DA74D614-036A-4325-A409-C35354D278CF}"/>
              </a:ext>
            </a:extLst>
          </p:cNvPr>
          <p:cNvSpPr txBox="1"/>
          <p:nvPr/>
        </p:nvSpPr>
        <p:spPr>
          <a:xfrm>
            <a:off x="2720752" y="3275692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учасник(ця)</a:t>
            </a:r>
          </a:p>
        </p:txBody>
      </p:sp>
      <p:cxnSp>
        <p:nvCxnSpPr>
          <p:cNvPr id="30" name="Прямая соединительная линия 8">
            <a:extLst>
              <a:ext uri="{FF2B5EF4-FFF2-40B4-BE49-F238E27FC236}">
                <a16:creationId xmlns="" xmlns:a16="http://schemas.microsoft.com/office/drawing/2014/main" id="{B53EB359-960A-4D35-9AD8-2428FA1D231E}"/>
              </a:ext>
            </a:extLst>
          </p:cNvPr>
          <p:cNvCxnSpPr/>
          <p:nvPr/>
        </p:nvCxnSpPr>
        <p:spPr>
          <a:xfrm>
            <a:off x="713775" y="3275692"/>
            <a:ext cx="5400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Прямоугольник 22">
            <a:extLst>
              <a:ext uri="{FF2B5EF4-FFF2-40B4-BE49-F238E27FC236}">
                <a16:creationId xmlns="" xmlns:a16="http://schemas.microsoft.com/office/drawing/2014/main" id="{4BE49994-4627-4828-91A2-C1639CBFB046}"/>
              </a:ext>
            </a:extLst>
          </p:cNvPr>
          <p:cNvSpPr/>
          <p:nvPr/>
        </p:nvSpPr>
        <p:spPr>
          <a:xfrm>
            <a:off x="2624023" y="5252793"/>
            <a:ext cx="2933270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Директор Тернопільського комунального методичного центру науково-освітніх інновацій та моніторингу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______________Г.І.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Литвинюк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4" name="Прямоугольник 23">
            <a:extLst>
              <a:ext uri="{FF2B5EF4-FFF2-40B4-BE49-F238E27FC236}">
                <a16:creationId xmlns="" xmlns:a16="http://schemas.microsoft.com/office/drawing/2014/main" id="{AE705E6E-839B-4149-B60A-9C1FFDEC57BA}"/>
              </a:ext>
            </a:extLst>
          </p:cNvPr>
          <p:cNvSpPr/>
          <p:nvPr/>
        </p:nvSpPr>
        <p:spPr>
          <a:xfrm>
            <a:off x="405064" y="5252793"/>
            <a:ext cx="2176781" cy="1546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Начальник </a:t>
            </a:r>
          </a:p>
          <a:p>
            <a:pPr lvl="0"/>
            <a:r>
              <a:rPr lang="uk-UA" sz="1050" dirty="0">
                <a:solidFill>
                  <a:prstClr val="black"/>
                </a:solidFill>
                <a:cs typeface="Calibri" panose="020F0502020204030204" pitchFamily="34" charset="0"/>
              </a:rPr>
              <a:t>Управління освіти і науки Тернопільської міської ради</a:t>
            </a: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r>
              <a:rPr lang="uk-UA" sz="1050" b="1" dirty="0">
                <a:solidFill>
                  <a:prstClr val="black"/>
                </a:solidFill>
                <a:cs typeface="Calibri" panose="020F0502020204030204" pitchFamily="34" charset="0"/>
              </a:rPr>
              <a:t>________________ О.П. </a:t>
            </a:r>
            <a:r>
              <a:rPr lang="uk-UA" sz="1050" b="1" dirty="0" err="1">
                <a:solidFill>
                  <a:prstClr val="black"/>
                </a:solidFill>
                <a:cs typeface="Calibri" panose="020F0502020204030204" pitchFamily="34" charset="0"/>
              </a:rPr>
              <a:t>Похиляк</a:t>
            </a:r>
            <a:endParaRPr lang="uk-UA" sz="1050" b="1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  <a:p>
            <a:pPr lvl="0"/>
            <a:endParaRPr lang="uk-UA" sz="1050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0E295970-06FF-4B77-8334-C336738AC964}"/>
              </a:ext>
            </a:extLst>
          </p:cNvPr>
          <p:cNvSpPr txBox="1"/>
          <p:nvPr/>
        </p:nvSpPr>
        <p:spPr>
          <a:xfrm>
            <a:off x="7605401" y="6522371"/>
            <a:ext cx="23982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Тернопіль, листопад 2021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4ACDB3B-AE01-4421-82DF-B3C1B411F9AB}"/>
              </a:ext>
            </a:extLst>
          </p:cNvPr>
          <p:cNvSpPr txBox="1"/>
          <p:nvPr/>
        </p:nvSpPr>
        <p:spPr>
          <a:xfrm>
            <a:off x="97661" y="6513915"/>
            <a:ext cx="20544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 </a:t>
            </a:r>
            <a:r>
              <a:rPr lang="uk-UA" sz="1200" i="1" dirty="0" smtClean="0">
                <a:solidFill>
                  <a:schemeClr val="bg1"/>
                </a:solidFill>
              </a:rPr>
              <a:t>№ 401</a:t>
            </a:r>
            <a:r>
              <a:rPr lang="uk-UA" sz="1200" i="1" dirty="0">
                <a:solidFill>
                  <a:schemeClr val="bg1"/>
                </a:solidFill>
              </a:rPr>
              <a:t> від 29.11.2021 </a:t>
            </a:r>
          </a:p>
        </p:txBody>
      </p:sp>
      <p:pic>
        <p:nvPicPr>
          <p:cNvPr id="21" name="Picture 2" descr="How to create Google Analytics Dashboard: Practical Tips | InsightWhale">
            <a:extLst>
              <a:ext uri="{FF2B5EF4-FFF2-40B4-BE49-F238E27FC236}">
                <a16:creationId xmlns="" xmlns:a16="http://schemas.microsoft.com/office/drawing/2014/main" id="{773F718C-83EE-40A9-8B6B-15F778595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750" y="3193615"/>
            <a:ext cx="4874924" cy="3247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45B3E94B-3927-43E4-95F0-EE3D59B6E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806" y="304736"/>
            <a:ext cx="5375618" cy="845832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="" xmlns:a16="http://schemas.microsoft.com/office/drawing/2014/main" id="{739453BD-C4B6-4AA6-8854-8B7559C7102A}"/>
              </a:ext>
            </a:extLst>
          </p:cNvPr>
          <p:cNvSpPr/>
          <p:nvPr/>
        </p:nvSpPr>
        <p:spPr>
          <a:xfrm>
            <a:off x="1411195" y="3664385"/>
            <a:ext cx="37917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>
                <a:solidFill>
                  <a:srgbClr val="FB5059"/>
                </a:solidFill>
                <a:latin typeface="Impact" panose="020B0806030902050204" pitchFamily="34" charset="0"/>
              </a:rPr>
              <a:t>ОСВІТНЬОГО ТРАНСФЕР-МІСТЕЧКА ІННОВАЦІЙНИХ МОЖЛИВОСТЕЙ </a:t>
            </a:r>
            <a:endParaRPr lang="x-none" dirty="0">
              <a:solidFill>
                <a:srgbClr val="FB5059"/>
              </a:solidFill>
              <a:latin typeface="Impact" panose="020B080603090205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A22B207-B649-459B-913A-BDED4BF44D49}"/>
              </a:ext>
            </a:extLst>
          </p:cNvPr>
          <p:cNvSpPr txBox="1"/>
          <p:nvPr/>
        </p:nvSpPr>
        <p:spPr>
          <a:xfrm>
            <a:off x="1329129" y="2709605"/>
            <a:ext cx="28725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/>
              <a:t>Антонів Ірина</a:t>
            </a:r>
            <a:endParaRPr lang="x-none" sz="3600" i="1" dirty="0">
              <a:latin typeface="Monotype Corsiva" panose="03010101010201010101" pitchFamily="66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="" xmlns:a16="http://schemas.microsoft.com/office/drawing/2014/main" id="{30616108-09F0-4403-B5A0-6E8DC409D341}"/>
              </a:ext>
            </a:extLst>
          </p:cNvPr>
          <p:cNvSpPr/>
          <p:nvPr/>
        </p:nvSpPr>
        <p:spPr>
          <a:xfrm>
            <a:off x="20153" y="6701"/>
            <a:ext cx="9906000" cy="179201"/>
          </a:xfrm>
          <a:prstGeom prst="rect">
            <a:avLst/>
          </a:prstGeom>
          <a:solidFill>
            <a:srgbClr val="FB5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B4CC2141-D18E-4CF5-A786-2BAD81083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51" y="-195102"/>
            <a:ext cx="2738727" cy="1804946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19CDEF3E-20CF-4D2F-A6ED-C57DC2B2D7E3}"/>
              </a:ext>
            </a:extLst>
          </p:cNvPr>
          <p:cNvSpPr txBox="1"/>
          <p:nvPr/>
        </p:nvSpPr>
        <p:spPr>
          <a:xfrm>
            <a:off x="6643754" y="3141165"/>
            <a:ext cx="20582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</a:t>
            </a:r>
            <a:r>
              <a:rPr lang="uk-UA" sz="2800" b="1" dirty="0">
                <a:ln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4.0</a:t>
            </a:r>
            <a:endParaRPr lang="x-none" sz="2800" b="1" dirty="0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5" y="5820942"/>
            <a:ext cx="413350" cy="344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09" y="5849859"/>
            <a:ext cx="320156" cy="315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88122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633</TotalTime>
  <Words>1083</Words>
  <Application>Microsoft Office PowerPoint</Application>
  <PresentationFormat>Лист A4 (210x297 мм)</PresentationFormat>
  <Paragraphs>380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Arial Narrow</vt:lpstr>
      <vt:lpstr>Calibri</vt:lpstr>
      <vt:lpstr>Calibri Light</vt:lpstr>
      <vt:lpstr>Impact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Таня</dc:creator>
  <cp:lastModifiedBy>vip-fast</cp:lastModifiedBy>
  <cp:revision>84</cp:revision>
  <dcterms:created xsi:type="dcterms:W3CDTF">2020-03-27T08:13:05Z</dcterms:created>
  <dcterms:modified xsi:type="dcterms:W3CDTF">2021-12-29T11:47:26Z</dcterms:modified>
</cp:coreProperties>
</file>