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02" r:id="rId43"/>
    <p:sldId id="303" r:id="rId44"/>
    <p:sldId id="304" r:id="rId45"/>
    <p:sldId id="305" r:id="rId46"/>
    <p:sldId id="306" r:id="rId47"/>
    <p:sldId id="307" r:id="rId48"/>
    <p:sldId id="308" r:id="rId49"/>
    <p:sldId id="309" r:id="rId50"/>
    <p:sldId id="311" r:id="rId51"/>
    <p:sldId id="312" r:id="rId52"/>
    <p:sldId id="313" r:id="rId53"/>
    <p:sldId id="314" r:id="rId54"/>
    <p:sldId id="315" r:id="rId55"/>
    <p:sldId id="316" r:id="rId56"/>
    <p:sldId id="317" r:id="rId57"/>
    <p:sldId id="318" r:id="rId58"/>
    <p:sldId id="319" r:id="rId59"/>
    <p:sldId id="320" r:id="rId60"/>
    <p:sldId id="321" r:id="rId61"/>
    <p:sldId id="322" r:id="rId62"/>
    <p:sldId id="323" r:id="rId63"/>
    <p:sldId id="324" r:id="rId64"/>
    <p:sldId id="325" r:id="rId65"/>
    <p:sldId id="326" r:id="rId66"/>
    <p:sldId id="327" r:id="rId67"/>
    <p:sldId id="328" r:id="rId68"/>
    <p:sldId id="329" r:id="rId69"/>
    <p:sldId id="330" r:id="rId70"/>
    <p:sldId id="331" r:id="rId71"/>
    <p:sldId id="332" r:id="rId72"/>
    <p:sldId id="333" r:id="rId73"/>
    <p:sldId id="334" r:id="rId74"/>
    <p:sldId id="335" r:id="rId75"/>
    <p:sldId id="336" r:id="rId76"/>
    <p:sldId id="337" r:id="rId77"/>
    <p:sldId id="338" r:id="rId78"/>
    <p:sldId id="339" r:id="rId79"/>
    <p:sldId id="340" r:id="rId80"/>
    <p:sldId id="341" r:id="rId81"/>
    <p:sldId id="342" r:id="rId82"/>
    <p:sldId id="343" r:id="rId83"/>
    <p:sldId id="344" r:id="rId84"/>
    <p:sldId id="345" r:id="rId85"/>
    <p:sldId id="346" r:id="rId86"/>
    <p:sldId id="347" r:id="rId87"/>
    <p:sldId id="348" r:id="rId88"/>
    <p:sldId id="349" r:id="rId89"/>
    <p:sldId id="350" r:id="rId9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Зразок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28.05.2025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напис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28.05.2025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напис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28.05.2025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28.05.2025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28.05.2025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28.05.2025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28.05.2025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28.05.2025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28.05.2025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28.05.2025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рисунк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28.05.2025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3959E6-847B-4937-8C3D-49CDB5BA4EF3}" type="datetimeFigureOut">
              <a:rPr lang="uk-UA" smtClean="0"/>
              <a:pPr/>
              <a:t>28.05.2025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Зображення, що містить текст, знімок екрана, графічний дизайн, Графіка&#10;&#10;Автоматично згенерований опис">
            <a:extLst>
              <a:ext uri="{FF2B5EF4-FFF2-40B4-BE49-F238E27FC236}">
                <a16:creationId xmlns="" xmlns:a16="http://schemas.microsoft.com/office/drawing/2014/main" id="{F113C548-578D-97B0-7BA3-5C3F67F3E3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79" t="-5616" r="79725" b="-8733"/>
          <a:stretch/>
        </p:blipFill>
        <p:spPr>
          <a:xfrm>
            <a:off x="1199333" y="177790"/>
            <a:ext cx="1119535" cy="10081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A7645F7-58F6-BE88-737F-27F4262B3B7E}"/>
              </a:ext>
            </a:extLst>
          </p:cNvPr>
          <p:cNvSpPr txBox="1"/>
          <p:nvPr/>
        </p:nvSpPr>
        <p:spPr>
          <a:xfrm>
            <a:off x="2195736" y="250870"/>
            <a:ext cx="345638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Тернопільський комунальний методичний центр науково-освітніх інновацій та моніторингу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E3ACFAE-648C-F74F-D131-F9D9DB2B3AAD}"/>
              </a:ext>
            </a:extLst>
          </p:cNvPr>
          <p:cNvSpPr txBox="1"/>
          <p:nvPr/>
        </p:nvSpPr>
        <p:spPr>
          <a:xfrm>
            <a:off x="1322198" y="1371499"/>
            <a:ext cx="45968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СЕРТИФІКАТ </a:t>
            </a:r>
            <a:r>
              <a:rPr lang="uk-UA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ГЛ</a:t>
            </a: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№25-01</a:t>
            </a:r>
            <a:endParaRPr kumimoji="0" lang="uk-UA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F195E58-4A83-739D-7C1A-739A28D518C9}"/>
              </a:ext>
            </a:extLst>
          </p:cNvPr>
          <p:cNvSpPr txBox="1"/>
          <p:nvPr/>
        </p:nvSpPr>
        <p:spPr>
          <a:xfrm>
            <a:off x="397442" y="5503970"/>
            <a:ext cx="24300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Директор центру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B4E3C0CF-2607-701A-E3E3-9B3BE65EDC2F}"/>
              </a:ext>
            </a:extLst>
          </p:cNvPr>
          <p:cNvSpPr txBox="1"/>
          <p:nvPr/>
        </p:nvSpPr>
        <p:spPr>
          <a:xfrm>
            <a:off x="4026909" y="5491211"/>
            <a:ext cx="28620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Галина ЛИТВИНЮК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16DEFA9-4202-FEA5-1C39-19EF4ACE150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5753"/>
          <a:stretch/>
        </p:blipFill>
        <p:spPr>
          <a:xfrm>
            <a:off x="6588224" y="0"/>
            <a:ext cx="2555776" cy="6858000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F5643CAA-5274-858B-1BC9-516C5BC44C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960" y="6298566"/>
            <a:ext cx="5184899" cy="3816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4616B1B-F785-1DA5-C30B-5E731F9880C3}"/>
              </a:ext>
            </a:extLst>
          </p:cNvPr>
          <p:cNvSpPr txBox="1"/>
          <p:nvPr/>
        </p:nvSpPr>
        <p:spPr>
          <a:xfrm>
            <a:off x="188128" y="1937974"/>
            <a:ext cx="6597864" cy="20774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</a:t>
            </a:r>
            <a:r>
              <a:rPr kumimoji="0" lang="uk-UA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асвідчує</a:t>
            </a:r>
            <a:r>
              <a:rPr kumimoji="0" lang="uk-U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що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16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брала участь у </a:t>
            </a:r>
            <a:r>
              <a:rPr lang="uk-UA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ПрофМайстерках у межах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професійного маршруту 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ФОРМУВАННЯ АКАДЕМІЧНИХ</a:t>
            </a:r>
            <a:r>
              <a:rPr lang="ru-RU" b="1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ru-RU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ЛІЦЕЇВ В УМОВАХ НУШ</a:t>
            </a:r>
            <a:endParaRPr kumimoji="0" lang="uk-UA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4B88D39-4EBA-1472-1D5F-1E60BAB95203}"/>
              </a:ext>
            </a:extLst>
          </p:cNvPr>
          <p:cNvSpPr txBox="1"/>
          <p:nvPr/>
        </p:nvSpPr>
        <p:spPr>
          <a:xfrm>
            <a:off x="2086996" y="4453402"/>
            <a:ext cx="30672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26-27 </a:t>
            </a:r>
            <a:r>
              <a:rPr kumimoji="0" lang="uk-UA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березня 2025 року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AA55819-9349-3D47-E1DF-41D490BFCF7D}"/>
              </a:ext>
            </a:extLst>
          </p:cNvPr>
          <p:cNvSpPr txBox="1"/>
          <p:nvPr/>
        </p:nvSpPr>
        <p:spPr>
          <a:xfrm>
            <a:off x="2881308" y="4042900"/>
            <a:ext cx="12742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noProof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 години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9BBDA4A-2841-B656-CCAD-506FE9E5D44E}"/>
              </a:ext>
            </a:extLst>
          </p:cNvPr>
          <p:cNvSpPr txBox="1"/>
          <p:nvPr/>
        </p:nvSpPr>
        <p:spPr>
          <a:xfrm>
            <a:off x="2284954" y="2391945"/>
            <a:ext cx="3845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0" i="0" dirty="0" err="1">
                <a:effectLst/>
              </a:rPr>
              <a:t>Кунцьо</a:t>
            </a:r>
            <a:r>
              <a:rPr lang="uk-UA" sz="3200" b="0" i="0" dirty="0">
                <a:effectLst/>
              </a:rPr>
              <a:t> Надія</a:t>
            </a:r>
            <a:endParaRPr lang="uk-UA" sz="3200" b="1" i="1" dirty="0">
              <a:ea typeface="Cambria" panose="020405030504060302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AF03F0B-085B-BB74-22DB-A61FE9A5DB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9422" y="5253621"/>
            <a:ext cx="1438781" cy="8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2256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Зображення, що містить текст, знімок екрана, графічний дизайн, Графіка&#10;&#10;Автоматично згенерований опис">
            <a:extLst>
              <a:ext uri="{FF2B5EF4-FFF2-40B4-BE49-F238E27FC236}">
                <a16:creationId xmlns="" xmlns:a16="http://schemas.microsoft.com/office/drawing/2014/main" id="{F113C548-578D-97B0-7BA3-5C3F67F3E3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79" t="-5616" r="79725" b="-8733"/>
          <a:stretch/>
        </p:blipFill>
        <p:spPr>
          <a:xfrm>
            <a:off x="1199333" y="177790"/>
            <a:ext cx="1119535" cy="10081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A7645F7-58F6-BE88-737F-27F4262B3B7E}"/>
              </a:ext>
            </a:extLst>
          </p:cNvPr>
          <p:cNvSpPr txBox="1"/>
          <p:nvPr/>
        </p:nvSpPr>
        <p:spPr>
          <a:xfrm>
            <a:off x="2195736" y="250870"/>
            <a:ext cx="345638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Тернопільський комунальний методичний центр науково-освітніх інновацій та моніторингу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E3ACFAE-648C-F74F-D131-F9D9DB2B3AAD}"/>
              </a:ext>
            </a:extLst>
          </p:cNvPr>
          <p:cNvSpPr txBox="1"/>
          <p:nvPr/>
        </p:nvSpPr>
        <p:spPr>
          <a:xfrm>
            <a:off x="1322198" y="1371499"/>
            <a:ext cx="45968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СЕРТИФІКАТ </a:t>
            </a:r>
            <a:r>
              <a:rPr lang="uk-UA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ГЛ</a:t>
            </a: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№25-10</a:t>
            </a:r>
            <a:endParaRPr kumimoji="0" lang="uk-UA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F195E58-4A83-739D-7C1A-739A28D518C9}"/>
              </a:ext>
            </a:extLst>
          </p:cNvPr>
          <p:cNvSpPr txBox="1"/>
          <p:nvPr/>
        </p:nvSpPr>
        <p:spPr>
          <a:xfrm>
            <a:off x="397442" y="5503970"/>
            <a:ext cx="24300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Директор центру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B4E3C0CF-2607-701A-E3E3-9B3BE65EDC2F}"/>
              </a:ext>
            </a:extLst>
          </p:cNvPr>
          <p:cNvSpPr txBox="1"/>
          <p:nvPr/>
        </p:nvSpPr>
        <p:spPr>
          <a:xfrm>
            <a:off x="4026909" y="5491211"/>
            <a:ext cx="28620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Галина ЛИТВИНЮК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16DEFA9-4202-FEA5-1C39-19EF4ACE150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5753"/>
          <a:stretch/>
        </p:blipFill>
        <p:spPr>
          <a:xfrm>
            <a:off x="6588224" y="0"/>
            <a:ext cx="2555776" cy="6858000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F5643CAA-5274-858B-1BC9-516C5BC44C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960" y="6298566"/>
            <a:ext cx="5184899" cy="3816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4616B1B-F785-1DA5-C30B-5E731F9880C3}"/>
              </a:ext>
            </a:extLst>
          </p:cNvPr>
          <p:cNvSpPr txBox="1"/>
          <p:nvPr/>
        </p:nvSpPr>
        <p:spPr>
          <a:xfrm>
            <a:off x="188128" y="1937974"/>
            <a:ext cx="6597864" cy="20774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</a:t>
            </a:r>
            <a:r>
              <a:rPr kumimoji="0" lang="uk-UA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асвідчує</a:t>
            </a:r>
            <a:r>
              <a:rPr kumimoji="0" lang="uk-U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що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16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брала участь у </a:t>
            </a:r>
            <a:r>
              <a:rPr lang="uk-UA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ПрофМайстерках у межах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професійного маршруту 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ФОРМУВАННЯ АКАДЕМІЧНИХ</a:t>
            </a:r>
            <a:r>
              <a:rPr lang="ru-RU" b="1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ru-RU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ЛІЦЕЇВ В УМОВАХ НУШ</a:t>
            </a:r>
            <a:endParaRPr kumimoji="0" lang="uk-UA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4B88D39-4EBA-1472-1D5F-1E60BAB95203}"/>
              </a:ext>
            </a:extLst>
          </p:cNvPr>
          <p:cNvSpPr txBox="1"/>
          <p:nvPr/>
        </p:nvSpPr>
        <p:spPr>
          <a:xfrm>
            <a:off x="2086996" y="4453402"/>
            <a:ext cx="30672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26-27 </a:t>
            </a:r>
            <a:r>
              <a:rPr kumimoji="0" lang="uk-UA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березня 2025 року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AA55819-9349-3D47-E1DF-41D490BFCF7D}"/>
              </a:ext>
            </a:extLst>
          </p:cNvPr>
          <p:cNvSpPr txBox="1"/>
          <p:nvPr/>
        </p:nvSpPr>
        <p:spPr>
          <a:xfrm>
            <a:off x="2881308" y="4042900"/>
            <a:ext cx="12742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noProof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 години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9BBDA4A-2841-B656-CCAD-506FE9E5D44E}"/>
              </a:ext>
            </a:extLst>
          </p:cNvPr>
          <p:cNvSpPr txBox="1"/>
          <p:nvPr/>
        </p:nvSpPr>
        <p:spPr>
          <a:xfrm>
            <a:off x="1475656" y="2391945"/>
            <a:ext cx="46547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0" i="0" dirty="0">
                <a:effectLst/>
              </a:rPr>
              <a:t>Мужилівська Ольга</a:t>
            </a:r>
            <a:endParaRPr lang="uk-UA" sz="3200" b="1" i="1" dirty="0">
              <a:ea typeface="Cambria" panose="020405030504060302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AF03F0B-085B-BB74-22DB-A61FE9A5DB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9422" y="5253621"/>
            <a:ext cx="1438781" cy="8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9435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Зображення, що містить текст, знімок екрана, графічний дизайн, Графіка&#10;&#10;Автоматично згенерований опис">
            <a:extLst>
              <a:ext uri="{FF2B5EF4-FFF2-40B4-BE49-F238E27FC236}">
                <a16:creationId xmlns="" xmlns:a16="http://schemas.microsoft.com/office/drawing/2014/main" id="{F113C548-578D-97B0-7BA3-5C3F67F3E3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79" t="-5616" r="79725" b="-8733"/>
          <a:stretch/>
        </p:blipFill>
        <p:spPr>
          <a:xfrm>
            <a:off x="1199333" y="177790"/>
            <a:ext cx="1119535" cy="10081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A7645F7-58F6-BE88-737F-27F4262B3B7E}"/>
              </a:ext>
            </a:extLst>
          </p:cNvPr>
          <p:cNvSpPr txBox="1"/>
          <p:nvPr/>
        </p:nvSpPr>
        <p:spPr>
          <a:xfrm>
            <a:off x="2195736" y="250870"/>
            <a:ext cx="345638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Тернопільський комунальний методичний центр науково-освітніх інновацій та моніторингу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E3ACFAE-648C-F74F-D131-F9D9DB2B3AAD}"/>
              </a:ext>
            </a:extLst>
          </p:cNvPr>
          <p:cNvSpPr txBox="1"/>
          <p:nvPr/>
        </p:nvSpPr>
        <p:spPr>
          <a:xfrm>
            <a:off x="1322198" y="1371499"/>
            <a:ext cx="45968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СЕРТИФІКАТ </a:t>
            </a:r>
            <a:r>
              <a:rPr lang="uk-UA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ГЛ</a:t>
            </a: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№25-11</a:t>
            </a:r>
            <a:endParaRPr kumimoji="0" lang="uk-UA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F195E58-4A83-739D-7C1A-739A28D518C9}"/>
              </a:ext>
            </a:extLst>
          </p:cNvPr>
          <p:cNvSpPr txBox="1"/>
          <p:nvPr/>
        </p:nvSpPr>
        <p:spPr>
          <a:xfrm>
            <a:off x="397442" y="5503970"/>
            <a:ext cx="24300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Директор центру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B4E3C0CF-2607-701A-E3E3-9B3BE65EDC2F}"/>
              </a:ext>
            </a:extLst>
          </p:cNvPr>
          <p:cNvSpPr txBox="1"/>
          <p:nvPr/>
        </p:nvSpPr>
        <p:spPr>
          <a:xfrm>
            <a:off x="4026909" y="5491211"/>
            <a:ext cx="28620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Галина ЛИТВИНЮК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16DEFA9-4202-FEA5-1C39-19EF4ACE150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5753"/>
          <a:stretch/>
        </p:blipFill>
        <p:spPr>
          <a:xfrm>
            <a:off x="6588224" y="0"/>
            <a:ext cx="2555776" cy="6858000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F5643CAA-5274-858B-1BC9-516C5BC44C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960" y="6298566"/>
            <a:ext cx="5184899" cy="3816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4616B1B-F785-1DA5-C30B-5E731F9880C3}"/>
              </a:ext>
            </a:extLst>
          </p:cNvPr>
          <p:cNvSpPr txBox="1"/>
          <p:nvPr/>
        </p:nvSpPr>
        <p:spPr>
          <a:xfrm>
            <a:off x="188128" y="1937974"/>
            <a:ext cx="6597864" cy="20774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</a:t>
            </a:r>
            <a:r>
              <a:rPr kumimoji="0" lang="uk-UA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асвідчує</a:t>
            </a:r>
            <a:r>
              <a:rPr kumimoji="0" lang="uk-U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що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16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брала участь у </a:t>
            </a:r>
            <a:r>
              <a:rPr lang="uk-UA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ПрофМайстерках у межах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професійного маршруту 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ФОРМУВАННЯ АКАДЕМІЧНИХ</a:t>
            </a:r>
            <a:r>
              <a:rPr lang="ru-RU" b="1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ru-RU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ЛІЦЕЇВ В УМОВАХ НУШ</a:t>
            </a:r>
            <a:endParaRPr kumimoji="0" lang="uk-UA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4B88D39-4EBA-1472-1D5F-1E60BAB95203}"/>
              </a:ext>
            </a:extLst>
          </p:cNvPr>
          <p:cNvSpPr txBox="1"/>
          <p:nvPr/>
        </p:nvSpPr>
        <p:spPr>
          <a:xfrm>
            <a:off x="2086996" y="4453402"/>
            <a:ext cx="30672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26-27 </a:t>
            </a:r>
            <a:r>
              <a:rPr kumimoji="0" lang="uk-UA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березня 2025 року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AA55819-9349-3D47-E1DF-41D490BFCF7D}"/>
              </a:ext>
            </a:extLst>
          </p:cNvPr>
          <p:cNvSpPr txBox="1"/>
          <p:nvPr/>
        </p:nvSpPr>
        <p:spPr>
          <a:xfrm>
            <a:off x="2881308" y="4042900"/>
            <a:ext cx="12742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noProof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 години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9BBDA4A-2841-B656-CCAD-506FE9E5D44E}"/>
              </a:ext>
            </a:extLst>
          </p:cNvPr>
          <p:cNvSpPr txBox="1"/>
          <p:nvPr/>
        </p:nvSpPr>
        <p:spPr>
          <a:xfrm>
            <a:off x="1475656" y="2391945"/>
            <a:ext cx="46547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0" i="0" dirty="0" err="1">
                <a:effectLst/>
              </a:rPr>
              <a:t>Якубишина</a:t>
            </a:r>
            <a:r>
              <a:rPr lang="uk-UA" sz="3200" b="0" i="0" dirty="0">
                <a:effectLst/>
              </a:rPr>
              <a:t> Галина</a:t>
            </a:r>
            <a:endParaRPr lang="uk-UA" sz="3200" b="1" i="1" dirty="0">
              <a:ea typeface="Cambria" panose="020405030504060302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AF03F0B-085B-BB74-22DB-A61FE9A5DB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9422" y="5253621"/>
            <a:ext cx="1438781" cy="8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4414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Зображення, що містить текст, знімок екрана, графічний дизайн, Графіка&#10;&#10;Автоматично згенерований опис">
            <a:extLst>
              <a:ext uri="{FF2B5EF4-FFF2-40B4-BE49-F238E27FC236}">
                <a16:creationId xmlns="" xmlns:a16="http://schemas.microsoft.com/office/drawing/2014/main" id="{F113C548-578D-97B0-7BA3-5C3F67F3E3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79" t="-5616" r="79725" b="-8733"/>
          <a:stretch/>
        </p:blipFill>
        <p:spPr>
          <a:xfrm>
            <a:off x="1199333" y="177790"/>
            <a:ext cx="1119535" cy="10081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A7645F7-58F6-BE88-737F-27F4262B3B7E}"/>
              </a:ext>
            </a:extLst>
          </p:cNvPr>
          <p:cNvSpPr txBox="1"/>
          <p:nvPr/>
        </p:nvSpPr>
        <p:spPr>
          <a:xfrm>
            <a:off x="2195736" y="250870"/>
            <a:ext cx="345638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Тернопільський комунальний методичний центр науково-освітніх інновацій та моніторингу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E3ACFAE-648C-F74F-D131-F9D9DB2B3AAD}"/>
              </a:ext>
            </a:extLst>
          </p:cNvPr>
          <p:cNvSpPr txBox="1"/>
          <p:nvPr/>
        </p:nvSpPr>
        <p:spPr>
          <a:xfrm>
            <a:off x="1322198" y="1371499"/>
            <a:ext cx="45968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СЕРТИФІКАТ </a:t>
            </a:r>
            <a:r>
              <a:rPr lang="uk-UA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ГЛ</a:t>
            </a: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№25-12</a:t>
            </a:r>
            <a:endParaRPr kumimoji="0" lang="uk-UA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F195E58-4A83-739D-7C1A-739A28D518C9}"/>
              </a:ext>
            </a:extLst>
          </p:cNvPr>
          <p:cNvSpPr txBox="1"/>
          <p:nvPr/>
        </p:nvSpPr>
        <p:spPr>
          <a:xfrm>
            <a:off x="397442" y="5503970"/>
            <a:ext cx="24300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Директор центру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B4E3C0CF-2607-701A-E3E3-9B3BE65EDC2F}"/>
              </a:ext>
            </a:extLst>
          </p:cNvPr>
          <p:cNvSpPr txBox="1"/>
          <p:nvPr/>
        </p:nvSpPr>
        <p:spPr>
          <a:xfrm>
            <a:off x="4026909" y="5491211"/>
            <a:ext cx="28620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Галина ЛИТВИНЮК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16DEFA9-4202-FEA5-1C39-19EF4ACE150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5753"/>
          <a:stretch/>
        </p:blipFill>
        <p:spPr>
          <a:xfrm>
            <a:off x="6588224" y="0"/>
            <a:ext cx="2555776" cy="6858000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F5643CAA-5274-858B-1BC9-516C5BC44C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960" y="6298566"/>
            <a:ext cx="5184899" cy="3816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4616B1B-F785-1DA5-C30B-5E731F9880C3}"/>
              </a:ext>
            </a:extLst>
          </p:cNvPr>
          <p:cNvSpPr txBox="1"/>
          <p:nvPr/>
        </p:nvSpPr>
        <p:spPr>
          <a:xfrm>
            <a:off x="188128" y="1937974"/>
            <a:ext cx="6597864" cy="20774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</a:t>
            </a:r>
            <a:r>
              <a:rPr kumimoji="0" lang="uk-UA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асвідчує</a:t>
            </a:r>
            <a:r>
              <a:rPr kumimoji="0" lang="uk-U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що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16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брала участь у </a:t>
            </a:r>
            <a:r>
              <a:rPr lang="uk-UA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ПрофМайстерках у межах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професійного маршруту 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ФОРМУВАННЯ АКАДЕМІЧНИХ</a:t>
            </a:r>
            <a:r>
              <a:rPr lang="ru-RU" b="1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ru-RU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ЛІЦЕЇВ В УМОВАХ НУШ</a:t>
            </a:r>
            <a:endParaRPr kumimoji="0" lang="uk-UA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4B88D39-4EBA-1472-1D5F-1E60BAB95203}"/>
              </a:ext>
            </a:extLst>
          </p:cNvPr>
          <p:cNvSpPr txBox="1"/>
          <p:nvPr/>
        </p:nvSpPr>
        <p:spPr>
          <a:xfrm>
            <a:off x="2086996" y="4453402"/>
            <a:ext cx="30672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26-27 </a:t>
            </a:r>
            <a:r>
              <a:rPr kumimoji="0" lang="uk-UA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березня 2025 року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AA55819-9349-3D47-E1DF-41D490BFCF7D}"/>
              </a:ext>
            </a:extLst>
          </p:cNvPr>
          <p:cNvSpPr txBox="1"/>
          <p:nvPr/>
        </p:nvSpPr>
        <p:spPr>
          <a:xfrm>
            <a:off x="2881308" y="4042900"/>
            <a:ext cx="12742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noProof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 години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9BBDA4A-2841-B656-CCAD-506FE9E5D44E}"/>
              </a:ext>
            </a:extLst>
          </p:cNvPr>
          <p:cNvSpPr txBox="1"/>
          <p:nvPr/>
        </p:nvSpPr>
        <p:spPr>
          <a:xfrm>
            <a:off x="1475656" y="2391945"/>
            <a:ext cx="46547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0" i="0" dirty="0">
                <a:effectLst/>
              </a:rPr>
              <a:t>Сватенко Вікторія</a:t>
            </a:r>
            <a:endParaRPr lang="uk-UA" sz="3200" b="1" i="1" dirty="0">
              <a:ea typeface="Cambria" panose="020405030504060302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AF03F0B-085B-BB74-22DB-A61FE9A5DB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9422" y="5253621"/>
            <a:ext cx="1438781" cy="8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3830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Зображення, що містить текст, знімок екрана, графічний дизайн, Графіка&#10;&#10;Автоматично згенерований опис">
            <a:extLst>
              <a:ext uri="{FF2B5EF4-FFF2-40B4-BE49-F238E27FC236}">
                <a16:creationId xmlns="" xmlns:a16="http://schemas.microsoft.com/office/drawing/2014/main" id="{F113C548-578D-97B0-7BA3-5C3F67F3E3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79" t="-5616" r="79725" b="-8733"/>
          <a:stretch/>
        </p:blipFill>
        <p:spPr>
          <a:xfrm>
            <a:off x="1199333" y="177790"/>
            <a:ext cx="1119535" cy="10081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A7645F7-58F6-BE88-737F-27F4262B3B7E}"/>
              </a:ext>
            </a:extLst>
          </p:cNvPr>
          <p:cNvSpPr txBox="1"/>
          <p:nvPr/>
        </p:nvSpPr>
        <p:spPr>
          <a:xfrm>
            <a:off x="2195736" y="250870"/>
            <a:ext cx="345638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Тернопільський комунальний методичний центр науково-освітніх інновацій та моніторингу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E3ACFAE-648C-F74F-D131-F9D9DB2B3AAD}"/>
              </a:ext>
            </a:extLst>
          </p:cNvPr>
          <p:cNvSpPr txBox="1"/>
          <p:nvPr/>
        </p:nvSpPr>
        <p:spPr>
          <a:xfrm>
            <a:off x="1322198" y="1371499"/>
            <a:ext cx="45968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СЕРТИФІКАТ </a:t>
            </a:r>
            <a:r>
              <a:rPr lang="uk-UA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ГЛ</a:t>
            </a: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№25-13</a:t>
            </a:r>
            <a:endParaRPr kumimoji="0" lang="uk-UA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F195E58-4A83-739D-7C1A-739A28D518C9}"/>
              </a:ext>
            </a:extLst>
          </p:cNvPr>
          <p:cNvSpPr txBox="1"/>
          <p:nvPr/>
        </p:nvSpPr>
        <p:spPr>
          <a:xfrm>
            <a:off x="397442" y="5503970"/>
            <a:ext cx="24300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Директор центру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B4E3C0CF-2607-701A-E3E3-9B3BE65EDC2F}"/>
              </a:ext>
            </a:extLst>
          </p:cNvPr>
          <p:cNvSpPr txBox="1"/>
          <p:nvPr/>
        </p:nvSpPr>
        <p:spPr>
          <a:xfrm>
            <a:off x="4026909" y="5491211"/>
            <a:ext cx="28620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Галина ЛИТВИНЮК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16DEFA9-4202-FEA5-1C39-19EF4ACE150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5753"/>
          <a:stretch/>
        </p:blipFill>
        <p:spPr>
          <a:xfrm>
            <a:off x="6588224" y="0"/>
            <a:ext cx="2555776" cy="6858000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F5643CAA-5274-858B-1BC9-516C5BC44C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960" y="6298566"/>
            <a:ext cx="5184899" cy="3816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4616B1B-F785-1DA5-C30B-5E731F9880C3}"/>
              </a:ext>
            </a:extLst>
          </p:cNvPr>
          <p:cNvSpPr txBox="1"/>
          <p:nvPr/>
        </p:nvSpPr>
        <p:spPr>
          <a:xfrm>
            <a:off x="188128" y="1937974"/>
            <a:ext cx="6597864" cy="20774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</a:t>
            </a:r>
            <a:r>
              <a:rPr kumimoji="0" lang="uk-UA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асвідчує</a:t>
            </a:r>
            <a:r>
              <a:rPr kumimoji="0" lang="uk-U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що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16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брала участь у </a:t>
            </a:r>
            <a:r>
              <a:rPr lang="uk-UA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ПрофМайстерках у межах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професійного маршруту 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ФОРМУВАННЯ АКАДЕМІЧНИХ</a:t>
            </a:r>
            <a:r>
              <a:rPr lang="ru-RU" b="1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ru-RU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ЛІЦЕЇВ В УМОВАХ НУШ</a:t>
            </a:r>
            <a:endParaRPr kumimoji="0" lang="uk-UA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4B88D39-4EBA-1472-1D5F-1E60BAB95203}"/>
              </a:ext>
            </a:extLst>
          </p:cNvPr>
          <p:cNvSpPr txBox="1"/>
          <p:nvPr/>
        </p:nvSpPr>
        <p:spPr>
          <a:xfrm>
            <a:off x="2086996" y="4453402"/>
            <a:ext cx="30672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26-27 </a:t>
            </a:r>
            <a:r>
              <a:rPr kumimoji="0" lang="uk-UA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березня 2025 року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AA55819-9349-3D47-E1DF-41D490BFCF7D}"/>
              </a:ext>
            </a:extLst>
          </p:cNvPr>
          <p:cNvSpPr txBox="1"/>
          <p:nvPr/>
        </p:nvSpPr>
        <p:spPr>
          <a:xfrm>
            <a:off x="2881308" y="4042900"/>
            <a:ext cx="12742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noProof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 години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9BBDA4A-2841-B656-CCAD-506FE9E5D44E}"/>
              </a:ext>
            </a:extLst>
          </p:cNvPr>
          <p:cNvSpPr txBox="1"/>
          <p:nvPr/>
        </p:nvSpPr>
        <p:spPr>
          <a:xfrm>
            <a:off x="2195736" y="2401759"/>
            <a:ext cx="46547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0" i="0" dirty="0">
                <a:effectLst/>
              </a:rPr>
              <a:t>Дідух Наталія</a:t>
            </a:r>
            <a:endParaRPr lang="uk-UA" sz="3200" b="1" i="1" dirty="0">
              <a:ea typeface="Cambria" panose="020405030504060302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AF03F0B-085B-BB74-22DB-A61FE9A5DB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9422" y="5253621"/>
            <a:ext cx="1438781" cy="8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4579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Зображення, що містить текст, знімок екрана, графічний дизайн, Графіка&#10;&#10;Автоматично згенерований опис">
            <a:extLst>
              <a:ext uri="{FF2B5EF4-FFF2-40B4-BE49-F238E27FC236}">
                <a16:creationId xmlns="" xmlns:a16="http://schemas.microsoft.com/office/drawing/2014/main" id="{F113C548-578D-97B0-7BA3-5C3F67F3E3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79" t="-5616" r="79725" b="-8733"/>
          <a:stretch/>
        </p:blipFill>
        <p:spPr>
          <a:xfrm>
            <a:off x="1199333" y="177790"/>
            <a:ext cx="1119535" cy="10081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A7645F7-58F6-BE88-737F-27F4262B3B7E}"/>
              </a:ext>
            </a:extLst>
          </p:cNvPr>
          <p:cNvSpPr txBox="1"/>
          <p:nvPr/>
        </p:nvSpPr>
        <p:spPr>
          <a:xfrm>
            <a:off x="2195736" y="250870"/>
            <a:ext cx="345638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Тернопільський комунальний методичний центр науково-освітніх інновацій та моніторингу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E3ACFAE-648C-F74F-D131-F9D9DB2B3AAD}"/>
              </a:ext>
            </a:extLst>
          </p:cNvPr>
          <p:cNvSpPr txBox="1"/>
          <p:nvPr/>
        </p:nvSpPr>
        <p:spPr>
          <a:xfrm>
            <a:off x="1322198" y="1371499"/>
            <a:ext cx="45968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СЕРТИФІКАТ </a:t>
            </a:r>
            <a:r>
              <a:rPr lang="uk-UA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ГЛ</a:t>
            </a: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№25-14</a:t>
            </a:r>
            <a:endParaRPr kumimoji="0" lang="uk-UA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F195E58-4A83-739D-7C1A-739A28D518C9}"/>
              </a:ext>
            </a:extLst>
          </p:cNvPr>
          <p:cNvSpPr txBox="1"/>
          <p:nvPr/>
        </p:nvSpPr>
        <p:spPr>
          <a:xfrm>
            <a:off x="397442" y="5503970"/>
            <a:ext cx="24300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Директор центру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B4E3C0CF-2607-701A-E3E3-9B3BE65EDC2F}"/>
              </a:ext>
            </a:extLst>
          </p:cNvPr>
          <p:cNvSpPr txBox="1"/>
          <p:nvPr/>
        </p:nvSpPr>
        <p:spPr>
          <a:xfrm>
            <a:off x="4026909" y="5491211"/>
            <a:ext cx="28620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Галина ЛИТВИНЮК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16DEFA9-4202-FEA5-1C39-19EF4ACE150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5753"/>
          <a:stretch/>
        </p:blipFill>
        <p:spPr>
          <a:xfrm>
            <a:off x="6588224" y="0"/>
            <a:ext cx="2555776" cy="6858000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F5643CAA-5274-858B-1BC9-516C5BC44C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960" y="6298566"/>
            <a:ext cx="5184899" cy="3816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4616B1B-F785-1DA5-C30B-5E731F9880C3}"/>
              </a:ext>
            </a:extLst>
          </p:cNvPr>
          <p:cNvSpPr txBox="1"/>
          <p:nvPr/>
        </p:nvSpPr>
        <p:spPr>
          <a:xfrm>
            <a:off x="188128" y="1937974"/>
            <a:ext cx="6597864" cy="20774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</a:t>
            </a:r>
            <a:r>
              <a:rPr kumimoji="0" lang="uk-UA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асвідчує</a:t>
            </a:r>
            <a:r>
              <a:rPr kumimoji="0" lang="uk-U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що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16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брала участь у </a:t>
            </a:r>
            <a:r>
              <a:rPr lang="uk-UA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ПрофМайстерках у межах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професійного маршруту 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ФОРМУВАННЯ АКАДЕМІЧНИХ</a:t>
            </a:r>
            <a:r>
              <a:rPr lang="ru-RU" b="1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ru-RU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ЛІЦЕЇВ В УМОВАХ НУШ</a:t>
            </a:r>
            <a:endParaRPr kumimoji="0" lang="uk-UA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4B88D39-4EBA-1472-1D5F-1E60BAB95203}"/>
              </a:ext>
            </a:extLst>
          </p:cNvPr>
          <p:cNvSpPr txBox="1"/>
          <p:nvPr/>
        </p:nvSpPr>
        <p:spPr>
          <a:xfrm>
            <a:off x="2086996" y="4453402"/>
            <a:ext cx="30672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26-27 </a:t>
            </a:r>
            <a:r>
              <a:rPr kumimoji="0" lang="uk-UA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березня 2025 року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AA55819-9349-3D47-E1DF-41D490BFCF7D}"/>
              </a:ext>
            </a:extLst>
          </p:cNvPr>
          <p:cNvSpPr txBox="1"/>
          <p:nvPr/>
        </p:nvSpPr>
        <p:spPr>
          <a:xfrm>
            <a:off x="2881308" y="4042900"/>
            <a:ext cx="12742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noProof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 години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9BBDA4A-2841-B656-CCAD-506FE9E5D44E}"/>
              </a:ext>
            </a:extLst>
          </p:cNvPr>
          <p:cNvSpPr txBox="1"/>
          <p:nvPr/>
        </p:nvSpPr>
        <p:spPr>
          <a:xfrm>
            <a:off x="1475656" y="2391945"/>
            <a:ext cx="46547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i="0" dirty="0">
                <a:effectLst/>
              </a:rPr>
              <a:t>Халіман Марія</a:t>
            </a:r>
            <a:endParaRPr lang="uk-UA" sz="3200" i="1" dirty="0">
              <a:ea typeface="Cambria" panose="020405030504060302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AF03F0B-085B-BB74-22DB-A61FE9A5DB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9422" y="5253621"/>
            <a:ext cx="1438781" cy="8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4148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Зображення, що містить текст, знімок екрана, графічний дизайн, Графіка&#10;&#10;Автоматично згенерований опис">
            <a:extLst>
              <a:ext uri="{FF2B5EF4-FFF2-40B4-BE49-F238E27FC236}">
                <a16:creationId xmlns="" xmlns:a16="http://schemas.microsoft.com/office/drawing/2014/main" id="{F113C548-578D-97B0-7BA3-5C3F67F3E3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79" t="-5616" r="79725" b="-8733"/>
          <a:stretch/>
        </p:blipFill>
        <p:spPr>
          <a:xfrm>
            <a:off x="1199333" y="177790"/>
            <a:ext cx="1119535" cy="10081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A7645F7-58F6-BE88-737F-27F4262B3B7E}"/>
              </a:ext>
            </a:extLst>
          </p:cNvPr>
          <p:cNvSpPr txBox="1"/>
          <p:nvPr/>
        </p:nvSpPr>
        <p:spPr>
          <a:xfrm>
            <a:off x="2195736" y="250870"/>
            <a:ext cx="345638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Тернопільський комунальний методичний центр науково-освітніх інновацій та моніторингу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E3ACFAE-648C-F74F-D131-F9D9DB2B3AAD}"/>
              </a:ext>
            </a:extLst>
          </p:cNvPr>
          <p:cNvSpPr txBox="1"/>
          <p:nvPr/>
        </p:nvSpPr>
        <p:spPr>
          <a:xfrm>
            <a:off x="1322198" y="1371499"/>
            <a:ext cx="45968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СЕРТИФІКАТ </a:t>
            </a:r>
            <a:r>
              <a:rPr lang="uk-UA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ГЛ</a:t>
            </a: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№25-15</a:t>
            </a:r>
            <a:endParaRPr kumimoji="0" lang="uk-UA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F195E58-4A83-739D-7C1A-739A28D518C9}"/>
              </a:ext>
            </a:extLst>
          </p:cNvPr>
          <p:cNvSpPr txBox="1"/>
          <p:nvPr/>
        </p:nvSpPr>
        <p:spPr>
          <a:xfrm>
            <a:off x="397442" y="5503970"/>
            <a:ext cx="24300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Директор центру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B4E3C0CF-2607-701A-E3E3-9B3BE65EDC2F}"/>
              </a:ext>
            </a:extLst>
          </p:cNvPr>
          <p:cNvSpPr txBox="1"/>
          <p:nvPr/>
        </p:nvSpPr>
        <p:spPr>
          <a:xfrm>
            <a:off x="4026909" y="5491211"/>
            <a:ext cx="28620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Галина ЛИТВИНЮК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16DEFA9-4202-FEA5-1C39-19EF4ACE150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5753"/>
          <a:stretch/>
        </p:blipFill>
        <p:spPr>
          <a:xfrm>
            <a:off x="6588224" y="0"/>
            <a:ext cx="2555776" cy="6858000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F5643CAA-5274-858B-1BC9-516C5BC44C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960" y="6298566"/>
            <a:ext cx="5184899" cy="3816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4616B1B-F785-1DA5-C30B-5E731F9880C3}"/>
              </a:ext>
            </a:extLst>
          </p:cNvPr>
          <p:cNvSpPr txBox="1"/>
          <p:nvPr/>
        </p:nvSpPr>
        <p:spPr>
          <a:xfrm>
            <a:off x="188128" y="1937974"/>
            <a:ext cx="6597864" cy="20774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</a:t>
            </a:r>
            <a:r>
              <a:rPr kumimoji="0" lang="uk-UA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асвідчує</a:t>
            </a:r>
            <a:r>
              <a:rPr kumimoji="0" lang="uk-U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що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16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брала участь у </a:t>
            </a:r>
            <a:r>
              <a:rPr lang="uk-UA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ПрофМайстерках у межах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професійного маршруту 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ФОРМУВАННЯ АКАДЕМІЧНИХ</a:t>
            </a:r>
            <a:r>
              <a:rPr lang="ru-RU" b="1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ru-RU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ЛІЦЕЇВ В УМОВАХ НУШ</a:t>
            </a:r>
            <a:endParaRPr kumimoji="0" lang="uk-UA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4B88D39-4EBA-1472-1D5F-1E60BAB95203}"/>
              </a:ext>
            </a:extLst>
          </p:cNvPr>
          <p:cNvSpPr txBox="1"/>
          <p:nvPr/>
        </p:nvSpPr>
        <p:spPr>
          <a:xfrm>
            <a:off x="2086996" y="4453402"/>
            <a:ext cx="30672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26-27 </a:t>
            </a:r>
            <a:r>
              <a:rPr kumimoji="0" lang="uk-UA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березня 2025 року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AA55819-9349-3D47-E1DF-41D490BFCF7D}"/>
              </a:ext>
            </a:extLst>
          </p:cNvPr>
          <p:cNvSpPr txBox="1"/>
          <p:nvPr/>
        </p:nvSpPr>
        <p:spPr>
          <a:xfrm>
            <a:off x="2881308" y="4042900"/>
            <a:ext cx="12742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noProof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 години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9BBDA4A-2841-B656-CCAD-506FE9E5D44E}"/>
              </a:ext>
            </a:extLst>
          </p:cNvPr>
          <p:cNvSpPr txBox="1"/>
          <p:nvPr/>
        </p:nvSpPr>
        <p:spPr>
          <a:xfrm>
            <a:off x="1475656" y="2391945"/>
            <a:ext cx="46547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0" i="0" dirty="0">
                <a:effectLst/>
              </a:rPr>
              <a:t>Жук Тетяна</a:t>
            </a:r>
            <a:endParaRPr lang="uk-UA" sz="3200" b="1" i="1" dirty="0">
              <a:ea typeface="Cambria" panose="020405030504060302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AF03F0B-085B-BB74-22DB-A61FE9A5DB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9422" y="5253621"/>
            <a:ext cx="1438781" cy="8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472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Зображення, що містить текст, знімок екрана, графічний дизайн, Графіка&#10;&#10;Автоматично згенерований опис">
            <a:extLst>
              <a:ext uri="{FF2B5EF4-FFF2-40B4-BE49-F238E27FC236}">
                <a16:creationId xmlns="" xmlns:a16="http://schemas.microsoft.com/office/drawing/2014/main" id="{F113C548-578D-97B0-7BA3-5C3F67F3E3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79" t="-5616" r="79725" b="-8733"/>
          <a:stretch/>
        </p:blipFill>
        <p:spPr>
          <a:xfrm>
            <a:off x="1199333" y="177790"/>
            <a:ext cx="1119535" cy="10081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A7645F7-58F6-BE88-737F-27F4262B3B7E}"/>
              </a:ext>
            </a:extLst>
          </p:cNvPr>
          <p:cNvSpPr txBox="1"/>
          <p:nvPr/>
        </p:nvSpPr>
        <p:spPr>
          <a:xfrm>
            <a:off x="2195736" y="250870"/>
            <a:ext cx="345638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Тернопільський комунальний методичний центр науково-освітніх інновацій та моніторингу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E3ACFAE-648C-F74F-D131-F9D9DB2B3AAD}"/>
              </a:ext>
            </a:extLst>
          </p:cNvPr>
          <p:cNvSpPr txBox="1"/>
          <p:nvPr/>
        </p:nvSpPr>
        <p:spPr>
          <a:xfrm>
            <a:off x="1322198" y="1371499"/>
            <a:ext cx="45968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СЕРТИФІКАТ </a:t>
            </a:r>
            <a:r>
              <a:rPr lang="uk-UA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ГЛ</a:t>
            </a: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№25-16</a:t>
            </a:r>
            <a:endParaRPr kumimoji="0" lang="uk-UA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F195E58-4A83-739D-7C1A-739A28D518C9}"/>
              </a:ext>
            </a:extLst>
          </p:cNvPr>
          <p:cNvSpPr txBox="1"/>
          <p:nvPr/>
        </p:nvSpPr>
        <p:spPr>
          <a:xfrm>
            <a:off x="397442" y="5503970"/>
            <a:ext cx="24300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Директор центру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B4E3C0CF-2607-701A-E3E3-9B3BE65EDC2F}"/>
              </a:ext>
            </a:extLst>
          </p:cNvPr>
          <p:cNvSpPr txBox="1"/>
          <p:nvPr/>
        </p:nvSpPr>
        <p:spPr>
          <a:xfrm>
            <a:off x="4026909" y="5491211"/>
            <a:ext cx="28620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Галина ЛИТВИНЮК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16DEFA9-4202-FEA5-1C39-19EF4ACE150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5753"/>
          <a:stretch/>
        </p:blipFill>
        <p:spPr>
          <a:xfrm>
            <a:off x="6588224" y="0"/>
            <a:ext cx="2555776" cy="6858000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F5643CAA-5274-858B-1BC9-516C5BC44C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960" y="6298566"/>
            <a:ext cx="5184899" cy="3816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4616B1B-F785-1DA5-C30B-5E731F9880C3}"/>
              </a:ext>
            </a:extLst>
          </p:cNvPr>
          <p:cNvSpPr txBox="1"/>
          <p:nvPr/>
        </p:nvSpPr>
        <p:spPr>
          <a:xfrm>
            <a:off x="188128" y="1937974"/>
            <a:ext cx="6597864" cy="20774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600" b="1" noProof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</a:t>
            </a:r>
            <a:r>
              <a:rPr kumimoji="0" lang="uk-UA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асвідчує, </a:t>
            </a:r>
            <a:r>
              <a:rPr kumimoji="0" lang="uk-U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що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16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брала участь у </a:t>
            </a:r>
            <a:r>
              <a:rPr lang="uk-UA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ПрофМайстерках у межах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професійного маршруту 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ФОРМУВАННЯ АКАДЕМІЧНИХ</a:t>
            </a:r>
            <a:r>
              <a:rPr lang="ru-RU" b="1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ru-RU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ЛІЦЕЇВ В УМОВАХ НУШ</a:t>
            </a:r>
            <a:endParaRPr kumimoji="0" lang="uk-UA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4B88D39-4EBA-1472-1D5F-1E60BAB95203}"/>
              </a:ext>
            </a:extLst>
          </p:cNvPr>
          <p:cNvSpPr txBox="1"/>
          <p:nvPr/>
        </p:nvSpPr>
        <p:spPr>
          <a:xfrm>
            <a:off x="2086996" y="4453402"/>
            <a:ext cx="30672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26-27 </a:t>
            </a:r>
            <a:r>
              <a:rPr kumimoji="0" lang="uk-UA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березня 2025 року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AA55819-9349-3D47-E1DF-41D490BFCF7D}"/>
              </a:ext>
            </a:extLst>
          </p:cNvPr>
          <p:cNvSpPr txBox="1"/>
          <p:nvPr/>
        </p:nvSpPr>
        <p:spPr>
          <a:xfrm>
            <a:off x="2881308" y="4042900"/>
            <a:ext cx="12742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noProof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 години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9BBDA4A-2841-B656-CCAD-506FE9E5D44E}"/>
              </a:ext>
            </a:extLst>
          </p:cNvPr>
          <p:cNvSpPr txBox="1"/>
          <p:nvPr/>
        </p:nvSpPr>
        <p:spPr>
          <a:xfrm>
            <a:off x="1475656" y="2391945"/>
            <a:ext cx="46547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0" i="0" dirty="0">
                <a:effectLst/>
              </a:rPr>
              <a:t>Киянчук Ольга</a:t>
            </a:r>
            <a:endParaRPr lang="uk-UA" sz="3200" b="1" i="1" dirty="0">
              <a:ea typeface="Cambria" panose="020405030504060302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AF03F0B-085B-BB74-22DB-A61FE9A5DB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9422" y="5253621"/>
            <a:ext cx="1438781" cy="8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3255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Зображення, що містить текст, знімок екрана, графічний дизайн, Графіка&#10;&#10;Автоматично згенерований опис">
            <a:extLst>
              <a:ext uri="{FF2B5EF4-FFF2-40B4-BE49-F238E27FC236}">
                <a16:creationId xmlns="" xmlns:a16="http://schemas.microsoft.com/office/drawing/2014/main" id="{F113C548-578D-97B0-7BA3-5C3F67F3E3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79" t="-5616" r="79725" b="-8733"/>
          <a:stretch/>
        </p:blipFill>
        <p:spPr>
          <a:xfrm>
            <a:off x="1199333" y="177790"/>
            <a:ext cx="1119535" cy="10081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A7645F7-58F6-BE88-737F-27F4262B3B7E}"/>
              </a:ext>
            </a:extLst>
          </p:cNvPr>
          <p:cNvSpPr txBox="1"/>
          <p:nvPr/>
        </p:nvSpPr>
        <p:spPr>
          <a:xfrm>
            <a:off x="2195736" y="250870"/>
            <a:ext cx="345638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Тернопільський комунальний методичний центр науково-освітніх інновацій та моніторингу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E3ACFAE-648C-F74F-D131-F9D9DB2B3AAD}"/>
              </a:ext>
            </a:extLst>
          </p:cNvPr>
          <p:cNvSpPr txBox="1"/>
          <p:nvPr/>
        </p:nvSpPr>
        <p:spPr>
          <a:xfrm>
            <a:off x="1322198" y="1371499"/>
            <a:ext cx="45968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СЕРТИФІКАТ </a:t>
            </a:r>
            <a:r>
              <a:rPr lang="uk-UA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ГЛ</a:t>
            </a: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№25-17</a:t>
            </a:r>
            <a:endParaRPr kumimoji="0" lang="uk-UA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F195E58-4A83-739D-7C1A-739A28D518C9}"/>
              </a:ext>
            </a:extLst>
          </p:cNvPr>
          <p:cNvSpPr txBox="1"/>
          <p:nvPr/>
        </p:nvSpPr>
        <p:spPr>
          <a:xfrm>
            <a:off x="397442" y="5503970"/>
            <a:ext cx="24300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Директор центру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B4E3C0CF-2607-701A-E3E3-9B3BE65EDC2F}"/>
              </a:ext>
            </a:extLst>
          </p:cNvPr>
          <p:cNvSpPr txBox="1"/>
          <p:nvPr/>
        </p:nvSpPr>
        <p:spPr>
          <a:xfrm>
            <a:off x="4026909" y="5491211"/>
            <a:ext cx="28620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Галина ЛИТВИНЮК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16DEFA9-4202-FEA5-1C39-19EF4ACE150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5753"/>
          <a:stretch/>
        </p:blipFill>
        <p:spPr>
          <a:xfrm>
            <a:off x="6588224" y="0"/>
            <a:ext cx="2555776" cy="6858000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F5643CAA-5274-858B-1BC9-516C5BC44C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960" y="6298566"/>
            <a:ext cx="5184899" cy="3816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4616B1B-F785-1DA5-C30B-5E731F9880C3}"/>
              </a:ext>
            </a:extLst>
          </p:cNvPr>
          <p:cNvSpPr txBox="1"/>
          <p:nvPr/>
        </p:nvSpPr>
        <p:spPr>
          <a:xfrm>
            <a:off x="188128" y="1937974"/>
            <a:ext cx="6597864" cy="20774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</a:t>
            </a:r>
            <a:r>
              <a:rPr kumimoji="0" lang="uk-UA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асвідчує</a:t>
            </a:r>
            <a:r>
              <a:rPr kumimoji="0" lang="uk-U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що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16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брала участь у </a:t>
            </a:r>
            <a:r>
              <a:rPr lang="uk-UA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ПрофМайстерках у межах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професійного маршруту 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ФОРМУВАННЯ АКАДЕМІЧНИХ</a:t>
            </a:r>
            <a:r>
              <a:rPr lang="ru-RU" b="1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ru-RU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ЛІЦЕЇВ В УМОВАХ НУШ</a:t>
            </a:r>
            <a:endParaRPr kumimoji="0" lang="uk-UA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4B88D39-4EBA-1472-1D5F-1E60BAB95203}"/>
              </a:ext>
            </a:extLst>
          </p:cNvPr>
          <p:cNvSpPr txBox="1"/>
          <p:nvPr/>
        </p:nvSpPr>
        <p:spPr>
          <a:xfrm>
            <a:off x="2086996" y="4453402"/>
            <a:ext cx="30672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26-27 </a:t>
            </a:r>
            <a:r>
              <a:rPr kumimoji="0" lang="uk-UA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березня 2025 року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AA55819-9349-3D47-E1DF-41D490BFCF7D}"/>
              </a:ext>
            </a:extLst>
          </p:cNvPr>
          <p:cNvSpPr txBox="1"/>
          <p:nvPr/>
        </p:nvSpPr>
        <p:spPr>
          <a:xfrm>
            <a:off x="2881308" y="4042900"/>
            <a:ext cx="12742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noProof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 години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9BBDA4A-2841-B656-CCAD-506FE9E5D44E}"/>
              </a:ext>
            </a:extLst>
          </p:cNvPr>
          <p:cNvSpPr txBox="1"/>
          <p:nvPr/>
        </p:nvSpPr>
        <p:spPr>
          <a:xfrm>
            <a:off x="1475656" y="2391945"/>
            <a:ext cx="46547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0" i="0" dirty="0" err="1">
                <a:effectLst/>
              </a:rPr>
              <a:t>Стецик</a:t>
            </a:r>
            <a:r>
              <a:rPr lang="uk-UA" sz="3200" b="0" i="0" dirty="0">
                <a:effectLst/>
              </a:rPr>
              <a:t> Наталія</a:t>
            </a:r>
            <a:endParaRPr lang="uk-UA" sz="3200" b="1" i="1" dirty="0">
              <a:ea typeface="Cambria" panose="020405030504060302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AF03F0B-085B-BB74-22DB-A61FE9A5DB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9422" y="5253621"/>
            <a:ext cx="1438781" cy="8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8856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Зображення, що містить текст, знімок екрана, графічний дизайн, Графіка&#10;&#10;Автоматично згенерований опис">
            <a:extLst>
              <a:ext uri="{FF2B5EF4-FFF2-40B4-BE49-F238E27FC236}">
                <a16:creationId xmlns="" xmlns:a16="http://schemas.microsoft.com/office/drawing/2014/main" id="{F113C548-578D-97B0-7BA3-5C3F67F3E3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79" t="-5616" r="79725" b="-8733"/>
          <a:stretch/>
        </p:blipFill>
        <p:spPr>
          <a:xfrm>
            <a:off x="1199333" y="177790"/>
            <a:ext cx="1119535" cy="10081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A7645F7-58F6-BE88-737F-27F4262B3B7E}"/>
              </a:ext>
            </a:extLst>
          </p:cNvPr>
          <p:cNvSpPr txBox="1"/>
          <p:nvPr/>
        </p:nvSpPr>
        <p:spPr>
          <a:xfrm>
            <a:off x="2195736" y="250870"/>
            <a:ext cx="345638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Тернопільський комунальний методичний центр науково-освітніх інновацій та моніторингу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E3ACFAE-648C-F74F-D131-F9D9DB2B3AAD}"/>
              </a:ext>
            </a:extLst>
          </p:cNvPr>
          <p:cNvSpPr txBox="1"/>
          <p:nvPr/>
        </p:nvSpPr>
        <p:spPr>
          <a:xfrm>
            <a:off x="1322198" y="1371499"/>
            <a:ext cx="45968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СЕРТИФІКАТ </a:t>
            </a:r>
            <a:r>
              <a:rPr lang="uk-UA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ГЛ</a:t>
            </a: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№25-18</a:t>
            </a:r>
            <a:endParaRPr kumimoji="0" lang="uk-UA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F195E58-4A83-739D-7C1A-739A28D518C9}"/>
              </a:ext>
            </a:extLst>
          </p:cNvPr>
          <p:cNvSpPr txBox="1"/>
          <p:nvPr/>
        </p:nvSpPr>
        <p:spPr>
          <a:xfrm>
            <a:off x="397442" y="5503970"/>
            <a:ext cx="24300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Директор центру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B4E3C0CF-2607-701A-E3E3-9B3BE65EDC2F}"/>
              </a:ext>
            </a:extLst>
          </p:cNvPr>
          <p:cNvSpPr txBox="1"/>
          <p:nvPr/>
        </p:nvSpPr>
        <p:spPr>
          <a:xfrm>
            <a:off x="4026909" y="5491211"/>
            <a:ext cx="28620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Галина ЛИТВИНЮК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16DEFA9-4202-FEA5-1C39-19EF4ACE150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5753"/>
          <a:stretch/>
        </p:blipFill>
        <p:spPr>
          <a:xfrm>
            <a:off x="6588224" y="0"/>
            <a:ext cx="2555776" cy="6858000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F5643CAA-5274-858B-1BC9-516C5BC44C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960" y="6298566"/>
            <a:ext cx="5184899" cy="3816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4616B1B-F785-1DA5-C30B-5E731F9880C3}"/>
              </a:ext>
            </a:extLst>
          </p:cNvPr>
          <p:cNvSpPr txBox="1"/>
          <p:nvPr/>
        </p:nvSpPr>
        <p:spPr>
          <a:xfrm>
            <a:off x="188128" y="1937974"/>
            <a:ext cx="6597864" cy="20774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</a:t>
            </a:r>
            <a:r>
              <a:rPr kumimoji="0" lang="uk-UA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асвідчує</a:t>
            </a:r>
            <a:r>
              <a:rPr kumimoji="0" lang="uk-U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що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16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брала участь у </a:t>
            </a:r>
            <a:r>
              <a:rPr lang="uk-UA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ПрофМайстерках у межах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професійного маршруту 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ФОРМУВАННЯ АКАДЕМІЧНИХ</a:t>
            </a:r>
            <a:r>
              <a:rPr lang="ru-RU" b="1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ru-RU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ЛІЦЕЇВ В УМОВАХ НУШ</a:t>
            </a:r>
            <a:endParaRPr kumimoji="0" lang="uk-UA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4B88D39-4EBA-1472-1D5F-1E60BAB95203}"/>
              </a:ext>
            </a:extLst>
          </p:cNvPr>
          <p:cNvSpPr txBox="1"/>
          <p:nvPr/>
        </p:nvSpPr>
        <p:spPr>
          <a:xfrm>
            <a:off x="2086996" y="4453402"/>
            <a:ext cx="30672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26-27 </a:t>
            </a:r>
            <a:r>
              <a:rPr kumimoji="0" lang="uk-UA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березня 2025 року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AA55819-9349-3D47-E1DF-41D490BFCF7D}"/>
              </a:ext>
            </a:extLst>
          </p:cNvPr>
          <p:cNvSpPr txBox="1"/>
          <p:nvPr/>
        </p:nvSpPr>
        <p:spPr>
          <a:xfrm>
            <a:off x="2881308" y="4042900"/>
            <a:ext cx="12742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noProof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 години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9BBDA4A-2841-B656-CCAD-506FE9E5D44E}"/>
              </a:ext>
            </a:extLst>
          </p:cNvPr>
          <p:cNvSpPr txBox="1"/>
          <p:nvPr/>
        </p:nvSpPr>
        <p:spPr>
          <a:xfrm>
            <a:off x="1475656" y="2391945"/>
            <a:ext cx="46547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0" i="0" dirty="0" err="1">
                <a:effectLst/>
              </a:rPr>
              <a:t>Михайлишин</a:t>
            </a:r>
            <a:r>
              <a:rPr lang="uk-UA" sz="3200" b="0" i="0" dirty="0">
                <a:effectLst/>
              </a:rPr>
              <a:t> Ніна</a:t>
            </a:r>
            <a:endParaRPr lang="uk-UA" sz="3200" b="1" i="1" dirty="0">
              <a:ea typeface="Cambria" panose="020405030504060302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AF03F0B-085B-BB74-22DB-A61FE9A5DB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9422" y="5253621"/>
            <a:ext cx="1438781" cy="8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6021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Зображення, що містить текст, знімок екрана, графічний дизайн, Графіка&#10;&#10;Автоматично згенерований опис">
            <a:extLst>
              <a:ext uri="{FF2B5EF4-FFF2-40B4-BE49-F238E27FC236}">
                <a16:creationId xmlns="" xmlns:a16="http://schemas.microsoft.com/office/drawing/2014/main" id="{F113C548-578D-97B0-7BA3-5C3F67F3E3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79" t="-5616" r="79725" b="-8733"/>
          <a:stretch/>
        </p:blipFill>
        <p:spPr>
          <a:xfrm>
            <a:off x="1199333" y="177790"/>
            <a:ext cx="1119535" cy="10081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A7645F7-58F6-BE88-737F-27F4262B3B7E}"/>
              </a:ext>
            </a:extLst>
          </p:cNvPr>
          <p:cNvSpPr txBox="1"/>
          <p:nvPr/>
        </p:nvSpPr>
        <p:spPr>
          <a:xfrm>
            <a:off x="2195736" y="250870"/>
            <a:ext cx="345638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Тернопільський комунальний методичний центр науково-освітніх інновацій та моніторингу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E3ACFAE-648C-F74F-D131-F9D9DB2B3AAD}"/>
              </a:ext>
            </a:extLst>
          </p:cNvPr>
          <p:cNvSpPr txBox="1"/>
          <p:nvPr/>
        </p:nvSpPr>
        <p:spPr>
          <a:xfrm>
            <a:off x="1322198" y="1371499"/>
            <a:ext cx="45968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СЕРТИФІКАТ </a:t>
            </a:r>
            <a:r>
              <a:rPr lang="uk-UA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ГЛ</a:t>
            </a: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№25-19</a:t>
            </a:r>
            <a:endParaRPr kumimoji="0" lang="uk-UA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F195E58-4A83-739D-7C1A-739A28D518C9}"/>
              </a:ext>
            </a:extLst>
          </p:cNvPr>
          <p:cNvSpPr txBox="1"/>
          <p:nvPr/>
        </p:nvSpPr>
        <p:spPr>
          <a:xfrm>
            <a:off x="397442" y="5503970"/>
            <a:ext cx="24300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Директор центру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B4E3C0CF-2607-701A-E3E3-9B3BE65EDC2F}"/>
              </a:ext>
            </a:extLst>
          </p:cNvPr>
          <p:cNvSpPr txBox="1"/>
          <p:nvPr/>
        </p:nvSpPr>
        <p:spPr>
          <a:xfrm>
            <a:off x="4026909" y="5491211"/>
            <a:ext cx="28620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Галина ЛИТВИНЮК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16DEFA9-4202-FEA5-1C39-19EF4ACE150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5753"/>
          <a:stretch/>
        </p:blipFill>
        <p:spPr>
          <a:xfrm>
            <a:off x="6588224" y="0"/>
            <a:ext cx="2555776" cy="6858000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F5643CAA-5274-858B-1BC9-516C5BC44C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960" y="6298566"/>
            <a:ext cx="5184899" cy="3816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4616B1B-F785-1DA5-C30B-5E731F9880C3}"/>
              </a:ext>
            </a:extLst>
          </p:cNvPr>
          <p:cNvSpPr txBox="1"/>
          <p:nvPr/>
        </p:nvSpPr>
        <p:spPr>
          <a:xfrm>
            <a:off x="188128" y="1937974"/>
            <a:ext cx="6597864" cy="20774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</a:t>
            </a:r>
            <a:r>
              <a:rPr kumimoji="0" lang="uk-UA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асвідчує</a:t>
            </a:r>
            <a:r>
              <a:rPr kumimoji="0" lang="uk-U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що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16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брала участь у </a:t>
            </a:r>
            <a:r>
              <a:rPr lang="uk-UA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ПрофМайстерках у межах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професійного маршруту 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ФОРМУВАННЯ АКАДЕМІЧНИХ</a:t>
            </a:r>
            <a:r>
              <a:rPr lang="ru-RU" b="1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ru-RU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ЛІЦЕЇВ В УМОВАХ НУШ</a:t>
            </a:r>
            <a:endParaRPr kumimoji="0" lang="uk-UA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4B88D39-4EBA-1472-1D5F-1E60BAB95203}"/>
              </a:ext>
            </a:extLst>
          </p:cNvPr>
          <p:cNvSpPr txBox="1"/>
          <p:nvPr/>
        </p:nvSpPr>
        <p:spPr>
          <a:xfrm>
            <a:off x="2086996" y="4453402"/>
            <a:ext cx="30672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26-27 </a:t>
            </a:r>
            <a:r>
              <a:rPr kumimoji="0" lang="uk-UA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березня 2025 року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AA55819-9349-3D47-E1DF-41D490BFCF7D}"/>
              </a:ext>
            </a:extLst>
          </p:cNvPr>
          <p:cNvSpPr txBox="1"/>
          <p:nvPr/>
        </p:nvSpPr>
        <p:spPr>
          <a:xfrm>
            <a:off x="2881308" y="4042900"/>
            <a:ext cx="12742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noProof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 години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9BBDA4A-2841-B656-CCAD-506FE9E5D44E}"/>
              </a:ext>
            </a:extLst>
          </p:cNvPr>
          <p:cNvSpPr txBox="1"/>
          <p:nvPr/>
        </p:nvSpPr>
        <p:spPr>
          <a:xfrm>
            <a:off x="1475656" y="2391945"/>
            <a:ext cx="46547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0" i="0" dirty="0" err="1">
                <a:effectLst/>
              </a:rPr>
              <a:t>Вербовецька</a:t>
            </a:r>
            <a:r>
              <a:rPr lang="uk-UA" sz="3200" b="0" i="0" dirty="0">
                <a:effectLst/>
              </a:rPr>
              <a:t> Ганна</a:t>
            </a:r>
            <a:endParaRPr lang="uk-UA" sz="3200" b="1" i="1" dirty="0">
              <a:ea typeface="Cambria" panose="020405030504060302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AF03F0B-085B-BB74-22DB-A61FE9A5DB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9422" y="5253621"/>
            <a:ext cx="1438781" cy="8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074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Зображення, що містить текст, знімок екрана, графічний дизайн, Графіка&#10;&#10;Автоматично згенерований опис">
            <a:extLst>
              <a:ext uri="{FF2B5EF4-FFF2-40B4-BE49-F238E27FC236}">
                <a16:creationId xmlns="" xmlns:a16="http://schemas.microsoft.com/office/drawing/2014/main" id="{F113C548-578D-97B0-7BA3-5C3F67F3E3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79" t="-5616" r="79725" b="-8733"/>
          <a:stretch/>
        </p:blipFill>
        <p:spPr>
          <a:xfrm>
            <a:off x="1199333" y="177790"/>
            <a:ext cx="1119535" cy="10081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A7645F7-58F6-BE88-737F-27F4262B3B7E}"/>
              </a:ext>
            </a:extLst>
          </p:cNvPr>
          <p:cNvSpPr txBox="1"/>
          <p:nvPr/>
        </p:nvSpPr>
        <p:spPr>
          <a:xfrm>
            <a:off x="2195736" y="250870"/>
            <a:ext cx="345638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Тернопільський комунальний методичний центр науково-освітніх інновацій та моніторингу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E3ACFAE-648C-F74F-D131-F9D9DB2B3AAD}"/>
              </a:ext>
            </a:extLst>
          </p:cNvPr>
          <p:cNvSpPr txBox="1"/>
          <p:nvPr/>
        </p:nvSpPr>
        <p:spPr>
          <a:xfrm>
            <a:off x="1322198" y="1371499"/>
            <a:ext cx="45968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СЕРТИФІКАТ </a:t>
            </a:r>
            <a:r>
              <a:rPr lang="uk-UA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ГЛ</a:t>
            </a: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№25-02</a:t>
            </a:r>
            <a:endParaRPr kumimoji="0" lang="uk-UA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F195E58-4A83-739D-7C1A-739A28D518C9}"/>
              </a:ext>
            </a:extLst>
          </p:cNvPr>
          <p:cNvSpPr txBox="1"/>
          <p:nvPr/>
        </p:nvSpPr>
        <p:spPr>
          <a:xfrm>
            <a:off x="397442" y="5503970"/>
            <a:ext cx="24300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Директор центру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B4E3C0CF-2607-701A-E3E3-9B3BE65EDC2F}"/>
              </a:ext>
            </a:extLst>
          </p:cNvPr>
          <p:cNvSpPr txBox="1"/>
          <p:nvPr/>
        </p:nvSpPr>
        <p:spPr>
          <a:xfrm>
            <a:off x="4026909" y="5491211"/>
            <a:ext cx="28620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Галина ЛИТВИНЮК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16DEFA9-4202-FEA5-1C39-19EF4ACE150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5753"/>
          <a:stretch/>
        </p:blipFill>
        <p:spPr>
          <a:xfrm>
            <a:off x="6588224" y="0"/>
            <a:ext cx="2555776" cy="6858000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F5643CAA-5274-858B-1BC9-516C5BC44C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960" y="6298566"/>
            <a:ext cx="5184899" cy="3816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4616B1B-F785-1DA5-C30B-5E731F9880C3}"/>
              </a:ext>
            </a:extLst>
          </p:cNvPr>
          <p:cNvSpPr txBox="1"/>
          <p:nvPr/>
        </p:nvSpPr>
        <p:spPr>
          <a:xfrm>
            <a:off x="188128" y="1937974"/>
            <a:ext cx="6597864" cy="20774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</a:t>
            </a:r>
            <a:r>
              <a:rPr kumimoji="0" lang="uk-UA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асвідчує</a:t>
            </a:r>
            <a:r>
              <a:rPr kumimoji="0" lang="uk-U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що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16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брала участь у </a:t>
            </a:r>
            <a:r>
              <a:rPr lang="uk-UA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ПрофМайстерках у межах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професійного маршруту 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ФОРМУВАННЯ АКАДЕМІЧНИХ</a:t>
            </a:r>
            <a:r>
              <a:rPr lang="ru-RU" b="1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ru-RU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ЛІЦЕЇВ В УМОВАХ НУШ</a:t>
            </a:r>
            <a:endParaRPr kumimoji="0" lang="uk-UA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4B88D39-4EBA-1472-1D5F-1E60BAB95203}"/>
              </a:ext>
            </a:extLst>
          </p:cNvPr>
          <p:cNvSpPr txBox="1"/>
          <p:nvPr/>
        </p:nvSpPr>
        <p:spPr>
          <a:xfrm>
            <a:off x="2086996" y="4453402"/>
            <a:ext cx="30672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26-27 </a:t>
            </a:r>
            <a:r>
              <a:rPr kumimoji="0" lang="uk-UA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березня 2025 року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AA55819-9349-3D47-E1DF-41D490BFCF7D}"/>
              </a:ext>
            </a:extLst>
          </p:cNvPr>
          <p:cNvSpPr txBox="1"/>
          <p:nvPr/>
        </p:nvSpPr>
        <p:spPr>
          <a:xfrm>
            <a:off x="2881308" y="4042900"/>
            <a:ext cx="12742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noProof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 години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9BBDA4A-2841-B656-CCAD-506FE9E5D44E}"/>
              </a:ext>
            </a:extLst>
          </p:cNvPr>
          <p:cNvSpPr txBox="1"/>
          <p:nvPr/>
        </p:nvSpPr>
        <p:spPr>
          <a:xfrm>
            <a:off x="2284954" y="2391945"/>
            <a:ext cx="3845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0" i="0" dirty="0">
                <a:effectLst/>
              </a:rPr>
              <a:t>Колодій Алла</a:t>
            </a:r>
            <a:endParaRPr lang="uk-UA" sz="3200" b="1" i="1" dirty="0">
              <a:ea typeface="Cambria" panose="020405030504060302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AF03F0B-085B-BB74-22DB-A61FE9A5DB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9422" y="5253621"/>
            <a:ext cx="1438781" cy="8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6597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Зображення, що містить текст, знімок екрана, графічний дизайн, Графіка&#10;&#10;Автоматично згенерований опис">
            <a:extLst>
              <a:ext uri="{FF2B5EF4-FFF2-40B4-BE49-F238E27FC236}">
                <a16:creationId xmlns="" xmlns:a16="http://schemas.microsoft.com/office/drawing/2014/main" id="{F113C548-578D-97B0-7BA3-5C3F67F3E3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79" t="-5616" r="79725" b="-8733"/>
          <a:stretch/>
        </p:blipFill>
        <p:spPr>
          <a:xfrm>
            <a:off x="1199333" y="177790"/>
            <a:ext cx="1119535" cy="10081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A7645F7-58F6-BE88-737F-27F4262B3B7E}"/>
              </a:ext>
            </a:extLst>
          </p:cNvPr>
          <p:cNvSpPr txBox="1"/>
          <p:nvPr/>
        </p:nvSpPr>
        <p:spPr>
          <a:xfrm>
            <a:off x="2195736" y="250870"/>
            <a:ext cx="345638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Тернопільський комунальний методичний центр науково-освітніх інновацій та моніторингу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E3ACFAE-648C-F74F-D131-F9D9DB2B3AAD}"/>
              </a:ext>
            </a:extLst>
          </p:cNvPr>
          <p:cNvSpPr txBox="1"/>
          <p:nvPr/>
        </p:nvSpPr>
        <p:spPr>
          <a:xfrm>
            <a:off x="1322198" y="1371499"/>
            <a:ext cx="45968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СЕРТИФІКАТ </a:t>
            </a:r>
            <a:r>
              <a:rPr lang="uk-UA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ГЛ</a:t>
            </a: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№25-20</a:t>
            </a:r>
            <a:endParaRPr kumimoji="0" lang="uk-UA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F195E58-4A83-739D-7C1A-739A28D518C9}"/>
              </a:ext>
            </a:extLst>
          </p:cNvPr>
          <p:cNvSpPr txBox="1"/>
          <p:nvPr/>
        </p:nvSpPr>
        <p:spPr>
          <a:xfrm>
            <a:off x="397442" y="5503970"/>
            <a:ext cx="24300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Директор центру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B4E3C0CF-2607-701A-E3E3-9B3BE65EDC2F}"/>
              </a:ext>
            </a:extLst>
          </p:cNvPr>
          <p:cNvSpPr txBox="1"/>
          <p:nvPr/>
        </p:nvSpPr>
        <p:spPr>
          <a:xfrm>
            <a:off x="4026909" y="5491211"/>
            <a:ext cx="28620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Галина ЛИТВИНЮК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16DEFA9-4202-FEA5-1C39-19EF4ACE150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5753"/>
          <a:stretch/>
        </p:blipFill>
        <p:spPr>
          <a:xfrm>
            <a:off x="6588224" y="0"/>
            <a:ext cx="2555776" cy="6858000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F5643CAA-5274-858B-1BC9-516C5BC44C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960" y="6298566"/>
            <a:ext cx="5184899" cy="3816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4616B1B-F785-1DA5-C30B-5E731F9880C3}"/>
              </a:ext>
            </a:extLst>
          </p:cNvPr>
          <p:cNvSpPr txBox="1"/>
          <p:nvPr/>
        </p:nvSpPr>
        <p:spPr>
          <a:xfrm>
            <a:off x="188128" y="1937974"/>
            <a:ext cx="6597864" cy="20774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</a:t>
            </a:r>
            <a:r>
              <a:rPr kumimoji="0" lang="uk-UA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асвідчує</a:t>
            </a:r>
            <a:r>
              <a:rPr kumimoji="0" lang="uk-U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що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16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брала участь у </a:t>
            </a:r>
            <a:r>
              <a:rPr lang="uk-UA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ПрофМайстерках у межах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професійного маршруту 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ФОРМУВАННЯ АКАДЕМІЧНИХ</a:t>
            </a:r>
            <a:r>
              <a:rPr lang="ru-RU" b="1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ru-RU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ЛІЦЕЇВ В УМОВАХ НУШ</a:t>
            </a:r>
            <a:endParaRPr kumimoji="0" lang="uk-UA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4B88D39-4EBA-1472-1D5F-1E60BAB95203}"/>
              </a:ext>
            </a:extLst>
          </p:cNvPr>
          <p:cNvSpPr txBox="1"/>
          <p:nvPr/>
        </p:nvSpPr>
        <p:spPr>
          <a:xfrm>
            <a:off x="2086996" y="4453402"/>
            <a:ext cx="30672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26-27 </a:t>
            </a:r>
            <a:r>
              <a:rPr kumimoji="0" lang="uk-UA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березня 2025 року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AA55819-9349-3D47-E1DF-41D490BFCF7D}"/>
              </a:ext>
            </a:extLst>
          </p:cNvPr>
          <p:cNvSpPr txBox="1"/>
          <p:nvPr/>
        </p:nvSpPr>
        <p:spPr>
          <a:xfrm>
            <a:off x="2881308" y="4042900"/>
            <a:ext cx="12742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noProof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 години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9BBDA4A-2841-B656-CCAD-506FE9E5D44E}"/>
              </a:ext>
            </a:extLst>
          </p:cNvPr>
          <p:cNvSpPr txBox="1"/>
          <p:nvPr/>
        </p:nvSpPr>
        <p:spPr>
          <a:xfrm>
            <a:off x="1475656" y="2391945"/>
            <a:ext cx="46547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0" i="0" dirty="0" err="1">
                <a:effectLst/>
              </a:rPr>
              <a:t>Флешар</a:t>
            </a:r>
            <a:r>
              <a:rPr lang="uk-UA" sz="3200" b="0" i="0" dirty="0">
                <a:effectLst/>
              </a:rPr>
              <a:t> Олександра</a:t>
            </a:r>
            <a:endParaRPr lang="uk-UA" sz="3200" b="1" i="1" dirty="0">
              <a:ea typeface="Cambria" panose="020405030504060302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AF03F0B-085B-BB74-22DB-A61FE9A5DB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9422" y="5253621"/>
            <a:ext cx="1438781" cy="8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6380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Зображення, що містить текст, знімок екрана, графічний дизайн, Графіка&#10;&#10;Автоматично згенерований опис">
            <a:extLst>
              <a:ext uri="{FF2B5EF4-FFF2-40B4-BE49-F238E27FC236}">
                <a16:creationId xmlns="" xmlns:a16="http://schemas.microsoft.com/office/drawing/2014/main" id="{F113C548-578D-97B0-7BA3-5C3F67F3E3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79" t="-5616" r="79725" b="-8733"/>
          <a:stretch/>
        </p:blipFill>
        <p:spPr>
          <a:xfrm>
            <a:off x="1199333" y="177790"/>
            <a:ext cx="1119535" cy="10081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A7645F7-58F6-BE88-737F-27F4262B3B7E}"/>
              </a:ext>
            </a:extLst>
          </p:cNvPr>
          <p:cNvSpPr txBox="1"/>
          <p:nvPr/>
        </p:nvSpPr>
        <p:spPr>
          <a:xfrm>
            <a:off x="2195736" y="250870"/>
            <a:ext cx="345638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Тернопільський комунальний методичний центр науково-освітніх інновацій та моніторингу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E3ACFAE-648C-F74F-D131-F9D9DB2B3AAD}"/>
              </a:ext>
            </a:extLst>
          </p:cNvPr>
          <p:cNvSpPr txBox="1"/>
          <p:nvPr/>
        </p:nvSpPr>
        <p:spPr>
          <a:xfrm>
            <a:off x="1322198" y="1371499"/>
            <a:ext cx="45968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СЕРТИФІКАТ </a:t>
            </a:r>
            <a:r>
              <a:rPr lang="uk-UA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ГЛ</a:t>
            </a: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№25-21</a:t>
            </a:r>
            <a:endParaRPr kumimoji="0" lang="uk-UA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F195E58-4A83-739D-7C1A-739A28D518C9}"/>
              </a:ext>
            </a:extLst>
          </p:cNvPr>
          <p:cNvSpPr txBox="1"/>
          <p:nvPr/>
        </p:nvSpPr>
        <p:spPr>
          <a:xfrm>
            <a:off x="397442" y="5503970"/>
            <a:ext cx="24300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Директор центру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B4E3C0CF-2607-701A-E3E3-9B3BE65EDC2F}"/>
              </a:ext>
            </a:extLst>
          </p:cNvPr>
          <p:cNvSpPr txBox="1"/>
          <p:nvPr/>
        </p:nvSpPr>
        <p:spPr>
          <a:xfrm>
            <a:off x="4026909" y="5491211"/>
            <a:ext cx="28620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Галина ЛИТВИНЮК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16DEFA9-4202-FEA5-1C39-19EF4ACE150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5753"/>
          <a:stretch/>
        </p:blipFill>
        <p:spPr>
          <a:xfrm>
            <a:off x="6588224" y="0"/>
            <a:ext cx="2555776" cy="6858000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F5643CAA-5274-858B-1BC9-516C5BC44C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960" y="6298566"/>
            <a:ext cx="5184899" cy="3816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4616B1B-F785-1DA5-C30B-5E731F9880C3}"/>
              </a:ext>
            </a:extLst>
          </p:cNvPr>
          <p:cNvSpPr txBox="1"/>
          <p:nvPr/>
        </p:nvSpPr>
        <p:spPr>
          <a:xfrm>
            <a:off x="188128" y="1937974"/>
            <a:ext cx="6597864" cy="20774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</a:t>
            </a:r>
            <a:r>
              <a:rPr kumimoji="0" lang="uk-UA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асвідчує</a:t>
            </a:r>
            <a:r>
              <a:rPr kumimoji="0" lang="uk-U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що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16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брала участь у </a:t>
            </a:r>
            <a:r>
              <a:rPr lang="uk-UA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ПрофМайстерках у межах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професійного маршруту 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ФОРМУВАННЯ АКАДЕМІЧНИХ</a:t>
            </a:r>
            <a:r>
              <a:rPr lang="ru-RU" b="1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ru-RU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ЛІЦЕЇВ В УМОВАХ НУШ</a:t>
            </a:r>
            <a:endParaRPr kumimoji="0" lang="uk-UA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4B88D39-4EBA-1472-1D5F-1E60BAB95203}"/>
              </a:ext>
            </a:extLst>
          </p:cNvPr>
          <p:cNvSpPr txBox="1"/>
          <p:nvPr/>
        </p:nvSpPr>
        <p:spPr>
          <a:xfrm>
            <a:off x="2086996" y="4453402"/>
            <a:ext cx="30672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26-27 </a:t>
            </a:r>
            <a:r>
              <a:rPr kumimoji="0" lang="uk-UA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березня 2025 року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AA55819-9349-3D47-E1DF-41D490BFCF7D}"/>
              </a:ext>
            </a:extLst>
          </p:cNvPr>
          <p:cNvSpPr txBox="1"/>
          <p:nvPr/>
        </p:nvSpPr>
        <p:spPr>
          <a:xfrm>
            <a:off x="2881308" y="4042900"/>
            <a:ext cx="12742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noProof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 години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9BBDA4A-2841-B656-CCAD-506FE9E5D44E}"/>
              </a:ext>
            </a:extLst>
          </p:cNvPr>
          <p:cNvSpPr txBox="1"/>
          <p:nvPr/>
        </p:nvSpPr>
        <p:spPr>
          <a:xfrm>
            <a:off x="1475656" y="2391945"/>
            <a:ext cx="46547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0" i="0" dirty="0">
                <a:effectLst/>
              </a:rPr>
              <a:t>Лотоцька Ольга</a:t>
            </a:r>
            <a:endParaRPr lang="uk-UA" sz="3200" b="1" i="1" dirty="0">
              <a:ea typeface="Cambria" panose="020405030504060302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AF03F0B-085B-BB74-22DB-A61FE9A5DB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9422" y="5253621"/>
            <a:ext cx="1438781" cy="8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547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Зображення, що містить текст, знімок екрана, графічний дизайн, Графіка&#10;&#10;Автоматично згенерований опис">
            <a:extLst>
              <a:ext uri="{FF2B5EF4-FFF2-40B4-BE49-F238E27FC236}">
                <a16:creationId xmlns="" xmlns:a16="http://schemas.microsoft.com/office/drawing/2014/main" id="{F113C548-578D-97B0-7BA3-5C3F67F3E3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79" t="-5616" r="79725" b="-8733"/>
          <a:stretch/>
        </p:blipFill>
        <p:spPr>
          <a:xfrm>
            <a:off x="1199333" y="177790"/>
            <a:ext cx="1119535" cy="10081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A7645F7-58F6-BE88-737F-27F4262B3B7E}"/>
              </a:ext>
            </a:extLst>
          </p:cNvPr>
          <p:cNvSpPr txBox="1"/>
          <p:nvPr/>
        </p:nvSpPr>
        <p:spPr>
          <a:xfrm>
            <a:off x="2195736" y="250870"/>
            <a:ext cx="345638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Тернопільський комунальний методичний центр науково-освітніх інновацій та моніторингу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E3ACFAE-648C-F74F-D131-F9D9DB2B3AAD}"/>
              </a:ext>
            </a:extLst>
          </p:cNvPr>
          <p:cNvSpPr txBox="1"/>
          <p:nvPr/>
        </p:nvSpPr>
        <p:spPr>
          <a:xfrm>
            <a:off x="1322198" y="1371499"/>
            <a:ext cx="45968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СЕРТИФІКАТ </a:t>
            </a:r>
            <a:r>
              <a:rPr lang="uk-UA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ГЛ</a:t>
            </a: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№25-22</a:t>
            </a:r>
            <a:endParaRPr kumimoji="0" lang="uk-UA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F195E58-4A83-739D-7C1A-739A28D518C9}"/>
              </a:ext>
            </a:extLst>
          </p:cNvPr>
          <p:cNvSpPr txBox="1"/>
          <p:nvPr/>
        </p:nvSpPr>
        <p:spPr>
          <a:xfrm>
            <a:off x="397442" y="5503970"/>
            <a:ext cx="24300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Директор центру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B4E3C0CF-2607-701A-E3E3-9B3BE65EDC2F}"/>
              </a:ext>
            </a:extLst>
          </p:cNvPr>
          <p:cNvSpPr txBox="1"/>
          <p:nvPr/>
        </p:nvSpPr>
        <p:spPr>
          <a:xfrm>
            <a:off x="4026909" y="5491211"/>
            <a:ext cx="28620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Галина ЛИТВИНЮК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16DEFA9-4202-FEA5-1C39-19EF4ACE150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5753"/>
          <a:stretch/>
        </p:blipFill>
        <p:spPr>
          <a:xfrm>
            <a:off x="6588224" y="0"/>
            <a:ext cx="2555776" cy="6858000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F5643CAA-5274-858B-1BC9-516C5BC44C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960" y="6298566"/>
            <a:ext cx="5184899" cy="3816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4616B1B-F785-1DA5-C30B-5E731F9880C3}"/>
              </a:ext>
            </a:extLst>
          </p:cNvPr>
          <p:cNvSpPr txBox="1"/>
          <p:nvPr/>
        </p:nvSpPr>
        <p:spPr>
          <a:xfrm>
            <a:off x="188128" y="1937974"/>
            <a:ext cx="6597864" cy="20774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</a:t>
            </a:r>
            <a:r>
              <a:rPr kumimoji="0" lang="uk-UA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асвідчує</a:t>
            </a:r>
            <a:r>
              <a:rPr kumimoji="0" lang="uk-U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що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16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брала участь у </a:t>
            </a:r>
            <a:r>
              <a:rPr lang="uk-UA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ПрофМайстерках у межах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професійного маршруту 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ФОРМУВАННЯ АКАДЕМІЧНИХ</a:t>
            </a:r>
            <a:r>
              <a:rPr lang="ru-RU" b="1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ru-RU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ЛІЦЕЇВ В УМОВАХ НУШ</a:t>
            </a:r>
            <a:endParaRPr kumimoji="0" lang="uk-UA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4B88D39-4EBA-1472-1D5F-1E60BAB95203}"/>
              </a:ext>
            </a:extLst>
          </p:cNvPr>
          <p:cNvSpPr txBox="1"/>
          <p:nvPr/>
        </p:nvSpPr>
        <p:spPr>
          <a:xfrm>
            <a:off x="2086996" y="4453402"/>
            <a:ext cx="30672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26-27 </a:t>
            </a:r>
            <a:r>
              <a:rPr kumimoji="0" lang="uk-UA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березня 2025 року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AA55819-9349-3D47-E1DF-41D490BFCF7D}"/>
              </a:ext>
            </a:extLst>
          </p:cNvPr>
          <p:cNvSpPr txBox="1"/>
          <p:nvPr/>
        </p:nvSpPr>
        <p:spPr>
          <a:xfrm>
            <a:off x="2881308" y="4042900"/>
            <a:ext cx="12742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noProof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 години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9BBDA4A-2841-B656-CCAD-506FE9E5D44E}"/>
              </a:ext>
            </a:extLst>
          </p:cNvPr>
          <p:cNvSpPr txBox="1"/>
          <p:nvPr/>
        </p:nvSpPr>
        <p:spPr>
          <a:xfrm>
            <a:off x="1475656" y="2391945"/>
            <a:ext cx="46547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0" i="0" dirty="0" err="1">
                <a:effectLst/>
              </a:rPr>
              <a:t>Грабас</a:t>
            </a:r>
            <a:r>
              <a:rPr lang="uk-UA" sz="3200" b="0" i="0" dirty="0">
                <a:effectLst/>
              </a:rPr>
              <a:t> Наталія</a:t>
            </a:r>
            <a:endParaRPr lang="uk-UA" sz="3200" b="1" i="1" dirty="0">
              <a:ea typeface="Cambria" panose="020405030504060302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AF03F0B-085B-BB74-22DB-A61FE9A5DB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9422" y="5253621"/>
            <a:ext cx="1438781" cy="8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6975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Зображення, що містить текст, знімок екрана, графічний дизайн, Графіка&#10;&#10;Автоматично згенерований опис">
            <a:extLst>
              <a:ext uri="{FF2B5EF4-FFF2-40B4-BE49-F238E27FC236}">
                <a16:creationId xmlns="" xmlns:a16="http://schemas.microsoft.com/office/drawing/2014/main" id="{F113C548-578D-97B0-7BA3-5C3F67F3E3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79" t="-5616" r="79725" b="-8733"/>
          <a:stretch/>
        </p:blipFill>
        <p:spPr>
          <a:xfrm>
            <a:off x="1199333" y="177790"/>
            <a:ext cx="1119535" cy="10081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A7645F7-58F6-BE88-737F-27F4262B3B7E}"/>
              </a:ext>
            </a:extLst>
          </p:cNvPr>
          <p:cNvSpPr txBox="1"/>
          <p:nvPr/>
        </p:nvSpPr>
        <p:spPr>
          <a:xfrm>
            <a:off x="2195736" y="250870"/>
            <a:ext cx="345638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Тернопільський комунальний методичний центр науково-освітніх інновацій та моніторингу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E3ACFAE-648C-F74F-D131-F9D9DB2B3AAD}"/>
              </a:ext>
            </a:extLst>
          </p:cNvPr>
          <p:cNvSpPr txBox="1"/>
          <p:nvPr/>
        </p:nvSpPr>
        <p:spPr>
          <a:xfrm>
            <a:off x="1322198" y="1371499"/>
            <a:ext cx="45968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СЕРТИФІКАТ </a:t>
            </a:r>
            <a:r>
              <a:rPr lang="uk-UA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ГЛ</a:t>
            </a: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№25-23</a:t>
            </a:r>
            <a:endParaRPr kumimoji="0" lang="uk-UA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F195E58-4A83-739D-7C1A-739A28D518C9}"/>
              </a:ext>
            </a:extLst>
          </p:cNvPr>
          <p:cNvSpPr txBox="1"/>
          <p:nvPr/>
        </p:nvSpPr>
        <p:spPr>
          <a:xfrm>
            <a:off x="397442" y="5503970"/>
            <a:ext cx="24300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Директор центру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B4E3C0CF-2607-701A-E3E3-9B3BE65EDC2F}"/>
              </a:ext>
            </a:extLst>
          </p:cNvPr>
          <p:cNvSpPr txBox="1"/>
          <p:nvPr/>
        </p:nvSpPr>
        <p:spPr>
          <a:xfrm>
            <a:off x="4026909" y="5491211"/>
            <a:ext cx="28620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Галина ЛИТВИНЮК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16DEFA9-4202-FEA5-1C39-19EF4ACE150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5753"/>
          <a:stretch/>
        </p:blipFill>
        <p:spPr>
          <a:xfrm>
            <a:off x="6588224" y="0"/>
            <a:ext cx="2555776" cy="6858000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F5643CAA-5274-858B-1BC9-516C5BC44C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960" y="6298566"/>
            <a:ext cx="5184899" cy="3816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4616B1B-F785-1DA5-C30B-5E731F9880C3}"/>
              </a:ext>
            </a:extLst>
          </p:cNvPr>
          <p:cNvSpPr txBox="1"/>
          <p:nvPr/>
        </p:nvSpPr>
        <p:spPr>
          <a:xfrm>
            <a:off x="188128" y="1937974"/>
            <a:ext cx="6597864" cy="20774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</a:t>
            </a:r>
            <a:r>
              <a:rPr kumimoji="0" lang="uk-UA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асвідчує</a:t>
            </a:r>
            <a:r>
              <a:rPr kumimoji="0" lang="uk-U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що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16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брала участь у </a:t>
            </a:r>
            <a:r>
              <a:rPr lang="uk-UA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ПрофМайстерках у межах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професійного маршруту 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ФОРМУВАННЯ АКАДЕМІЧНИХ</a:t>
            </a:r>
            <a:r>
              <a:rPr lang="ru-RU" b="1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ru-RU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ЛІЦЕЇВ В УМОВАХ НУШ</a:t>
            </a:r>
            <a:endParaRPr kumimoji="0" lang="uk-UA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4B88D39-4EBA-1472-1D5F-1E60BAB95203}"/>
              </a:ext>
            </a:extLst>
          </p:cNvPr>
          <p:cNvSpPr txBox="1"/>
          <p:nvPr/>
        </p:nvSpPr>
        <p:spPr>
          <a:xfrm>
            <a:off x="2086996" y="4453402"/>
            <a:ext cx="30672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26-27 </a:t>
            </a:r>
            <a:r>
              <a:rPr kumimoji="0" lang="uk-UA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березня 2025 року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AA55819-9349-3D47-E1DF-41D490BFCF7D}"/>
              </a:ext>
            </a:extLst>
          </p:cNvPr>
          <p:cNvSpPr txBox="1"/>
          <p:nvPr/>
        </p:nvSpPr>
        <p:spPr>
          <a:xfrm>
            <a:off x="2881308" y="4042900"/>
            <a:ext cx="12742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noProof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 години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9BBDA4A-2841-B656-CCAD-506FE9E5D44E}"/>
              </a:ext>
            </a:extLst>
          </p:cNvPr>
          <p:cNvSpPr txBox="1"/>
          <p:nvPr/>
        </p:nvSpPr>
        <p:spPr>
          <a:xfrm>
            <a:off x="1475656" y="2391945"/>
            <a:ext cx="46547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0" i="0" dirty="0">
                <a:effectLst/>
              </a:rPr>
              <a:t>Рачинська Галина</a:t>
            </a:r>
            <a:endParaRPr lang="uk-UA" sz="3200" b="1" i="1" dirty="0">
              <a:ea typeface="Cambria" panose="020405030504060302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AF03F0B-085B-BB74-22DB-A61FE9A5DB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9422" y="5253621"/>
            <a:ext cx="1438781" cy="8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5755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Зображення, що містить текст, знімок екрана, графічний дизайн, Графіка&#10;&#10;Автоматично згенерований опис">
            <a:extLst>
              <a:ext uri="{FF2B5EF4-FFF2-40B4-BE49-F238E27FC236}">
                <a16:creationId xmlns="" xmlns:a16="http://schemas.microsoft.com/office/drawing/2014/main" id="{F113C548-578D-97B0-7BA3-5C3F67F3E3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79" t="-5616" r="79725" b="-8733"/>
          <a:stretch/>
        </p:blipFill>
        <p:spPr>
          <a:xfrm>
            <a:off x="1199333" y="177790"/>
            <a:ext cx="1119535" cy="10081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A7645F7-58F6-BE88-737F-27F4262B3B7E}"/>
              </a:ext>
            </a:extLst>
          </p:cNvPr>
          <p:cNvSpPr txBox="1"/>
          <p:nvPr/>
        </p:nvSpPr>
        <p:spPr>
          <a:xfrm>
            <a:off x="2195736" y="250870"/>
            <a:ext cx="345638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Тернопільський комунальний методичний центр науково-освітніх інновацій та моніторингу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E3ACFAE-648C-F74F-D131-F9D9DB2B3AAD}"/>
              </a:ext>
            </a:extLst>
          </p:cNvPr>
          <p:cNvSpPr txBox="1"/>
          <p:nvPr/>
        </p:nvSpPr>
        <p:spPr>
          <a:xfrm>
            <a:off x="1322198" y="1371499"/>
            <a:ext cx="45968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СЕРТИФІКАТ </a:t>
            </a:r>
            <a:r>
              <a:rPr lang="uk-UA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ГЛ</a:t>
            </a: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№25-24</a:t>
            </a:r>
            <a:endParaRPr kumimoji="0" lang="uk-UA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F195E58-4A83-739D-7C1A-739A28D518C9}"/>
              </a:ext>
            </a:extLst>
          </p:cNvPr>
          <p:cNvSpPr txBox="1"/>
          <p:nvPr/>
        </p:nvSpPr>
        <p:spPr>
          <a:xfrm>
            <a:off x="397442" y="5503970"/>
            <a:ext cx="24300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Директор центру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B4E3C0CF-2607-701A-E3E3-9B3BE65EDC2F}"/>
              </a:ext>
            </a:extLst>
          </p:cNvPr>
          <p:cNvSpPr txBox="1"/>
          <p:nvPr/>
        </p:nvSpPr>
        <p:spPr>
          <a:xfrm>
            <a:off x="4026909" y="5491211"/>
            <a:ext cx="28620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Галина ЛИТВИНЮК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16DEFA9-4202-FEA5-1C39-19EF4ACE150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5753"/>
          <a:stretch/>
        </p:blipFill>
        <p:spPr>
          <a:xfrm>
            <a:off x="6588224" y="0"/>
            <a:ext cx="2555776" cy="6858000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F5643CAA-5274-858B-1BC9-516C5BC44C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960" y="6298566"/>
            <a:ext cx="5184899" cy="3816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4616B1B-F785-1DA5-C30B-5E731F9880C3}"/>
              </a:ext>
            </a:extLst>
          </p:cNvPr>
          <p:cNvSpPr txBox="1"/>
          <p:nvPr/>
        </p:nvSpPr>
        <p:spPr>
          <a:xfrm>
            <a:off x="188128" y="1937974"/>
            <a:ext cx="6597864" cy="20774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</a:t>
            </a:r>
            <a:r>
              <a:rPr kumimoji="0" lang="uk-UA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асвідчує</a:t>
            </a:r>
            <a:r>
              <a:rPr kumimoji="0" lang="uk-U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що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16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брала участь у </a:t>
            </a:r>
            <a:r>
              <a:rPr lang="uk-UA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ПрофМайстерках у межах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професійного маршруту 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ФОРМУВАННЯ АКАДЕМІЧНИХ</a:t>
            </a:r>
            <a:r>
              <a:rPr lang="ru-RU" b="1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ru-RU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ЛІЦЕЇВ В УМОВАХ НУШ</a:t>
            </a:r>
            <a:endParaRPr kumimoji="0" lang="uk-UA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4B88D39-4EBA-1472-1D5F-1E60BAB95203}"/>
              </a:ext>
            </a:extLst>
          </p:cNvPr>
          <p:cNvSpPr txBox="1"/>
          <p:nvPr/>
        </p:nvSpPr>
        <p:spPr>
          <a:xfrm>
            <a:off x="2086996" y="4453402"/>
            <a:ext cx="30672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26-27 </a:t>
            </a:r>
            <a:r>
              <a:rPr kumimoji="0" lang="uk-UA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березня 2025 року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AA55819-9349-3D47-E1DF-41D490BFCF7D}"/>
              </a:ext>
            </a:extLst>
          </p:cNvPr>
          <p:cNvSpPr txBox="1"/>
          <p:nvPr/>
        </p:nvSpPr>
        <p:spPr>
          <a:xfrm>
            <a:off x="2881308" y="4042900"/>
            <a:ext cx="12742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noProof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 години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9BBDA4A-2841-B656-CCAD-506FE9E5D44E}"/>
              </a:ext>
            </a:extLst>
          </p:cNvPr>
          <p:cNvSpPr txBox="1"/>
          <p:nvPr/>
        </p:nvSpPr>
        <p:spPr>
          <a:xfrm>
            <a:off x="1475656" y="2391945"/>
            <a:ext cx="46547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0" i="0" dirty="0" err="1">
                <a:effectLst/>
              </a:rPr>
              <a:t>Китинська</a:t>
            </a:r>
            <a:r>
              <a:rPr lang="uk-UA" sz="3200" b="0" i="0" dirty="0">
                <a:effectLst/>
              </a:rPr>
              <a:t> Катерина</a:t>
            </a:r>
            <a:endParaRPr lang="uk-UA" sz="3200" b="1" i="1" dirty="0">
              <a:ea typeface="Cambria" panose="020405030504060302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AF03F0B-085B-BB74-22DB-A61FE9A5DB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9422" y="5253621"/>
            <a:ext cx="1438781" cy="8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0263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Зображення, що містить текст, знімок екрана, графічний дизайн, Графіка&#10;&#10;Автоматично згенерований опис">
            <a:extLst>
              <a:ext uri="{FF2B5EF4-FFF2-40B4-BE49-F238E27FC236}">
                <a16:creationId xmlns="" xmlns:a16="http://schemas.microsoft.com/office/drawing/2014/main" id="{F113C548-578D-97B0-7BA3-5C3F67F3E3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79" t="-5616" r="79725" b="-8733"/>
          <a:stretch/>
        </p:blipFill>
        <p:spPr>
          <a:xfrm>
            <a:off x="1199333" y="177790"/>
            <a:ext cx="1119535" cy="10081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A7645F7-58F6-BE88-737F-27F4262B3B7E}"/>
              </a:ext>
            </a:extLst>
          </p:cNvPr>
          <p:cNvSpPr txBox="1"/>
          <p:nvPr/>
        </p:nvSpPr>
        <p:spPr>
          <a:xfrm>
            <a:off x="2195736" y="250870"/>
            <a:ext cx="345638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Тернопільський комунальний методичний центр науково-освітніх інновацій та моніторингу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E3ACFAE-648C-F74F-D131-F9D9DB2B3AAD}"/>
              </a:ext>
            </a:extLst>
          </p:cNvPr>
          <p:cNvSpPr txBox="1"/>
          <p:nvPr/>
        </p:nvSpPr>
        <p:spPr>
          <a:xfrm>
            <a:off x="1322198" y="1371499"/>
            <a:ext cx="45968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СЕРТИФІКАТ </a:t>
            </a:r>
            <a:r>
              <a:rPr lang="uk-UA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ГЛ</a:t>
            </a: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№25-25</a:t>
            </a:r>
            <a:endParaRPr kumimoji="0" lang="uk-UA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F195E58-4A83-739D-7C1A-739A28D518C9}"/>
              </a:ext>
            </a:extLst>
          </p:cNvPr>
          <p:cNvSpPr txBox="1"/>
          <p:nvPr/>
        </p:nvSpPr>
        <p:spPr>
          <a:xfrm>
            <a:off x="397442" y="5503970"/>
            <a:ext cx="24300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Директор центру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B4E3C0CF-2607-701A-E3E3-9B3BE65EDC2F}"/>
              </a:ext>
            </a:extLst>
          </p:cNvPr>
          <p:cNvSpPr txBox="1"/>
          <p:nvPr/>
        </p:nvSpPr>
        <p:spPr>
          <a:xfrm>
            <a:off x="4026909" y="5491211"/>
            <a:ext cx="28620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Галина ЛИТВИНЮК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16DEFA9-4202-FEA5-1C39-19EF4ACE150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5753"/>
          <a:stretch/>
        </p:blipFill>
        <p:spPr>
          <a:xfrm>
            <a:off x="6588224" y="0"/>
            <a:ext cx="2555776" cy="6858000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F5643CAA-5274-858B-1BC9-516C5BC44C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960" y="6298566"/>
            <a:ext cx="5184899" cy="3816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4616B1B-F785-1DA5-C30B-5E731F9880C3}"/>
              </a:ext>
            </a:extLst>
          </p:cNvPr>
          <p:cNvSpPr txBox="1"/>
          <p:nvPr/>
        </p:nvSpPr>
        <p:spPr>
          <a:xfrm>
            <a:off x="188128" y="1937974"/>
            <a:ext cx="6597864" cy="20774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</a:t>
            </a:r>
            <a:r>
              <a:rPr kumimoji="0" lang="uk-UA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асвідчує</a:t>
            </a:r>
            <a:r>
              <a:rPr kumimoji="0" lang="uk-U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що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16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брала участь у </a:t>
            </a:r>
            <a:r>
              <a:rPr lang="uk-UA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ПрофМайстерках у межах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професійного маршруту 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ФОРМУВАННЯ АКАДЕМІЧНИХ</a:t>
            </a:r>
            <a:r>
              <a:rPr lang="ru-RU" b="1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ru-RU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ЛІЦЕЇВ В УМОВАХ НУШ</a:t>
            </a:r>
            <a:endParaRPr kumimoji="0" lang="uk-UA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4B88D39-4EBA-1472-1D5F-1E60BAB95203}"/>
              </a:ext>
            </a:extLst>
          </p:cNvPr>
          <p:cNvSpPr txBox="1"/>
          <p:nvPr/>
        </p:nvSpPr>
        <p:spPr>
          <a:xfrm>
            <a:off x="2086996" y="4453402"/>
            <a:ext cx="30672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26-27 </a:t>
            </a:r>
            <a:r>
              <a:rPr kumimoji="0" lang="uk-UA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березня 2025 року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AA55819-9349-3D47-E1DF-41D490BFCF7D}"/>
              </a:ext>
            </a:extLst>
          </p:cNvPr>
          <p:cNvSpPr txBox="1"/>
          <p:nvPr/>
        </p:nvSpPr>
        <p:spPr>
          <a:xfrm>
            <a:off x="2881308" y="4042900"/>
            <a:ext cx="12742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noProof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 години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9BBDA4A-2841-B656-CCAD-506FE9E5D44E}"/>
              </a:ext>
            </a:extLst>
          </p:cNvPr>
          <p:cNvSpPr txBox="1"/>
          <p:nvPr/>
        </p:nvSpPr>
        <p:spPr>
          <a:xfrm>
            <a:off x="1475656" y="2391945"/>
            <a:ext cx="46547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0" i="0" dirty="0">
                <a:effectLst/>
              </a:rPr>
              <a:t>Куземко Наталія</a:t>
            </a:r>
            <a:endParaRPr lang="uk-UA" sz="3200" b="1" i="1" dirty="0">
              <a:ea typeface="Cambria" panose="020405030504060302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AF03F0B-085B-BB74-22DB-A61FE9A5DB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9422" y="5253621"/>
            <a:ext cx="1438781" cy="8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0869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Зображення, що містить текст, знімок екрана, графічний дизайн, Графіка&#10;&#10;Автоматично згенерований опис">
            <a:extLst>
              <a:ext uri="{FF2B5EF4-FFF2-40B4-BE49-F238E27FC236}">
                <a16:creationId xmlns="" xmlns:a16="http://schemas.microsoft.com/office/drawing/2014/main" id="{F113C548-578D-97B0-7BA3-5C3F67F3E3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79" t="-5616" r="79725" b="-8733"/>
          <a:stretch/>
        </p:blipFill>
        <p:spPr>
          <a:xfrm>
            <a:off x="1199333" y="177790"/>
            <a:ext cx="1119535" cy="10081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A7645F7-58F6-BE88-737F-27F4262B3B7E}"/>
              </a:ext>
            </a:extLst>
          </p:cNvPr>
          <p:cNvSpPr txBox="1"/>
          <p:nvPr/>
        </p:nvSpPr>
        <p:spPr>
          <a:xfrm>
            <a:off x="2195736" y="250870"/>
            <a:ext cx="345638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Тернопільський комунальний методичний центр науково-освітніх інновацій та моніторингу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E3ACFAE-648C-F74F-D131-F9D9DB2B3AAD}"/>
              </a:ext>
            </a:extLst>
          </p:cNvPr>
          <p:cNvSpPr txBox="1"/>
          <p:nvPr/>
        </p:nvSpPr>
        <p:spPr>
          <a:xfrm>
            <a:off x="1322198" y="1371499"/>
            <a:ext cx="45968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СЕРТИФІКАТ </a:t>
            </a:r>
            <a:r>
              <a:rPr lang="uk-UA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ГЛ</a:t>
            </a: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№25-26</a:t>
            </a:r>
            <a:endParaRPr kumimoji="0" lang="uk-UA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F195E58-4A83-739D-7C1A-739A28D518C9}"/>
              </a:ext>
            </a:extLst>
          </p:cNvPr>
          <p:cNvSpPr txBox="1"/>
          <p:nvPr/>
        </p:nvSpPr>
        <p:spPr>
          <a:xfrm>
            <a:off x="397442" y="5503970"/>
            <a:ext cx="24300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Директор центру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B4E3C0CF-2607-701A-E3E3-9B3BE65EDC2F}"/>
              </a:ext>
            </a:extLst>
          </p:cNvPr>
          <p:cNvSpPr txBox="1"/>
          <p:nvPr/>
        </p:nvSpPr>
        <p:spPr>
          <a:xfrm>
            <a:off x="4026909" y="5491211"/>
            <a:ext cx="28620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Галина ЛИТВИНЮК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16DEFA9-4202-FEA5-1C39-19EF4ACE150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5753"/>
          <a:stretch/>
        </p:blipFill>
        <p:spPr>
          <a:xfrm>
            <a:off x="6588224" y="0"/>
            <a:ext cx="2555776" cy="6858000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F5643CAA-5274-858B-1BC9-516C5BC44C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960" y="6298566"/>
            <a:ext cx="5184899" cy="3816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4616B1B-F785-1DA5-C30B-5E731F9880C3}"/>
              </a:ext>
            </a:extLst>
          </p:cNvPr>
          <p:cNvSpPr txBox="1"/>
          <p:nvPr/>
        </p:nvSpPr>
        <p:spPr>
          <a:xfrm>
            <a:off x="188128" y="1937974"/>
            <a:ext cx="6597864" cy="20774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</a:t>
            </a:r>
            <a:r>
              <a:rPr kumimoji="0" lang="uk-UA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асвідчує</a:t>
            </a:r>
            <a:r>
              <a:rPr kumimoji="0" lang="uk-U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що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16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брала участь у </a:t>
            </a:r>
            <a:r>
              <a:rPr lang="uk-UA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ПрофМайстерках у межах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професійного маршруту 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ФОРМУВАННЯ АКАДЕМІЧНИХ</a:t>
            </a:r>
            <a:r>
              <a:rPr lang="ru-RU" b="1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ru-RU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ЛІЦЕЇВ В УМОВАХ НУШ</a:t>
            </a:r>
            <a:endParaRPr kumimoji="0" lang="uk-UA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4B88D39-4EBA-1472-1D5F-1E60BAB95203}"/>
              </a:ext>
            </a:extLst>
          </p:cNvPr>
          <p:cNvSpPr txBox="1"/>
          <p:nvPr/>
        </p:nvSpPr>
        <p:spPr>
          <a:xfrm>
            <a:off x="2086996" y="4453402"/>
            <a:ext cx="30672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26-27 </a:t>
            </a:r>
            <a:r>
              <a:rPr kumimoji="0" lang="uk-UA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березня 2025 року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AA55819-9349-3D47-E1DF-41D490BFCF7D}"/>
              </a:ext>
            </a:extLst>
          </p:cNvPr>
          <p:cNvSpPr txBox="1"/>
          <p:nvPr/>
        </p:nvSpPr>
        <p:spPr>
          <a:xfrm>
            <a:off x="2881308" y="4042900"/>
            <a:ext cx="12742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noProof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 години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9BBDA4A-2841-B656-CCAD-506FE9E5D44E}"/>
              </a:ext>
            </a:extLst>
          </p:cNvPr>
          <p:cNvSpPr txBox="1"/>
          <p:nvPr/>
        </p:nvSpPr>
        <p:spPr>
          <a:xfrm>
            <a:off x="1475656" y="2391945"/>
            <a:ext cx="46547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0" i="0" dirty="0" err="1">
                <a:effectLst/>
              </a:rPr>
              <a:t>Кольба</a:t>
            </a:r>
            <a:r>
              <a:rPr lang="uk-UA" sz="3200" b="0" i="0" dirty="0">
                <a:effectLst/>
              </a:rPr>
              <a:t> Валентина</a:t>
            </a:r>
            <a:endParaRPr lang="uk-UA" sz="3200" b="1" i="1" dirty="0">
              <a:ea typeface="Cambria" panose="020405030504060302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AF03F0B-085B-BB74-22DB-A61FE9A5DB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9422" y="5253621"/>
            <a:ext cx="1438781" cy="8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2953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Зображення, що містить текст, знімок екрана, графічний дизайн, Графіка&#10;&#10;Автоматично згенерований опис">
            <a:extLst>
              <a:ext uri="{FF2B5EF4-FFF2-40B4-BE49-F238E27FC236}">
                <a16:creationId xmlns="" xmlns:a16="http://schemas.microsoft.com/office/drawing/2014/main" id="{F113C548-578D-97B0-7BA3-5C3F67F3E3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79" t="-5616" r="79725" b="-8733"/>
          <a:stretch/>
        </p:blipFill>
        <p:spPr>
          <a:xfrm>
            <a:off x="1199333" y="177790"/>
            <a:ext cx="1119535" cy="10081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A7645F7-58F6-BE88-737F-27F4262B3B7E}"/>
              </a:ext>
            </a:extLst>
          </p:cNvPr>
          <p:cNvSpPr txBox="1"/>
          <p:nvPr/>
        </p:nvSpPr>
        <p:spPr>
          <a:xfrm>
            <a:off x="2195736" y="250870"/>
            <a:ext cx="345638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Тернопільський комунальний методичний центр науково-освітніх інновацій та моніторингу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E3ACFAE-648C-F74F-D131-F9D9DB2B3AAD}"/>
              </a:ext>
            </a:extLst>
          </p:cNvPr>
          <p:cNvSpPr txBox="1"/>
          <p:nvPr/>
        </p:nvSpPr>
        <p:spPr>
          <a:xfrm>
            <a:off x="1322198" y="1371499"/>
            <a:ext cx="45968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СЕРТИФІКАТ </a:t>
            </a:r>
            <a:r>
              <a:rPr lang="uk-UA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ГЛ</a:t>
            </a: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№25-27</a:t>
            </a:r>
            <a:endParaRPr kumimoji="0" lang="uk-UA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F195E58-4A83-739D-7C1A-739A28D518C9}"/>
              </a:ext>
            </a:extLst>
          </p:cNvPr>
          <p:cNvSpPr txBox="1"/>
          <p:nvPr/>
        </p:nvSpPr>
        <p:spPr>
          <a:xfrm>
            <a:off x="397442" y="5503970"/>
            <a:ext cx="24300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Директор центру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B4E3C0CF-2607-701A-E3E3-9B3BE65EDC2F}"/>
              </a:ext>
            </a:extLst>
          </p:cNvPr>
          <p:cNvSpPr txBox="1"/>
          <p:nvPr/>
        </p:nvSpPr>
        <p:spPr>
          <a:xfrm>
            <a:off x="4026909" y="5491211"/>
            <a:ext cx="28620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Галина ЛИТВИНЮК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16DEFA9-4202-FEA5-1C39-19EF4ACE150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5753"/>
          <a:stretch/>
        </p:blipFill>
        <p:spPr>
          <a:xfrm>
            <a:off x="6588224" y="0"/>
            <a:ext cx="2555776" cy="6858000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F5643CAA-5274-858B-1BC9-516C5BC44C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960" y="6298566"/>
            <a:ext cx="5184899" cy="3816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4616B1B-F785-1DA5-C30B-5E731F9880C3}"/>
              </a:ext>
            </a:extLst>
          </p:cNvPr>
          <p:cNvSpPr txBox="1"/>
          <p:nvPr/>
        </p:nvSpPr>
        <p:spPr>
          <a:xfrm>
            <a:off x="188128" y="1937974"/>
            <a:ext cx="6597864" cy="20774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</a:t>
            </a:r>
            <a:r>
              <a:rPr kumimoji="0" lang="uk-UA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асвідчує</a:t>
            </a:r>
            <a:r>
              <a:rPr kumimoji="0" lang="uk-U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що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16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брала участь у </a:t>
            </a:r>
            <a:r>
              <a:rPr lang="uk-UA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ПрофМайстерках у межах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професійного маршруту 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ФОРМУВАННЯ АКАДЕМІЧНИХ</a:t>
            </a:r>
            <a:r>
              <a:rPr lang="ru-RU" b="1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ru-RU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ЛІЦЕЇВ В УМОВАХ НУШ</a:t>
            </a:r>
            <a:endParaRPr kumimoji="0" lang="uk-UA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4B88D39-4EBA-1472-1D5F-1E60BAB95203}"/>
              </a:ext>
            </a:extLst>
          </p:cNvPr>
          <p:cNvSpPr txBox="1"/>
          <p:nvPr/>
        </p:nvSpPr>
        <p:spPr>
          <a:xfrm>
            <a:off x="2086996" y="4453402"/>
            <a:ext cx="30672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26-27 </a:t>
            </a:r>
            <a:r>
              <a:rPr kumimoji="0" lang="uk-UA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березня 2025 року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AA55819-9349-3D47-E1DF-41D490BFCF7D}"/>
              </a:ext>
            </a:extLst>
          </p:cNvPr>
          <p:cNvSpPr txBox="1"/>
          <p:nvPr/>
        </p:nvSpPr>
        <p:spPr>
          <a:xfrm>
            <a:off x="2881308" y="4042900"/>
            <a:ext cx="12742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noProof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 години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9BBDA4A-2841-B656-CCAD-506FE9E5D44E}"/>
              </a:ext>
            </a:extLst>
          </p:cNvPr>
          <p:cNvSpPr txBox="1"/>
          <p:nvPr/>
        </p:nvSpPr>
        <p:spPr>
          <a:xfrm>
            <a:off x="1475656" y="2391945"/>
            <a:ext cx="46547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0" i="0" dirty="0">
                <a:effectLst/>
              </a:rPr>
              <a:t>Береза Людмила</a:t>
            </a:r>
            <a:endParaRPr lang="uk-UA" sz="3200" b="1" i="1" dirty="0">
              <a:ea typeface="Cambria" panose="020405030504060302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AF03F0B-085B-BB74-22DB-A61FE9A5DB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9422" y="5253621"/>
            <a:ext cx="1438781" cy="8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2597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Зображення, що містить текст, знімок екрана, графічний дизайн, Графіка&#10;&#10;Автоматично згенерований опис">
            <a:extLst>
              <a:ext uri="{FF2B5EF4-FFF2-40B4-BE49-F238E27FC236}">
                <a16:creationId xmlns="" xmlns:a16="http://schemas.microsoft.com/office/drawing/2014/main" id="{F113C548-578D-97B0-7BA3-5C3F67F3E3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79" t="-5616" r="79725" b="-8733"/>
          <a:stretch/>
        </p:blipFill>
        <p:spPr>
          <a:xfrm>
            <a:off x="1199333" y="177790"/>
            <a:ext cx="1119535" cy="10081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A7645F7-58F6-BE88-737F-27F4262B3B7E}"/>
              </a:ext>
            </a:extLst>
          </p:cNvPr>
          <p:cNvSpPr txBox="1"/>
          <p:nvPr/>
        </p:nvSpPr>
        <p:spPr>
          <a:xfrm>
            <a:off x="2195736" y="250870"/>
            <a:ext cx="345638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Тернопільський комунальний методичний центр науково-освітніх інновацій та моніторингу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E3ACFAE-648C-F74F-D131-F9D9DB2B3AAD}"/>
              </a:ext>
            </a:extLst>
          </p:cNvPr>
          <p:cNvSpPr txBox="1"/>
          <p:nvPr/>
        </p:nvSpPr>
        <p:spPr>
          <a:xfrm>
            <a:off x="1322198" y="1371499"/>
            <a:ext cx="45968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СЕРТИФІКАТ </a:t>
            </a:r>
            <a:r>
              <a:rPr lang="uk-UA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ГЛ</a:t>
            </a: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№25-28</a:t>
            </a:r>
            <a:endParaRPr kumimoji="0" lang="uk-UA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F195E58-4A83-739D-7C1A-739A28D518C9}"/>
              </a:ext>
            </a:extLst>
          </p:cNvPr>
          <p:cNvSpPr txBox="1"/>
          <p:nvPr/>
        </p:nvSpPr>
        <p:spPr>
          <a:xfrm>
            <a:off x="397442" y="5503970"/>
            <a:ext cx="24300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Директор центру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B4E3C0CF-2607-701A-E3E3-9B3BE65EDC2F}"/>
              </a:ext>
            </a:extLst>
          </p:cNvPr>
          <p:cNvSpPr txBox="1"/>
          <p:nvPr/>
        </p:nvSpPr>
        <p:spPr>
          <a:xfrm>
            <a:off x="4026909" y="5491211"/>
            <a:ext cx="28620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Галина ЛИТВИНЮК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16DEFA9-4202-FEA5-1C39-19EF4ACE150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5753"/>
          <a:stretch/>
        </p:blipFill>
        <p:spPr>
          <a:xfrm>
            <a:off x="6588224" y="0"/>
            <a:ext cx="2555776" cy="6858000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F5643CAA-5274-858B-1BC9-516C5BC44C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960" y="6298566"/>
            <a:ext cx="5184899" cy="3816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4616B1B-F785-1DA5-C30B-5E731F9880C3}"/>
              </a:ext>
            </a:extLst>
          </p:cNvPr>
          <p:cNvSpPr txBox="1"/>
          <p:nvPr/>
        </p:nvSpPr>
        <p:spPr>
          <a:xfrm>
            <a:off x="188128" y="1937974"/>
            <a:ext cx="6597864" cy="20774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</a:t>
            </a:r>
            <a:r>
              <a:rPr kumimoji="0" lang="uk-UA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асвідчує</a:t>
            </a:r>
            <a:r>
              <a:rPr kumimoji="0" lang="uk-U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що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16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брала участь у </a:t>
            </a:r>
            <a:r>
              <a:rPr lang="uk-UA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ПрофМайстерках у межах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професійного маршруту 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ФОРМУВАННЯ АКАДЕМІЧНИХ</a:t>
            </a:r>
            <a:r>
              <a:rPr lang="ru-RU" b="1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ru-RU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ЛІЦЕЇВ В УМОВАХ НУШ</a:t>
            </a:r>
            <a:endParaRPr kumimoji="0" lang="uk-UA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4B88D39-4EBA-1472-1D5F-1E60BAB95203}"/>
              </a:ext>
            </a:extLst>
          </p:cNvPr>
          <p:cNvSpPr txBox="1"/>
          <p:nvPr/>
        </p:nvSpPr>
        <p:spPr>
          <a:xfrm>
            <a:off x="2086996" y="4453402"/>
            <a:ext cx="30672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26-27 </a:t>
            </a:r>
            <a:r>
              <a:rPr kumimoji="0" lang="uk-UA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березня 2025 року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AA55819-9349-3D47-E1DF-41D490BFCF7D}"/>
              </a:ext>
            </a:extLst>
          </p:cNvPr>
          <p:cNvSpPr txBox="1"/>
          <p:nvPr/>
        </p:nvSpPr>
        <p:spPr>
          <a:xfrm>
            <a:off x="2881308" y="4042900"/>
            <a:ext cx="12742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noProof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 години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9BBDA4A-2841-B656-CCAD-506FE9E5D44E}"/>
              </a:ext>
            </a:extLst>
          </p:cNvPr>
          <p:cNvSpPr txBox="1"/>
          <p:nvPr/>
        </p:nvSpPr>
        <p:spPr>
          <a:xfrm>
            <a:off x="1475656" y="2391945"/>
            <a:ext cx="46547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0" i="0" dirty="0" err="1">
                <a:effectLst/>
              </a:rPr>
              <a:t>Луканюк</a:t>
            </a:r>
            <a:r>
              <a:rPr lang="uk-UA" sz="3200" b="0" i="0" dirty="0">
                <a:effectLst/>
              </a:rPr>
              <a:t> Марія</a:t>
            </a:r>
            <a:endParaRPr lang="uk-UA" sz="3200" b="1" i="1" dirty="0">
              <a:ea typeface="Cambria" panose="020405030504060302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AF03F0B-085B-BB74-22DB-A61FE9A5DB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9422" y="5253621"/>
            <a:ext cx="1438781" cy="8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4926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Зображення, що містить текст, знімок екрана, графічний дизайн, Графіка&#10;&#10;Автоматично згенерований опис">
            <a:extLst>
              <a:ext uri="{FF2B5EF4-FFF2-40B4-BE49-F238E27FC236}">
                <a16:creationId xmlns="" xmlns:a16="http://schemas.microsoft.com/office/drawing/2014/main" id="{F113C548-578D-97B0-7BA3-5C3F67F3E3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79" t="-5616" r="79725" b="-8733"/>
          <a:stretch/>
        </p:blipFill>
        <p:spPr>
          <a:xfrm>
            <a:off x="1199333" y="177790"/>
            <a:ext cx="1119535" cy="10081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A7645F7-58F6-BE88-737F-27F4262B3B7E}"/>
              </a:ext>
            </a:extLst>
          </p:cNvPr>
          <p:cNvSpPr txBox="1"/>
          <p:nvPr/>
        </p:nvSpPr>
        <p:spPr>
          <a:xfrm>
            <a:off x="2195736" y="250870"/>
            <a:ext cx="345638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Тернопільський комунальний методичний центр науково-освітніх інновацій та моніторингу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E3ACFAE-648C-F74F-D131-F9D9DB2B3AAD}"/>
              </a:ext>
            </a:extLst>
          </p:cNvPr>
          <p:cNvSpPr txBox="1"/>
          <p:nvPr/>
        </p:nvSpPr>
        <p:spPr>
          <a:xfrm>
            <a:off x="1322198" y="1371499"/>
            <a:ext cx="45968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СЕРТИФІКАТ </a:t>
            </a:r>
            <a:r>
              <a:rPr lang="uk-UA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ГЛ</a:t>
            </a: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№25-29</a:t>
            </a:r>
            <a:endParaRPr kumimoji="0" lang="uk-UA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F195E58-4A83-739D-7C1A-739A28D518C9}"/>
              </a:ext>
            </a:extLst>
          </p:cNvPr>
          <p:cNvSpPr txBox="1"/>
          <p:nvPr/>
        </p:nvSpPr>
        <p:spPr>
          <a:xfrm>
            <a:off x="397442" y="5503970"/>
            <a:ext cx="24300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Директор центру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B4E3C0CF-2607-701A-E3E3-9B3BE65EDC2F}"/>
              </a:ext>
            </a:extLst>
          </p:cNvPr>
          <p:cNvSpPr txBox="1"/>
          <p:nvPr/>
        </p:nvSpPr>
        <p:spPr>
          <a:xfrm>
            <a:off x="4026909" y="5491211"/>
            <a:ext cx="28620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Галина ЛИТВИНЮК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16DEFA9-4202-FEA5-1C39-19EF4ACE150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5753"/>
          <a:stretch/>
        </p:blipFill>
        <p:spPr>
          <a:xfrm>
            <a:off x="6588224" y="0"/>
            <a:ext cx="2555776" cy="6858000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F5643CAA-5274-858B-1BC9-516C5BC44C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960" y="6298566"/>
            <a:ext cx="5184899" cy="3816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4616B1B-F785-1DA5-C30B-5E731F9880C3}"/>
              </a:ext>
            </a:extLst>
          </p:cNvPr>
          <p:cNvSpPr txBox="1"/>
          <p:nvPr/>
        </p:nvSpPr>
        <p:spPr>
          <a:xfrm>
            <a:off x="188128" y="1937974"/>
            <a:ext cx="6597864" cy="20774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</a:t>
            </a:r>
            <a:r>
              <a:rPr kumimoji="0" lang="uk-UA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асвідчує</a:t>
            </a:r>
            <a:r>
              <a:rPr kumimoji="0" lang="uk-U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що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16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брала участь у </a:t>
            </a:r>
            <a:r>
              <a:rPr lang="uk-UA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ПрофМайстерках у межах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професійного маршруту 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ФОРМУВАННЯ АКАДЕМІЧНИХ</a:t>
            </a:r>
            <a:r>
              <a:rPr lang="ru-RU" b="1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ru-RU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ЛІЦЕЇВ В УМОВАХ НУШ</a:t>
            </a:r>
            <a:endParaRPr kumimoji="0" lang="uk-UA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4B88D39-4EBA-1472-1D5F-1E60BAB95203}"/>
              </a:ext>
            </a:extLst>
          </p:cNvPr>
          <p:cNvSpPr txBox="1"/>
          <p:nvPr/>
        </p:nvSpPr>
        <p:spPr>
          <a:xfrm>
            <a:off x="2086996" y="4453402"/>
            <a:ext cx="30672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26-27 </a:t>
            </a:r>
            <a:r>
              <a:rPr kumimoji="0" lang="uk-UA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березня 2025 року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AA55819-9349-3D47-E1DF-41D490BFCF7D}"/>
              </a:ext>
            </a:extLst>
          </p:cNvPr>
          <p:cNvSpPr txBox="1"/>
          <p:nvPr/>
        </p:nvSpPr>
        <p:spPr>
          <a:xfrm>
            <a:off x="2881308" y="4042900"/>
            <a:ext cx="12742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noProof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 години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9BBDA4A-2841-B656-CCAD-506FE9E5D44E}"/>
              </a:ext>
            </a:extLst>
          </p:cNvPr>
          <p:cNvSpPr txBox="1"/>
          <p:nvPr/>
        </p:nvSpPr>
        <p:spPr>
          <a:xfrm>
            <a:off x="1475656" y="2391945"/>
            <a:ext cx="46547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0" i="0" dirty="0">
                <a:effectLst/>
              </a:rPr>
              <a:t>Левицька Тетяна</a:t>
            </a:r>
            <a:endParaRPr lang="uk-UA" sz="3200" b="1" i="1" dirty="0">
              <a:ea typeface="Cambria" panose="020405030504060302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AF03F0B-085B-BB74-22DB-A61FE9A5DB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9422" y="5253621"/>
            <a:ext cx="1438781" cy="8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142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Зображення, що містить текст, знімок екрана, графічний дизайн, Графіка&#10;&#10;Автоматично згенерований опис">
            <a:extLst>
              <a:ext uri="{FF2B5EF4-FFF2-40B4-BE49-F238E27FC236}">
                <a16:creationId xmlns="" xmlns:a16="http://schemas.microsoft.com/office/drawing/2014/main" id="{F113C548-578D-97B0-7BA3-5C3F67F3E3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79" t="-5616" r="79725" b="-8733"/>
          <a:stretch/>
        </p:blipFill>
        <p:spPr>
          <a:xfrm>
            <a:off x="1199333" y="177790"/>
            <a:ext cx="1119535" cy="10081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A7645F7-58F6-BE88-737F-27F4262B3B7E}"/>
              </a:ext>
            </a:extLst>
          </p:cNvPr>
          <p:cNvSpPr txBox="1"/>
          <p:nvPr/>
        </p:nvSpPr>
        <p:spPr>
          <a:xfrm>
            <a:off x="2195736" y="250870"/>
            <a:ext cx="345638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Тернопільський комунальний методичний центр науково-освітніх інновацій та моніторингу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E3ACFAE-648C-F74F-D131-F9D9DB2B3AAD}"/>
              </a:ext>
            </a:extLst>
          </p:cNvPr>
          <p:cNvSpPr txBox="1"/>
          <p:nvPr/>
        </p:nvSpPr>
        <p:spPr>
          <a:xfrm>
            <a:off x="1322198" y="1371499"/>
            <a:ext cx="45968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СЕРТИФІКАТ </a:t>
            </a:r>
            <a:r>
              <a:rPr lang="uk-UA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ГЛ</a:t>
            </a: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№25-03</a:t>
            </a:r>
            <a:endParaRPr kumimoji="0" lang="uk-UA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F195E58-4A83-739D-7C1A-739A28D518C9}"/>
              </a:ext>
            </a:extLst>
          </p:cNvPr>
          <p:cNvSpPr txBox="1"/>
          <p:nvPr/>
        </p:nvSpPr>
        <p:spPr>
          <a:xfrm>
            <a:off x="397442" y="5503970"/>
            <a:ext cx="24300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Директор центру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B4E3C0CF-2607-701A-E3E3-9B3BE65EDC2F}"/>
              </a:ext>
            </a:extLst>
          </p:cNvPr>
          <p:cNvSpPr txBox="1"/>
          <p:nvPr/>
        </p:nvSpPr>
        <p:spPr>
          <a:xfrm>
            <a:off x="4026909" y="5491211"/>
            <a:ext cx="28620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Галина ЛИТВИНЮК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16DEFA9-4202-FEA5-1C39-19EF4ACE150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5753"/>
          <a:stretch/>
        </p:blipFill>
        <p:spPr>
          <a:xfrm>
            <a:off x="6588224" y="0"/>
            <a:ext cx="2555776" cy="6858000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F5643CAA-5274-858B-1BC9-516C5BC44C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960" y="6298566"/>
            <a:ext cx="5184899" cy="3816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4616B1B-F785-1DA5-C30B-5E731F9880C3}"/>
              </a:ext>
            </a:extLst>
          </p:cNvPr>
          <p:cNvSpPr txBox="1"/>
          <p:nvPr/>
        </p:nvSpPr>
        <p:spPr>
          <a:xfrm>
            <a:off x="188128" y="1937974"/>
            <a:ext cx="6597864" cy="20774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</a:t>
            </a:r>
            <a:r>
              <a:rPr kumimoji="0" lang="uk-UA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асвідчує</a:t>
            </a:r>
            <a:r>
              <a:rPr kumimoji="0" lang="uk-U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що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16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брала участь у </a:t>
            </a:r>
            <a:r>
              <a:rPr lang="uk-UA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ПрофМайстерках у межах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професійного маршруту 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ФОРМУВАННЯ АКАДЕМІЧНИХ</a:t>
            </a:r>
            <a:r>
              <a:rPr lang="ru-RU" b="1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ru-RU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ЛІЦЕЇВ В УМОВАХ НУШ</a:t>
            </a:r>
            <a:endParaRPr kumimoji="0" lang="uk-UA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4B88D39-4EBA-1472-1D5F-1E60BAB95203}"/>
              </a:ext>
            </a:extLst>
          </p:cNvPr>
          <p:cNvSpPr txBox="1"/>
          <p:nvPr/>
        </p:nvSpPr>
        <p:spPr>
          <a:xfrm>
            <a:off x="2086996" y="4453402"/>
            <a:ext cx="30672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26-27 </a:t>
            </a:r>
            <a:r>
              <a:rPr kumimoji="0" lang="uk-UA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березня 2025 року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AA55819-9349-3D47-E1DF-41D490BFCF7D}"/>
              </a:ext>
            </a:extLst>
          </p:cNvPr>
          <p:cNvSpPr txBox="1"/>
          <p:nvPr/>
        </p:nvSpPr>
        <p:spPr>
          <a:xfrm>
            <a:off x="2881308" y="4042900"/>
            <a:ext cx="12742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6</a:t>
            </a: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 годин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9BBDA4A-2841-B656-CCAD-506FE9E5D44E}"/>
              </a:ext>
            </a:extLst>
          </p:cNvPr>
          <p:cNvSpPr txBox="1"/>
          <p:nvPr/>
        </p:nvSpPr>
        <p:spPr>
          <a:xfrm>
            <a:off x="2284954" y="2391945"/>
            <a:ext cx="3845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0" i="0" dirty="0" err="1">
                <a:effectLst/>
              </a:rPr>
              <a:t>Чіпак</a:t>
            </a:r>
            <a:r>
              <a:rPr lang="uk-UA" sz="3200" b="0" i="0" dirty="0">
                <a:effectLst/>
              </a:rPr>
              <a:t> Юлія</a:t>
            </a:r>
            <a:endParaRPr lang="uk-UA" sz="3200" b="1" i="1" dirty="0">
              <a:ea typeface="Cambria" panose="020405030504060302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AF03F0B-085B-BB74-22DB-A61FE9A5DB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9422" y="5253621"/>
            <a:ext cx="1438781" cy="8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2013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Зображення, що містить текст, знімок екрана, графічний дизайн, Графіка&#10;&#10;Автоматично згенерований опис">
            <a:extLst>
              <a:ext uri="{FF2B5EF4-FFF2-40B4-BE49-F238E27FC236}">
                <a16:creationId xmlns="" xmlns:a16="http://schemas.microsoft.com/office/drawing/2014/main" id="{F113C548-578D-97B0-7BA3-5C3F67F3E3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79" t="-5616" r="79725" b="-8733"/>
          <a:stretch/>
        </p:blipFill>
        <p:spPr>
          <a:xfrm>
            <a:off x="1199333" y="177790"/>
            <a:ext cx="1119535" cy="10081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A7645F7-58F6-BE88-737F-27F4262B3B7E}"/>
              </a:ext>
            </a:extLst>
          </p:cNvPr>
          <p:cNvSpPr txBox="1"/>
          <p:nvPr/>
        </p:nvSpPr>
        <p:spPr>
          <a:xfrm>
            <a:off x="2195736" y="250870"/>
            <a:ext cx="345638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Тернопільський комунальний методичний центр науково-освітніх інновацій та моніторингу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E3ACFAE-648C-F74F-D131-F9D9DB2B3AAD}"/>
              </a:ext>
            </a:extLst>
          </p:cNvPr>
          <p:cNvSpPr txBox="1"/>
          <p:nvPr/>
        </p:nvSpPr>
        <p:spPr>
          <a:xfrm>
            <a:off x="1322198" y="1371499"/>
            <a:ext cx="45968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СЕРТИФІКАТ </a:t>
            </a:r>
            <a:r>
              <a:rPr lang="uk-UA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ГЛ</a:t>
            </a: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№25-30</a:t>
            </a:r>
            <a:endParaRPr kumimoji="0" lang="uk-UA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F195E58-4A83-739D-7C1A-739A28D518C9}"/>
              </a:ext>
            </a:extLst>
          </p:cNvPr>
          <p:cNvSpPr txBox="1"/>
          <p:nvPr/>
        </p:nvSpPr>
        <p:spPr>
          <a:xfrm>
            <a:off x="397442" y="5503970"/>
            <a:ext cx="24300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Директор центру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B4E3C0CF-2607-701A-E3E3-9B3BE65EDC2F}"/>
              </a:ext>
            </a:extLst>
          </p:cNvPr>
          <p:cNvSpPr txBox="1"/>
          <p:nvPr/>
        </p:nvSpPr>
        <p:spPr>
          <a:xfrm>
            <a:off x="4026909" y="5491211"/>
            <a:ext cx="28620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Галина ЛИТВИНЮК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16DEFA9-4202-FEA5-1C39-19EF4ACE150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5753"/>
          <a:stretch/>
        </p:blipFill>
        <p:spPr>
          <a:xfrm>
            <a:off x="6588224" y="0"/>
            <a:ext cx="2555776" cy="6858000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F5643CAA-5274-858B-1BC9-516C5BC44C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960" y="6298566"/>
            <a:ext cx="5184899" cy="3816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4616B1B-F785-1DA5-C30B-5E731F9880C3}"/>
              </a:ext>
            </a:extLst>
          </p:cNvPr>
          <p:cNvSpPr txBox="1"/>
          <p:nvPr/>
        </p:nvSpPr>
        <p:spPr>
          <a:xfrm>
            <a:off x="188128" y="1937974"/>
            <a:ext cx="6597864" cy="20774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</a:t>
            </a:r>
            <a:r>
              <a:rPr kumimoji="0" lang="uk-UA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асвідчує</a:t>
            </a:r>
            <a:r>
              <a:rPr kumimoji="0" lang="uk-U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що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16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брала участь у </a:t>
            </a:r>
            <a:r>
              <a:rPr lang="uk-UA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ПрофМайстерках у межах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професійного маршруту 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ФОРМУВАННЯ АКАДЕМІЧНИХ</a:t>
            </a:r>
            <a:r>
              <a:rPr lang="ru-RU" b="1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ru-RU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ЛІЦЕЇВ В УМОВАХ НУШ</a:t>
            </a:r>
            <a:endParaRPr kumimoji="0" lang="uk-UA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4B88D39-4EBA-1472-1D5F-1E60BAB95203}"/>
              </a:ext>
            </a:extLst>
          </p:cNvPr>
          <p:cNvSpPr txBox="1"/>
          <p:nvPr/>
        </p:nvSpPr>
        <p:spPr>
          <a:xfrm>
            <a:off x="2086996" y="4453402"/>
            <a:ext cx="30672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26-27 </a:t>
            </a:r>
            <a:r>
              <a:rPr kumimoji="0" lang="uk-UA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березня 2025 року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AA55819-9349-3D47-E1DF-41D490BFCF7D}"/>
              </a:ext>
            </a:extLst>
          </p:cNvPr>
          <p:cNvSpPr txBox="1"/>
          <p:nvPr/>
        </p:nvSpPr>
        <p:spPr>
          <a:xfrm>
            <a:off x="2881308" y="4042900"/>
            <a:ext cx="12742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noProof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 години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9BBDA4A-2841-B656-CCAD-506FE9E5D44E}"/>
              </a:ext>
            </a:extLst>
          </p:cNvPr>
          <p:cNvSpPr txBox="1"/>
          <p:nvPr/>
        </p:nvSpPr>
        <p:spPr>
          <a:xfrm>
            <a:off x="1475656" y="2391945"/>
            <a:ext cx="46547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0" i="0" dirty="0" err="1">
                <a:effectLst/>
              </a:rPr>
              <a:t>Копчук</a:t>
            </a:r>
            <a:r>
              <a:rPr lang="uk-UA" sz="3200" b="0" i="0" dirty="0">
                <a:effectLst/>
              </a:rPr>
              <a:t> Оксана</a:t>
            </a:r>
            <a:endParaRPr lang="uk-UA" sz="3200" b="1" i="1" dirty="0">
              <a:ea typeface="Cambria" panose="020405030504060302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AF03F0B-085B-BB74-22DB-A61FE9A5DB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9422" y="5253621"/>
            <a:ext cx="1438781" cy="8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2851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Зображення, що містить текст, знімок екрана, графічний дизайн, Графіка&#10;&#10;Автоматично згенерований опис">
            <a:extLst>
              <a:ext uri="{FF2B5EF4-FFF2-40B4-BE49-F238E27FC236}">
                <a16:creationId xmlns="" xmlns:a16="http://schemas.microsoft.com/office/drawing/2014/main" id="{F113C548-578D-97B0-7BA3-5C3F67F3E3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79" t="-5616" r="79725" b="-8733"/>
          <a:stretch/>
        </p:blipFill>
        <p:spPr>
          <a:xfrm>
            <a:off x="1199333" y="177790"/>
            <a:ext cx="1119535" cy="10081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A7645F7-58F6-BE88-737F-27F4262B3B7E}"/>
              </a:ext>
            </a:extLst>
          </p:cNvPr>
          <p:cNvSpPr txBox="1"/>
          <p:nvPr/>
        </p:nvSpPr>
        <p:spPr>
          <a:xfrm>
            <a:off x="2195736" y="250870"/>
            <a:ext cx="345638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Тернопільський комунальний методичний центр науково-освітніх інновацій та моніторингу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E3ACFAE-648C-F74F-D131-F9D9DB2B3AAD}"/>
              </a:ext>
            </a:extLst>
          </p:cNvPr>
          <p:cNvSpPr txBox="1"/>
          <p:nvPr/>
        </p:nvSpPr>
        <p:spPr>
          <a:xfrm>
            <a:off x="1322198" y="1371499"/>
            <a:ext cx="45968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СЕРТИФІКАТ </a:t>
            </a:r>
            <a:r>
              <a:rPr lang="uk-UA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ГЛ</a:t>
            </a: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№25-31</a:t>
            </a:r>
            <a:endParaRPr kumimoji="0" lang="uk-UA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F195E58-4A83-739D-7C1A-739A28D518C9}"/>
              </a:ext>
            </a:extLst>
          </p:cNvPr>
          <p:cNvSpPr txBox="1"/>
          <p:nvPr/>
        </p:nvSpPr>
        <p:spPr>
          <a:xfrm>
            <a:off x="397442" y="5503970"/>
            <a:ext cx="24300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Директор центру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B4E3C0CF-2607-701A-E3E3-9B3BE65EDC2F}"/>
              </a:ext>
            </a:extLst>
          </p:cNvPr>
          <p:cNvSpPr txBox="1"/>
          <p:nvPr/>
        </p:nvSpPr>
        <p:spPr>
          <a:xfrm>
            <a:off x="4026909" y="5491211"/>
            <a:ext cx="28620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Галина ЛИТВИНЮК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16DEFA9-4202-FEA5-1C39-19EF4ACE150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5753"/>
          <a:stretch/>
        </p:blipFill>
        <p:spPr>
          <a:xfrm>
            <a:off x="6588224" y="0"/>
            <a:ext cx="2555776" cy="6858000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F5643CAA-5274-858B-1BC9-516C5BC44C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960" y="6298566"/>
            <a:ext cx="5184899" cy="3816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4616B1B-F785-1DA5-C30B-5E731F9880C3}"/>
              </a:ext>
            </a:extLst>
          </p:cNvPr>
          <p:cNvSpPr txBox="1"/>
          <p:nvPr/>
        </p:nvSpPr>
        <p:spPr>
          <a:xfrm>
            <a:off x="188128" y="1937974"/>
            <a:ext cx="6597864" cy="20774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</a:t>
            </a:r>
            <a:r>
              <a:rPr kumimoji="0" lang="uk-UA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асвідчує</a:t>
            </a:r>
            <a:r>
              <a:rPr kumimoji="0" lang="uk-U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що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16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брала участь у </a:t>
            </a:r>
            <a:r>
              <a:rPr lang="uk-UA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ПрофМайстерках у межах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професійного маршруту 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ФОРМУВАННЯ АКАДЕМІЧНИХ</a:t>
            </a:r>
            <a:r>
              <a:rPr lang="ru-RU" b="1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ru-RU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ЛІЦЕЇВ В УМОВАХ НУШ</a:t>
            </a:r>
            <a:endParaRPr kumimoji="0" lang="uk-UA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4B88D39-4EBA-1472-1D5F-1E60BAB95203}"/>
              </a:ext>
            </a:extLst>
          </p:cNvPr>
          <p:cNvSpPr txBox="1"/>
          <p:nvPr/>
        </p:nvSpPr>
        <p:spPr>
          <a:xfrm>
            <a:off x="2086996" y="4453402"/>
            <a:ext cx="30672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26-27 </a:t>
            </a:r>
            <a:r>
              <a:rPr kumimoji="0" lang="uk-UA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березня 2025 року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AA55819-9349-3D47-E1DF-41D490BFCF7D}"/>
              </a:ext>
            </a:extLst>
          </p:cNvPr>
          <p:cNvSpPr txBox="1"/>
          <p:nvPr/>
        </p:nvSpPr>
        <p:spPr>
          <a:xfrm>
            <a:off x="2881308" y="4042900"/>
            <a:ext cx="12742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noProof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 години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9BBDA4A-2841-B656-CCAD-506FE9E5D44E}"/>
              </a:ext>
            </a:extLst>
          </p:cNvPr>
          <p:cNvSpPr txBox="1"/>
          <p:nvPr/>
        </p:nvSpPr>
        <p:spPr>
          <a:xfrm>
            <a:off x="1475656" y="2391945"/>
            <a:ext cx="46547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0" i="0" dirty="0" err="1">
                <a:effectLst/>
              </a:rPr>
              <a:t>Огороднік</a:t>
            </a:r>
            <a:r>
              <a:rPr lang="uk-UA" sz="3200" b="0" i="0" dirty="0">
                <a:effectLst/>
              </a:rPr>
              <a:t> Руслана</a:t>
            </a:r>
            <a:endParaRPr lang="uk-UA" sz="3200" b="1" i="1" dirty="0">
              <a:ea typeface="Cambria" panose="020405030504060302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AF03F0B-085B-BB74-22DB-A61FE9A5DB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9422" y="5253621"/>
            <a:ext cx="1438781" cy="8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7155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Зображення, що містить текст, знімок екрана, графічний дизайн, Графіка&#10;&#10;Автоматично згенерований опис">
            <a:extLst>
              <a:ext uri="{FF2B5EF4-FFF2-40B4-BE49-F238E27FC236}">
                <a16:creationId xmlns="" xmlns:a16="http://schemas.microsoft.com/office/drawing/2014/main" id="{F113C548-578D-97B0-7BA3-5C3F67F3E3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79" t="-5616" r="79725" b="-8733"/>
          <a:stretch/>
        </p:blipFill>
        <p:spPr>
          <a:xfrm>
            <a:off x="1199333" y="177790"/>
            <a:ext cx="1119535" cy="10081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A7645F7-58F6-BE88-737F-27F4262B3B7E}"/>
              </a:ext>
            </a:extLst>
          </p:cNvPr>
          <p:cNvSpPr txBox="1"/>
          <p:nvPr/>
        </p:nvSpPr>
        <p:spPr>
          <a:xfrm>
            <a:off x="2195736" y="250870"/>
            <a:ext cx="345638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Тернопільський комунальний методичний центр науково-освітніх інновацій та моніторингу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E3ACFAE-648C-F74F-D131-F9D9DB2B3AAD}"/>
              </a:ext>
            </a:extLst>
          </p:cNvPr>
          <p:cNvSpPr txBox="1"/>
          <p:nvPr/>
        </p:nvSpPr>
        <p:spPr>
          <a:xfrm>
            <a:off x="1322198" y="1371499"/>
            <a:ext cx="45968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СЕРТИФІКАТ </a:t>
            </a:r>
            <a:r>
              <a:rPr lang="uk-UA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ГЛ</a:t>
            </a: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№25-32</a:t>
            </a:r>
            <a:endParaRPr kumimoji="0" lang="uk-UA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F195E58-4A83-739D-7C1A-739A28D518C9}"/>
              </a:ext>
            </a:extLst>
          </p:cNvPr>
          <p:cNvSpPr txBox="1"/>
          <p:nvPr/>
        </p:nvSpPr>
        <p:spPr>
          <a:xfrm>
            <a:off x="397442" y="5503970"/>
            <a:ext cx="24300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Директор центру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B4E3C0CF-2607-701A-E3E3-9B3BE65EDC2F}"/>
              </a:ext>
            </a:extLst>
          </p:cNvPr>
          <p:cNvSpPr txBox="1"/>
          <p:nvPr/>
        </p:nvSpPr>
        <p:spPr>
          <a:xfrm>
            <a:off x="4026909" y="5491211"/>
            <a:ext cx="28620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Галина ЛИТВИНЮК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16DEFA9-4202-FEA5-1C39-19EF4ACE150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5753"/>
          <a:stretch/>
        </p:blipFill>
        <p:spPr>
          <a:xfrm>
            <a:off x="6588224" y="0"/>
            <a:ext cx="2555776" cy="6858000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F5643CAA-5274-858B-1BC9-516C5BC44C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960" y="6298566"/>
            <a:ext cx="5184899" cy="3816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4616B1B-F785-1DA5-C30B-5E731F9880C3}"/>
              </a:ext>
            </a:extLst>
          </p:cNvPr>
          <p:cNvSpPr txBox="1"/>
          <p:nvPr/>
        </p:nvSpPr>
        <p:spPr>
          <a:xfrm>
            <a:off x="188128" y="1937974"/>
            <a:ext cx="6597864" cy="20774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</a:t>
            </a:r>
            <a:r>
              <a:rPr kumimoji="0" lang="uk-UA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асвідчує</a:t>
            </a:r>
            <a:r>
              <a:rPr kumimoji="0" lang="uk-U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що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16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брала участь у </a:t>
            </a:r>
            <a:r>
              <a:rPr lang="uk-UA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ПрофМайстерках у межах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професійного маршруту 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ФОРМУВАННЯ АКАДЕМІЧНИХ</a:t>
            </a:r>
            <a:r>
              <a:rPr lang="ru-RU" b="1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ru-RU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ЛІЦЕЇВ В УМОВАХ НУШ</a:t>
            </a:r>
            <a:endParaRPr kumimoji="0" lang="uk-UA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4B88D39-4EBA-1472-1D5F-1E60BAB95203}"/>
              </a:ext>
            </a:extLst>
          </p:cNvPr>
          <p:cNvSpPr txBox="1"/>
          <p:nvPr/>
        </p:nvSpPr>
        <p:spPr>
          <a:xfrm>
            <a:off x="2086996" y="4453402"/>
            <a:ext cx="30672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26-27 </a:t>
            </a:r>
            <a:r>
              <a:rPr kumimoji="0" lang="uk-UA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березня 2025 року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AA55819-9349-3D47-E1DF-41D490BFCF7D}"/>
              </a:ext>
            </a:extLst>
          </p:cNvPr>
          <p:cNvSpPr txBox="1"/>
          <p:nvPr/>
        </p:nvSpPr>
        <p:spPr>
          <a:xfrm>
            <a:off x="2881308" y="4042900"/>
            <a:ext cx="12742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noProof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 години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9BBDA4A-2841-B656-CCAD-506FE9E5D44E}"/>
              </a:ext>
            </a:extLst>
          </p:cNvPr>
          <p:cNvSpPr txBox="1"/>
          <p:nvPr/>
        </p:nvSpPr>
        <p:spPr>
          <a:xfrm>
            <a:off x="1475656" y="2391945"/>
            <a:ext cx="46547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0" i="0" dirty="0" err="1">
                <a:effectLst/>
              </a:rPr>
              <a:t>Копитко</a:t>
            </a:r>
            <a:r>
              <a:rPr lang="uk-UA" sz="3200" b="0" i="0" dirty="0">
                <a:effectLst/>
              </a:rPr>
              <a:t> Віта</a:t>
            </a:r>
            <a:endParaRPr lang="uk-UA" sz="3200" b="1" i="1" dirty="0">
              <a:ea typeface="Cambria" panose="020405030504060302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AF03F0B-085B-BB74-22DB-A61FE9A5DB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9422" y="5253621"/>
            <a:ext cx="1438781" cy="8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8169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Зображення, що містить текст, знімок екрана, графічний дизайн, Графіка&#10;&#10;Автоматично згенерований опис">
            <a:extLst>
              <a:ext uri="{FF2B5EF4-FFF2-40B4-BE49-F238E27FC236}">
                <a16:creationId xmlns="" xmlns:a16="http://schemas.microsoft.com/office/drawing/2014/main" id="{F113C548-578D-97B0-7BA3-5C3F67F3E3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79" t="-5616" r="79725" b="-8733"/>
          <a:stretch/>
        </p:blipFill>
        <p:spPr>
          <a:xfrm>
            <a:off x="1199333" y="177790"/>
            <a:ext cx="1119535" cy="10081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A7645F7-58F6-BE88-737F-27F4262B3B7E}"/>
              </a:ext>
            </a:extLst>
          </p:cNvPr>
          <p:cNvSpPr txBox="1"/>
          <p:nvPr/>
        </p:nvSpPr>
        <p:spPr>
          <a:xfrm>
            <a:off x="2195736" y="250870"/>
            <a:ext cx="345638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Тернопільський комунальний методичний центр науково-освітніх інновацій та моніторингу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E3ACFAE-648C-F74F-D131-F9D9DB2B3AAD}"/>
              </a:ext>
            </a:extLst>
          </p:cNvPr>
          <p:cNvSpPr txBox="1"/>
          <p:nvPr/>
        </p:nvSpPr>
        <p:spPr>
          <a:xfrm>
            <a:off x="1322198" y="1371499"/>
            <a:ext cx="45968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СЕРТИФІКАТ </a:t>
            </a:r>
            <a:r>
              <a:rPr lang="uk-UA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ГЛ</a:t>
            </a: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№25-33</a:t>
            </a:r>
            <a:endParaRPr kumimoji="0" lang="uk-UA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F195E58-4A83-739D-7C1A-739A28D518C9}"/>
              </a:ext>
            </a:extLst>
          </p:cNvPr>
          <p:cNvSpPr txBox="1"/>
          <p:nvPr/>
        </p:nvSpPr>
        <p:spPr>
          <a:xfrm>
            <a:off x="397442" y="5503970"/>
            <a:ext cx="24300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Директор центру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B4E3C0CF-2607-701A-E3E3-9B3BE65EDC2F}"/>
              </a:ext>
            </a:extLst>
          </p:cNvPr>
          <p:cNvSpPr txBox="1"/>
          <p:nvPr/>
        </p:nvSpPr>
        <p:spPr>
          <a:xfrm>
            <a:off x="4026909" y="5491211"/>
            <a:ext cx="28620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Галина ЛИТВИНЮК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16DEFA9-4202-FEA5-1C39-19EF4ACE150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5753"/>
          <a:stretch/>
        </p:blipFill>
        <p:spPr>
          <a:xfrm>
            <a:off x="6588224" y="0"/>
            <a:ext cx="2555776" cy="6858000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F5643CAA-5274-858B-1BC9-516C5BC44C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960" y="6298566"/>
            <a:ext cx="5184899" cy="3816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4616B1B-F785-1DA5-C30B-5E731F9880C3}"/>
              </a:ext>
            </a:extLst>
          </p:cNvPr>
          <p:cNvSpPr txBox="1"/>
          <p:nvPr/>
        </p:nvSpPr>
        <p:spPr>
          <a:xfrm>
            <a:off x="188128" y="1937974"/>
            <a:ext cx="6597864" cy="20774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</a:t>
            </a:r>
            <a:r>
              <a:rPr kumimoji="0" lang="uk-UA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асвідчує</a:t>
            </a:r>
            <a:r>
              <a:rPr kumimoji="0" lang="uk-U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що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16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брала участь у </a:t>
            </a:r>
            <a:r>
              <a:rPr lang="uk-UA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ПрофМайстерках у межах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професійного маршруту 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ФОРМУВАННЯ АКАДЕМІЧНИХ</a:t>
            </a:r>
            <a:r>
              <a:rPr lang="ru-RU" b="1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ru-RU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ЛІЦЕЇВ В УМОВАХ НУШ</a:t>
            </a:r>
            <a:endParaRPr kumimoji="0" lang="uk-UA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4B88D39-4EBA-1472-1D5F-1E60BAB95203}"/>
              </a:ext>
            </a:extLst>
          </p:cNvPr>
          <p:cNvSpPr txBox="1"/>
          <p:nvPr/>
        </p:nvSpPr>
        <p:spPr>
          <a:xfrm>
            <a:off x="2086996" y="4453402"/>
            <a:ext cx="30672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26-27 </a:t>
            </a:r>
            <a:r>
              <a:rPr kumimoji="0" lang="uk-UA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березня 2025 року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AA55819-9349-3D47-E1DF-41D490BFCF7D}"/>
              </a:ext>
            </a:extLst>
          </p:cNvPr>
          <p:cNvSpPr txBox="1"/>
          <p:nvPr/>
        </p:nvSpPr>
        <p:spPr>
          <a:xfrm>
            <a:off x="2881308" y="4042900"/>
            <a:ext cx="12742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noProof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 години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9BBDA4A-2841-B656-CCAD-506FE9E5D44E}"/>
              </a:ext>
            </a:extLst>
          </p:cNvPr>
          <p:cNvSpPr txBox="1"/>
          <p:nvPr/>
        </p:nvSpPr>
        <p:spPr>
          <a:xfrm>
            <a:off x="1475656" y="2391945"/>
            <a:ext cx="46547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0" i="0" dirty="0">
                <a:effectLst/>
              </a:rPr>
              <a:t>Лучко Олександра</a:t>
            </a:r>
            <a:endParaRPr lang="uk-UA" sz="3200" b="1" i="1" dirty="0">
              <a:ea typeface="Cambria" panose="020405030504060302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AF03F0B-085B-BB74-22DB-A61FE9A5DB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9422" y="5253621"/>
            <a:ext cx="1438781" cy="8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6201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Зображення, що містить текст, знімок екрана, графічний дизайн, Графіка&#10;&#10;Автоматично згенерований опис">
            <a:extLst>
              <a:ext uri="{FF2B5EF4-FFF2-40B4-BE49-F238E27FC236}">
                <a16:creationId xmlns="" xmlns:a16="http://schemas.microsoft.com/office/drawing/2014/main" id="{F113C548-578D-97B0-7BA3-5C3F67F3E3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79" t="-5616" r="79725" b="-8733"/>
          <a:stretch/>
        </p:blipFill>
        <p:spPr>
          <a:xfrm>
            <a:off x="1199333" y="177790"/>
            <a:ext cx="1119535" cy="10081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A7645F7-58F6-BE88-737F-27F4262B3B7E}"/>
              </a:ext>
            </a:extLst>
          </p:cNvPr>
          <p:cNvSpPr txBox="1"/>
          <p:nvPr/>
        </p:nvSpPr>
        <p:spPr>
          <a:xfrm>
            <a:off x="2195736" y="250870"/>
            <a:ext cx="345638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Тернопільський комунальний методичний центр науково-освітніх інновацій та моніторингу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E3ACFAE-648C-F74F-D131-F9D9DB2B3AAD}"/>
              </a:ext>
            </a:extLst>
          </p:cNvPr>
          <p:cNvSpPr txBox="1"/>
          <p:nvPr/>
        </p:nvSpPr>
        <p:spPr>
          <a:xfrm>
            <a:off x="1322198" y="1371499"/>
            <a:ext cx="45968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СЕРТИФІКАТ </a:t>
            </a:r>
            <a:r>
              <a:rPr lang="uk-UA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ГЛ</a:t>
            </a: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№25-34</a:t>
            </a:r>
            <a:endParaRPr kumimoji="0" lang="uk-UA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F195E58-4A83-739D-7C1A-739A28D518C9}"/>
              </a:ext>
            </a:extLst>
          </p:cNvPr>
          <p:cNvSpPr txBox="1"/>
          <p:nvPr/>
        </p:nvSpPr>
        <p:spPr>
          <a:xfrm>
            <a:off x="397442" y="5503970"/>
            <a:ext cx="24300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Директор центру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B4E3C0CF-2607-701A-E3E3-9B3BE65EDC2F}"/>
              </a:ext>
            </a:extLst>
          </p:cNvPr>
          <p:cNvSpPr txBox="1"/>
          <p:nvPr/>
        </p:nvSpPr>
        <p:spPr>
          <a:xfrm>
            <a:off x="4026909" y="5491211"/>
            <a:ext cx="28620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Галина ЛИТВИНЮК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16DEFA9-4202-FEA5-1C39-19EF4ACE150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5753"/>
          <a:stretch/>
        </p:blipFill>
        <p:spPr>
          <a:xfrm>
            <a:off x="6588224" y="0"/>
            <a:ext cx="2555776" cy="6858000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F5643CAA-5274-858B-1BC9-516C5BC44C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960" y="6298566"/>
            <a:ext cx="5184899" cy="3816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4616B1B-F785-1DA5-C30B-5E731F9880C3}"/>
              </a:ext>
            </a:extLst>
          </p:cNvPr>
          <p:cNvSpPr txBox="1"/>
          <p:nvPr/>
        </p:nvSpPr>
        <p:spPr>
          <a:xfrm>
            <a:off x="188128" y="1937974"/>
            <a:ext cx="6597864" cy="20774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</a:t>
            </a:r>
            <a:r>
              <a:rPr kumimoji="0" lang="uk-UA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асвідчує</a:t>
            </a:r>
            <a:r>
              <a:rPr kumimoji="0" lang="uk-U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що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16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брала участь у </a:t>
            </a:r>
            <a:r>
              <a:rPr lang="uk-UA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ПрофМайстерках у межах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професійного маршруту 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ФОРМУВАННЯ АКАДЕМІЧНИХ</a:t>
            </a:r>
            <a:r>
              <a:rPr lang="ru-RU" b="1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ru-RU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ЛІЦЕЇВ В УМОВАХ НУШ</a:t>
            </a:r>
            <a:endParaRPr kumimoji="0" lang="uk-UA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4B88D39-4EBA-1472-1D5F-1E60BAB95203}"/>
              </a:ext>
            </a:extLst>
          </p:cNvPr>
          <p:cNvSpPr txBox="1"/>
          <p:nvPr/>
        </p:nvSpPr>
        <p:spPr>
          <a:xfrm>
            <a:off x="2086996" y="4453402"/>
            <a:ext cx="30672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26-27 </a:t>
            </a:r>
            <a:r>
              <a:rPr kumimoji="0" lang="uk-UA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березня 2025 року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AA55819-9349-3D47-E1DF-41D490BFCF7D}"/>
              </a:ext>
            </a:extLst>
          </p:cNvPr>
          <p:cNvSpPr txBox="1"/>
          <p:nvPr/>
        </p:nvSpPr>
        <p:spPr>
          <a:xfrm>
            <a:off x="2881308" y="4042900"/>
            <a:ext cx="12742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noProof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 години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9BBDA4A-2841-B656-CCAD-506FE9E5D44E}"/>
              </a:ext>
            </a:extLst>
          </p:cNvPr>
          <p:cNvSpPr txBox="1"/>
          <p:nvPr/>
        </p:nvSpPr>
        <p:spPr>
          <a:xfrm>
            <a:off x="1475656" y="2391945"/>
            <a:ext cx="46547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0" i="0" dirty="0" err="1">
                <a:effectLst/>
              </a:rPr>
              <a:t>Южин</a:t>
            </a:r>
            <a:r>
              <a:rPr lang="uk-UA" sz="3200" b="0" i="0" dirty="0">
                <a:effectLst/>
              </a:rPr>
              <a:t> Наталія</a:t>
            </a:r>
            <a:endParaRPr lang="uk-UA" sz="3200" b="1" i="1" dirty="0">
              <a:ea typeface="Cambria" panose="020405030504060302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AF03F0B-085B-BB74-22DB-A61FE9A5DB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9422" y="5253621"/>
            <a:ext cx="1438781" cy="8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3266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Зображення, що містить текст, знімок екрана, графічний дизайн, Графіка&#10;&#10;Автоматично згенерований опис">
            <a:extLst>
              <a:ext uri="{FF2B5EF4-FFF2-40B4-BE49-F238E27FC236}">
                <a16:creationId xmlns="" xmlns:a16="http://schemas.microsoft.com/office/drawing/2014/main" id="{F113C548-578D-97B0-7BA3-5C3F67F3E3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79" t="-5616" r="79725" b="-8733"/>
          <a:stretch/>
        </p:blipFill>
        <p:spPr>
          <a:xfrm>
            <a:off x="1199333" y="177790"/>
            <a:ext cx="1119535" cy="10081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A7645F7-58F6-BE88-737F-27F4262B3B7E}"/>
              </a:ext>
            </a:extLst>
          </p:cNvPr>
          <p:cNvSpPr txBox="1"/>
          <p:nvPr/>
        </p:nvSpPr>
        <p:spPr>
          <a:xfrm>
            <a:off x="2195736" y="250870"/>
            <a:ext cx="345638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Тернопільський комунальний методичний центр науково-освітніх інновацій та моніторингу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E3ACFAE-648C-F74F-D131-F9D9DB2B3AAD}"/>
              </a:ext>
            </a:extLst>
          </p:cNvPr>
          <p:cNvSpPr txBox="1"/>
          <p:nvPr/>
        </p:nvSpPr>
        <p:spPr>
          <a:xfrm>
            <a:off x="1322198" y="1371499"/>
            <a:ext cx="45968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СЕРТИФІКАТ </a:t>
            </a:r>
            <a:r>
              <a:rPr lang="uk-UA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ГЛ</a:t>
            </a: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№</a:t>
            </a: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25-35</a:t>
            </a:r>
            <a:endParaRPr kumimoji="0" lang="uk-UA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F195E58-4A83-739D-7C1A-739A28D518C9}"/>
              </a:ext>
            </a:extLst>
          </p:cNvPr>
          <p:cNvSpPr txBox="1"/>
          <p:nvPr/>
        </p:nvSpPr>
        <p:spPr>
          <a:xfrm>
            <a:off x="397442" y="5503970"/>
            <a:ext cx="24300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Директор центру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B4E3C0CF-2607-701A-E3E3-9B3BE65EDC2F}"/>
              </a:ext>
            </a:extLst>
          </p:cNvPr>
          <p:cNvSpPr txBox="1"/>
          <p:nvPr/>
        </p:nvSpPr>
        <p:spPr>
          <a:xfrm>
            <a:off x="4026909" y="5491211"/>
            <a:ext cx="28620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Галина ЛИТВИНЮК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16DEFA9-4202-FEA5-1C39-19EF4ACE150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5753"/>
          <a:stretch/>
        </p:blipFill>
        <p:spPr>
          <a:xfrm>
            <a:off x="6588224" y="0"/>
            <a:ext cx="2555776" cy="6858000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F5643CAA-5274-858B-1BC9-516C5BC44C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960" y="6298566"/>
            <a:ext cx="5184899" cy="3816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4616B1B-F785-1DA5-C30B-5E731F9880C3}"/>
              </a:ext>
            </a:extLst>
          </p:cNvPr>
          <p:cNvSpPr txBox="1"/>
          <p:nvPr/>
        </p:nvSpPr>
        <p:spPr>
          <a:xfrm>
            <a:off x="188128" y="1937974"/>
            <a:ext cx="6597864" cy="20774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</a:t>
            </a:r>
            <a:r>
              <a:rPr kumimoji="0" lang="uk-UA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асвідчує</a:t>
            </a:r>
            <a:r>
              <a:rPr kumimoji="0" lang="uk-U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що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16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брала участь у </a:t>
            </a:r>
            <a:r>
              <a:rPr lang="uk-UA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ПрофМайстерках у межах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професійного маршруту 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ФОРМУВАННЯ АКАДЕМІЧНИХ</a:t>
            </a:r>
            <a:r>
              <a:rPr lang="ru-RU" b="1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ru-RU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ЛІЦЕЇВ В УМОВАХ НУШ</a:t>
            </a:r>
            <a:endParaRPr kumimoji="0" lang="uk-UA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4B88D39-4EBA-1472-1D5F-1E60BAB95203}"/>
              </a:ext>
            </a:extLst>
          </p:cNvPr>
          <p:cNvSpPr txBox="1"/>
          <p:nvPr/>
        </p:nvSpPr>
        <p:spPr>
          <a:xfrm>
            <a:off x="2086996" y="4453402"/>
            <a:ext cx="30672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26-27 </a:t>
            </a:r>
            <a:r>
              <a:rPr kumimoji="0" lang="uk-UA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березня 2025 року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AA55819-9349-3D47-E1DF-41D490BFCF7D}"/>
              </a:ext>
            </a:extLst>
          </p:cNvPr>
          <p:cNvSpPr txBox="1"/>
          <p:nvPr/>
        </p:nvSpPr>
        <p:spPr>
          <a:xfrm>
            <a:off x="2881308" y="4042900"/>
            <a:ext cx="12742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noProof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 години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9BBDA4A-2841-B656-CCAD-506FE9E5D44E}"/>
              </a:ext>
            </a:extLst>
          </p:cNvPr>
          <p:cNvSpPr txBox="1"/>
          <p:nvPr/>
        </p:nvSpPr>
        <p:spPr>
          <a:xfrm>
            <a:off x="1475656" y="2391945"/>
            <a:ext cx="46547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/>
              <a:t>Франківська Наталія</a:t>
            </a:r>
            <a:endParaRPr lang="uk-UA" sz="3200" b="1" i="1" dirty="0">
              <a:latin typeface="Impact" panose="020B0806030902050204" pitchFamily="34" charset="0"/>
              <a:ea typeface="Cambria" panose="020405030504060302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AF03F0B-085B-BB74-22DB-A61FE9A5DB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9422" y="5253621"/>
            <a:ext cx="1438781" cy="8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521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Зображення, що містить текст, знімок екрана, графічний дизайн, Графіка&#10;&#10;Автоматично згенерований опис">
            <a:extLst>
              <a:ext uri="{FF2B5EF4-FFF2-40B4-BE49-F238E27FC236}">
                <a16:creationId xmlns="" xmlns:a16="http://schemas.microsoft.com/office/drawing/2014/main" id="{F113C548-578D-97B0-7BA3-5C3F67F3E3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79" t="-5616" r="79725" b="-8733"/>
          <a:stretch/>
        </p:blipFill>
        <p:spPr>
          <a:xfrm>
            <a:off x="1199333" y="177790"/>
            <a:ext cx="1119535" cy="10081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A7645F7-58F6-BE88-737F-27F4262B3B7E}"/>
              </a:ext>
            </a:extLst>
          </p:cNvPr>
          <p:cNvSpPr txBox="1"/>
          <p:nvPr/>
        </p:nvSpPr>
        <p:spPr>
          <a:xfrm>
            <a:off x="2195736" y="250870"/>
            <a:ext cx="345638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Тернопільський комунальний методичний центр науково-освітніх інновацій та моніторингу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E3ACFAE-648C-F74F-D131-F9D9DB2B3AAD}"/>
              </a:ext>
            </a:extLst>
          </p:cNvPr>
          <p:cNvSpPr txBox="1"/>
          <p:nvPr/>
        </p:nvSpPr>
        <p:spPr>
          <a:xfrm>
            <a:off x="1322198" y="1371499"/>
            <a:ext cx="45968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СЕРТИФІКАТ </a:t>
            </a:r>
            <a:r>
              <a:rPr lang="uk-UA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ГЛ</a:t>
            </a: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№</a:t>
            </a: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25-36</a:t>
            </a:r>
            <a:endParaRPr kumimoji="0" lang="uk-UA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F195E58-4A83-739D-7C1A-739A28D518C9}"/>
              </a:ext>
            </a:extLst>
          </p:cNvPr>
          <p:cNvSpPr txBox="1"/>
          <p:nvPr/>
        </p:nvSpPr>
        <p:spPr>
          <a:xfrm>
            <a:off x="397442" y="5503970"/>
            <a:ext cx="24300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Директор центру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B4E3C0CF-2607-701A-E3E3-9B3BE65EDC2F}"/>
              </a:ext>
            </a:extLst>
          </p:cNvPr>
          <p:cNvSpPr txBox="1"/>
          <p:nvPr/>
        </p:nvSpPr>
        <p:spPr>
          <a:xfrm>
            <a:off x="4026909" y="5491211"/>
            <a:ext cx="28620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Галина ЛИТВИНЮК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16DEFA9-4202-FEA5-1C39-19EF4ACE150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5753"/>
          <a:stretch/>
        </p:blipFill>
        <p:spPr>
          <a:xfrm>
            <a:off x="6588224" y="0"/>
            <a:ext cx="2555776" cy="6858000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F5643CAA-5274-858B-1BC9-516C5BC44C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960" y="6298566"/>
            <a:ext cx="5184899" cy="3816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4616B1B-F785-1DA5-C30B-5E731F9880C3}"/>
              </a:ext>
            </a:extLst>
          </p:cNvPr>
          <p:cNvSpPr txBox="1"/>
          <p:nvPr/>
        </p:nvSpPr>
        <p:spPr>
          <a:xfrm>
            <a:off x="188128" y="1937974"/>
            <a:ext cx="6597864" cy="20774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</a:t>
            </a:r>
            <a:r>
              <a:rPr kumimoji="0" lang="uk-UA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асвідчує</a:t>
            </a:r>
            <a:r>
              <a:rPr kumimoji="0" lang="uk-U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що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16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брала участь у </a:t>
            </a:r>
            <a:r>
              <a:rPr lang="uk-UA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ПрофМайстерках у межах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професійного маршруту 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ФОРМУВАННЯ АКАДЕМІЧНИХ</a:t>
            </a:r>
            <a:r>
              <a:rPr lang="ru-RU" b="1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ru-RU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ЛІЦЕЇВ В УМОВАХ НУШ</a:t>
            </a:r>
            <a:endParaRPr kumimoji="0" lang="uk-UA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4B88D39-4EBA-1472-1D5F-1E60BAB95203}"/>
              </a:ext>
            </a:extLst>
          </p:cNvPr>
          <p:cNvSpPr txBox="1"/>
          <p:nvPr/>
        </p:nvSpPr>
        <p:spPr>
          <a:xfrm>
            <a:off x="2086996" y="4453402"/>
            <a:ext cx="30672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26-27 </a:t>
            </a:r>
            <a:r>
              <a:rPr kumimoji="0" lang="uk-UA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березня 2025 року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AA55819-9349-3D47-E1DF-41D490BFCF7D}"/>
              </a:ext>
            </a:extLst>
          </p:cNvPr>
          <p:cNvSpPr txBox="1"/>
          <p:nvPr/>
        </p:nvSpPr>
        <p:spPr>
          <a:xfrm>
            <a:off x="2881308" y="4042900"/>
            <a:ext cx="12742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  <a:r>
              <a:rPr kumimoji="0" lang="uk-U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 годин</a:t>
            </a:r>
            <a:endParaRPr kumimoji="0" lang="uk-U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9BBDA4A-2841-B656-CCAD-506FE9E5D44E}"/>
              </a:ext>
            </a:extLst>
          </p:cNvPr>
          <p:cNvSpPr txBox="1"/>
          <p:nvPr/>
        </p:nvSpPr>
        <p:spPr>
          <a:xfrm>
            <a:off x="1475656" y="2391945"/>
            <a:ext cx="46547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err="1"/>
              <a:t>Вороняк</a:t>
            </a:r>
            <a:r>
              <a:rPr lang="uk-UA" sz="3200" dirty="0"/>
              <a:t> Тетяна</a:t>
            </a:r>
            <a:endParaRPr lang="uk-UA" sz="3200" b="1" i="1" dirty="0">
              <a:latin typeface="Impact" panose="020B0806030902050204" pitchFamily="34" charset="0"/>
              <a:ea typeface="Cambria" panose="020405030504060302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AF03F0B-085B-BB74-22DB-A61FE9A5DB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9422" y="5253621"/>
            <a:ext cx="1438781" cy="8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5136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Зображення, що містить текст, знімок екрана, графічний дизайн, Графіка&#10;&#10;Автоматично згенерований опис">
            <a:extLst>
              <a:ext uri="{FF2B5EF4-FFF2-40B4-BE49-F238E27FC236}">
                <a16:creationId xmlns="" xmlns:a16="http://schemas.microsoft.com/office/drawing/2014/main" id="{F113C548-578D-97B0-7BA3-5C3F67F3E3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79" t="-5616" r="79725" b="-8733"/>
          <a:stretch/>
        </p:blipFill>
        <p:spPr>
          <a:xfrm>
            <a:off x="1199333" y="177790"/>
            <a:ext cx="1119535" cy="10081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A7645F7-58F6-BE88-737F-27F4262B3B7E}"/>
              </a:ext>
            </a:extLst>
          </p:cNvPr>
          <p:cNvSpPr txBox="1"/>
          <p:nvPr/>
        </p:nvSpPr>
        <p:spPr>
          <a:xfrm>
            <a:off x="2195736" y="250870"/>
            <a:ext cx="345638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Тернопільський комунальний методичний центр науково-освітніх інновацій та моніторингу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E3ACFAE-648C-F74F-D131-F9D9DB2B3AAD}"/>
              </a:ext>
            </a:extLst>
          </p:cNvPr>
          <p:cNvSpPr txBox="1"/>
          <p:nvPr/>
        </p:nvSpPr>
        <p:spPr>
          <a:xfrm>
            <a:off x="1322198" y="1371499"/>
            <a:ext cx="45968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СЕРТИФІКАТ </a:t>
            </a:r>
            <a:r>
              <a:rPr lang="uk-UA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ГЛ</a:t>
            </a: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№</a:t>
            </a: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25-37</a:t>
            </a:r>
            <a:endParaRPr kumimoji="0" lang="uk-UA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F195E58-4A83-739D-7C1A-739A28D518C9}"/>
              </a:ext>
            </a:extLst>
          </p:cNvPr>
          <p:cNvSpPr txBox="1"/>
          <p:nvPr/>
        </p:nvSpPr>
        <p:spPr>
          <a:xfrm>
            <a:off x="397442" y="5503970"/>
            <a:ext cx="24300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Директор центру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B4E3C0CF-2607-701A-E3E3-9B3BE65EDC2F}"/>
              </a:ext>
            </a:extLst>
          </p:cNvPr>
          <p:cNvSpPr txBox="1"/>
          <p:nvPr/>
        </p:nvSpPr>
        <p:spPr>
          <a:xfrm>
            <a:off x="4026909" y="5491211"/>
            <a:ext cx="28620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Галина ЛИТВИНЮК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16DEFA9-4202-FEA5-1C39-19EF4ACE150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5753"/>
          <a:stretch/>
        </p:blipFill>
        <p:spPr>
          <a:xfrm>
            <a:off x="6588224" y="0"/>
            <a:ext cx="2555776" cy="6858000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F5643CAA-5274-858B-1BC9-516C5BC44C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960" y="6298566"/>
            <a:ext cx="5184899" cy="3816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4616B1B-F785-1DA5-C30B-5E731F9880C3}"/>
              </a:ext>
            </a:extLst>
          </p:cNvPr>
          <p:cNvSpPr txBox="1"/>
          <p:nvPr/>
        </p:nvSpPr>
        <p:spPr>
          <a:xfrm>
            <a:off x="188128" y="1937974"/>
            <a:ext cx="6597864" cy="20774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</a:t>
            </a:r>
            <a:r>
              <a:rPr kumimoji="0" lang="uk-UA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асвідчує</a:t>
            </a:r>
            <a:r>
              <a:rPr kumimoji="0" lang="uk-U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що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16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брала участь у </a:t>
            </a:r>
            <a:r>
              <a:rPr lang="uk-UA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ПрофМайстерках у межах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професійного маршруту 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ФОРМУВАННЯ АКАДЕМІЧНИХ</a:t>
            </a:r>
            <a:r>
              <a:rPr lang="ru-RU" b="1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ru-RU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ЛІЦЕЇВ В УМОВАХ НУШ</a:t>
            </a:r>
            <a:endParaRPr kumimoji="0" lang="uk-UA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4B88D39-4EBA-1472-1D5F-1E60BAB95203}"/>
              </a:ext>
            </a:extLst>
          </p:cNvPr>
          <p:cNvSpPr txBox="1"/>
          <p:nvPr/>
        </p:nvSpPr>
        <p:spPr>
          <a:xfrm>
            <a:off x="2086996" y="4453402"/>
            <a:ext cx="30672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26-27 </a:t>
            </a:r>
            <a:r>
              <a:rPr kumimoji="0" lang="uk-UA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березня 2025 року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AA55819-9349-3D47-E1DF-41D490BFCF7D}"/>
              </a:ext>
            </a:extLst>
          </p:cNvPr>
          <p:cNvSpPr txBox="1"/>
          <p:nvPr/>
        </p:nvSpPr>
        <p:spPr>
          <a:xfrm>
            <a:off x="2881308" y="4042900"/>
            <a:ext cx="12742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  <a:r>
              <a:rPr kumimoji="0" lang="uk-U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 годин</a:t>
            </a:r>
            <a:endParaRPr kumimoji="0" lang="uk-U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9BBDA4A-2841-B656-CCAD-506FE9E5D44E}"/>
              </a:ext>
            </a:extLst>
          </p:cNvPr>
          <p:cNvSpPr txBox="1"/>
          <p:nvPr/>
        </p:nvSpPr>
        <p:spPr>
          <a:xfrm>
            <a:off x="1475656" y="2391945"/>
            <a:ext cx="46547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/>
              <a:t>Михалків Христина</a:t>
            </a:r>
            <a:endParaRPr lang="uk-UA" sz="3200" b="1" i="1" dirty="0">
              <a:latin typeface="Impact" panose="020B0806030902050204" pitchFamily="34" charset="0"/>
              <a:ea typeface="Cambria" panose="020405030504060302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AF03F0B-085B-BB74-22DB-A61FE9A5DB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9422" y="5253621"/>
            <a:ext cx="1438781" cy="8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7951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Зображення, що містить текст, знімок екрана, графічний дизайн, Графіка&#10;&#10;Автоматично згенерований опис">
            <a:extLst>
              <a:ext uri="{FF2B5EF4-FFF2-40B4-BE49-F238E27FC236}">
                <a16:creationId xmlns="" xmlns:a16="http://schemas.microsoft.com/office/drawing/2014/main" id="{F113C548-578D-97B0-7BA3-5C3F67F3E3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79" t="-5616" r="79725" b="-8733"/>
          <a:stretch/>
        </p:blipFill>
        <p:spPr>
          <a:xfrm>
            <a:off x="1199333" y="177790"/>
            <a:ext cx="1119535" cy="10081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A7645F7-58F6-BE88-737F-27F4262B3B7E}"/>
              </a:ext>
            </a:extLst>
          </p:cNvPr>
          <p:cNvSpPr txBox="1"/>
          <p:nvPr/>
        </p:nvSpPr>
        <p:spPr>
          <a:xfrm>
            <a:off x="2195736" y="250870"/>
            <a:ext cx="345638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Тернопільський комунальний методичний центр науково-освітніх інновацій та моніторингу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E3ACFAE-648C-F74F-D131-F9D9DB2B3AAD}"/>
              </a:ext>
            </a:extLst>
          </p:cNvPr>
          <p:cNvSpPr txBox="1"/>
          <p:nvPr/>
        </p:nvSpPr>
        <p:spPr>
          <a:xfrm>
            <a:off x="1322198" y="1371499"/>
            <a:ext cx="45968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СЕРТИФІКАТ </a:t>
            </a:r>
            <a:r>
              <a:rPr lang="uk-UA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ГЛ</a:t>
            </a: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№</a:t>
            </a: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25-38</a:t>
            </a:r>
            <a:endParaRPr kumimoji="0" lang="uk-UA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F195E58-4A83-739D-7C1A-739A28D518C9}"/>
              </a:ext>
            </a:extLst>
          </p:cNvPr>
          <p:cNvSpPr txBox="1"/>
          <p:nvPr/>
        </p:nvSpPr>
        <p:spPr>
          <a:xfrm>
            <a:off x="397442" y="5503970"/>
            <a:ext cx="24300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Директор центру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B4E3C0CF-2607-701A-E3E3-9B3BE65EDC2F}"/>
              </a:ext>
            </a:extLst>
          </p:cNvPr>
          <p:cNvSpPr txBox="1"/>
          <p:nvPr/>
        </p:nvSpPr>
        <p:spPr>
          <a:xfrm>
            <a:off x="4026909" y="5491211"/>
            <a:ext cx="28620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Галина ЛИТВИНЮК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16DEFA9-4202-FEA5-1C39-19EF4ACE150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5753"/>
          <a:stretch/>
        </p:blipFill>
        <p:spPr>
          <a:xfrm>
            <a:off x="6588224" y="0"/>
            <a:ext cx="2555776" cy="6858000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F5643CAA-5274-858B-1BC9-516C5BC44C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960" y="6298566"/>
            <a:ext cx="5184899" cy="3816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4616B1B-F785-1DA5-C30B-5E731F9880C3}"/>
              </a:ext>
            </a:extLst>
          </p:cNvPr>
          <p:cNvSpPr txBox="1"/>
          <p:nvPr/>
        </p:nvSpPr>
        <p:spPr>
          <a:xfrm>
            <a:off x="188128" y="1937974"/>
            <a:ext cx="6597864" cy="20774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</a:t>
            </a:r>
            <a:r>
              <a:rPr kumimoji="0" lang="uk-UA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асвідчує</a:t>
            </a:r>
            <a:r>
              <a:rPr kumimoji="0" lang="uk-U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що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16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брала участь у </a:t>
            </a:r>
            <a:r>
              <a:rPr lang="uk-UA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ПрофМайстерках у межах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професійного маршруту 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ФОРМУВАННЯ АКАДЕМІЧНИХ</a:t>
            </a:r>
            <a:r>
              <a:rPr lang="ru-RU" b="1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ru-RU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ЛІЦЕЇВ В УМОВАХ НУШ</a:t>
            </a:r>
            <a:endParaRPr kumimoji="0" lang="uk-UA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4B88D39-4EBA-1472-1D5F-1E60BAB95203}"/>
              </a:ext>
            </a:extLst>
          </p:cNvPr>
          <p:cNvSpPr txBox="1"/>
          <p:nvPr/>
        </p:nvSpPr>
        <p:spPr>
          <a:xfrm>
            <a:off x="2086996" y="4453402"/>
            <a:ext cx="30672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26-27 </a:t>
            </a:r>
            <a:r>
              <a:rPr kumimoji="0" lang="uk-UA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березня 2025 року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AA55819-9349-3D47-E1DF-41D490BFCF7D}"/>
              </a:ext>
            </a:extLst>
          </p:cNvPr>
          <p:cNvSpPr txBox="1"/>
          <p:nvPr/>
        </p:nvSpPr>
        <p:spPr>
          <a:xfrm>
            <a:off x="2881308" y="4042900"/>
            <a:ext cx="12742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noProof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kumimoji="0" lang="uk-U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 години</a:t>
            </a:r>
            <a:endParaRPr kumimoji="0" lang="uk-U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9BBDA4A-2841-B656-CCAD-506FE9E5D44E}"/>
              </a:ext>
            </a:extLst>
          </p:cNvPr>
          <p:cNvSpPr txBox="1"/>
          <p:nvPr/>
        </p:nvSpPr>
        <p:spPr>
          <a:xfrm>
            <a:off x="1475656" y="2391945"/>
            <a:ext cx="46547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/>
              <a:t>Похила Лілія</a:t>
            </a:r>
            <a:endParaRPr lang="uk-UA" sz="3200" b="1" i="1" dirty="0">
              <a:latin typeface="Impact" panose="020B0806030902050204" pitchFamily="34" charset="0"/>
              <a:ea typeface="Cambria" panose="020405030504060302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AF03F0B-085B-BB74-22DB-A61FE9A5DB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9422" y="5253621"/>
            <a:ext cx="1438781" cy="8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4027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Зображення, що містить текст, знімок екрана, графічний дизайн, Графіка&#10;&#10;Автоматично згенерований опис">
            <a:extLst>
              <a:ext uri="{FF2B5EF4-FFF2-40B4-BE49-F238E27FC236}">
                <a16:creationId xmlns="" xmlns:a16="http://schemas.microsoft.com/office/drawing/2014/main" id="{F113C548-578D-97B0-7BA3-5C3F67F3E3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79" t="-5616" r="79725" b="-8733"/>
          <a:stretch/>
        </p:blipFill>
        <p:spPr>
          <a:xfrm>
            <a:off x="1199333" y="177790"/>
            <a:ext cx="1119535" cy="10081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A7645F7-58F6-BE88-737F-27F4262B3B7E}"/>
              </a:ext>
            </a:extLst>
          </p:cNvPr>
          <p:cNvSpPr txBox="1"/>
          <p:nvPr/>
        </p:nvSpPr>
        <p:spPr>
          <a:xfrm>
            <a:off x="2195736" y="250870"/>
            <a:ext cx="345638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Тернопільський комунальний методичний центр науково-освітніх інновацій та моніторингу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E3ACFAE-648C-F74F-D131-F9D9DB2B3AAD}"/>
              </a:ext>
            </a:extLst>
          </p:cNvPr>
          <p:cNvSpPr txBox="1"/>
          <p:nvPr/>
        </p:nvSpPr>
        <p:spPr>
          <a:xfrm>
            <a:off x="1322198" y="1371499"/>
            <a:ext cx="45968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СЕРТИФІКАТ </a:t>
            </a:r>
            <a:r>
              <a:rPr lang="uk-UA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ГЛ</a:t>
            </a: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№</a:t>
            </a: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25-39</a:t>
            </a:r>
            <a:endParaRPr kumimoji="0" lang="uk-UA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F195E58-4A83-739D-7C1A-739A28D518C9}"/>
              </a:ext>
            </a:extLst>
          </p:cNvPr>
          <p:cNvSpPr txBox="1"/>
          <p:nvPr/>
        </p:nvSpPr>
        <p:spPr>
          <a:xfrm>
            <a:off x="397442" y="5503970"/>
            <a:ext cx="24300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Директор центру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B4E3C0CF-2607-701A-E3E3-9B3BE65EDC2F}"/>
              </a:ext>
            </a:extLst>
          </p:cNvPr>
          <p:cNvSpPr txBox="1"/>
          <p:nvPr/>
        </p:nvSpPr>
        <p:spPr>
          <a:xfrm>
            <a:off x="4026909" y="5491211"/>
            <a:ext cx="28620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Галина ЛИТВИНЮК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16DEFA9-4202-FEA5-1C39-19EF4ACE150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5753"/>
          <a:stretch/>
        </p:blipFill>
        <p:spPr>
          <a:xfrm>
            <a:off x="6588224" y="0"/>
            <a:ext cx="2555776" cy="6858000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F5643CAA-5274-858B-1BC9-516C5BC44C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960" y="6298566"/>
            <a:ext cx="5184899" cy="3816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4616B1B-F785-1DA5-C30B-5E731F9880C3}"/>
              </a:ext>
            </a:extLst>
          </p:cNvPr>
          <p:cNvSpPr txBox="1"/>
          <p:nvPr/>
        </p:nvSpPr>
        <p:spPr>
          <a:xfrm>
            <a:off x="188128" y="1937974"/>
            <a:ext cx="6597864" cy="20774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</a:t>
            </a:r>
            <a:r>
              <a:rPr kumimoji="0" lang="uk-UA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асвідчує</a:t>
            </a:r>
            <a:r>
              <a:rPr kumimoji="0" lang="uk-U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що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16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брала участь у </a:t>
            </a:r>
            <a:r>
              <a:rPr lang="uk-UA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ПрофМайстерках у межах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професійного маршруту 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ФОРМУВАННЯ АКАДЕМІЧНИХ</a:t>
            </a:r>
            <a:r>
              <a:rPr lang="ru-RU" b="1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ru-RU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ЛІЦЕЇВ В УМОВАХ НУШ</a:t>
            </a:r>
            <a:endParaRPr kumimoji="0" lang="uk-UA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4B88D39-4EBA-1472-1D5F-1E60BAB95203}"/>
              </a:ext>
            </a:extLst>
          </p:cNvPr>
          <p:cNvSpPr txBox="1"/>
          <p:nvPr/>
        </p:nvSpPr>
        <p:spPr>
          <a:xfrm>
            <a:off x="2086996" y="4453402"/>
            <a:ext cx="30672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26-27 </a:t>
            </a:r>
            <a:r>
              <a:rPr kumimoji="0" lang="uk-UA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березня 2025 року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AA55819-9349-3D47-E1DF-41D490BFCF7D}"/>
              </a:ext>
            </a:extLst>
          </p:cNvPr>
          <p:cNvSpPr txBox="1"/>
          <p:nvPr/>
        </p:nvSpPr>
        <p:spPr>
          <a:xfrm>
            <a:off x="2881308" y="4042900"/>
            <a:ext cx="12742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uk-UA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 години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9BBDA4A-2841-B656-CCAD-506FE9E5D44E}"/>
              </a:ext>
            </a:extLst>
          </p:cNvPr>
          <p:cNvSpPr txBox="1"/>
          <p:nvPr/>
        </p:nvSpPr>
        <p:spPr>
          <a:xfrm>
            <a:off x="1475656" y="2391945"/>
            <a:ext cx="46547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err="1"/>
              <a:t>Васютинська</a:t>
            </a:r>
            <a:r>
              <a:rPr lang="uk-UA" sz="3200" dirty="0"/>
              <a:t> Ольга</a:t>
            </a:r>
            <a:endParaRPr lang="uk-UA" sz="3200" b="1" i="1" dirty="0">
              <a:latin typeface="Impact" panose="020B0806030902050204" pitchFamily="34" charset="0"/>
              <a:ea typeface="Cambria" panose="020405030504060302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AF03F0B-085B-BB74-22DB-A61FE9A5DB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9422" y="5253621"/>
            <a:ext cx="1438781" cy="8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960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Зображення, що містить текст, знімок екрана, графічний дизайн, Графіка&#10;&#10;Автоматично згенерований опис">
            <a:extLst>
              <a:ext uri="{FF2B5EF4-FFF2-40B4-BE49-F238E27FC236}">
                <a16:creationId xmlns="" xmlns:a16="http://schemas.microsoft.com/office/drawing/2014/main" id="{F113C548-578D-97B0-7BA3-5C3F67F3E3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79" t="-5616" r="79725" b="-8733"/>
          <a:stretch/>
        </p:blipFill>
        <p:spPr>
          <a:xfrm>
            <a:off x="1199333" y="177790"/>
            <a:ext cx="1119535" cy="10081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A7645F7-58F6-BE88-737F-27F4262B3B7E}"/>
              </a:ext>
            </a:extLst>
          </p:cNvPr>
          <p:cNvSpPr txBox="1"/>
          <p:nvPr/>
        </p:nvSpPr>
        <p:spPr>
          <a:xfrm>
            <a:off x="2195736" y="250870"/>
            <a:ext cx="345638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Тернопільський комунальний методичний центр науково-освітніх інновацій та моніторингу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E3ACFAE-648C-F74F-D131-F9D9DB2B3AAD}"/>
              </a:ext>
            </a:extLst>
          </p:cNvPr>
          <p:cNvSpPr txBox="1"/>
          <p:nvPr/>
        </p:nvSpPr>
        <p:spPr>
          <a:xfrm>
            <a:off x="1322198" y="1371499"/>
            <a:ext cx="45968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СЕРТИФІКАТ </a:t>
            </a:r>
            <a:r>
              <a:rPr lang="uk-UA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ГЛ</a:t>
            </a: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№25-04</a:t>
            </a:r>
            <a:endParaRPr kumimoji="0" lang="uk-UA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F195E58-4A83-739D-7C1A-739A28D518C9}"/>
              </a:ext>
            </a:extLst>
          </p:cNvPr>
          <p:cNvSpPr txBox="1"/>
          <p:nvPr/>
        </p:nvSpPr>
        <p:spPr>
          <a:xfrm>
            <a:off x="397442" y="5503970"/>
            <a:ext cx="24300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Директор центру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B4E3C0CF-2607-701A-E3E3-9B3BE65EDC2F}"/>
              </a:ext>
            </a:extLst>
          </p:cNvPr>
          <p:cNvSpPr txBox="1"/>
          <p:nvPr/>
        </p:nvSpPr>
        <p:spPr>
          <a:xfrm>
            <a:off x="4026909" y="5491211"/>
            <a:ext cx="28620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Галина ЛИТВИНЮК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16DEFA9-4202-FEA5-1C39-19EF4ACE150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5753"/>
          <a:stretch/>
        </p:blipFill>
        <p:spPr>
          <a:xfrm>
            <a:off x="6588224" y="0"/>
            <a:ext cx="2555776" cy="6858000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F5643CAA-5274-858B-1BC9-516C5BC44C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960" y="6298566"/>
            <a:ext cx="5184899" cy="3816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4616B1B-F785-1DA5-C30B-5E731F9880C3}"/>
              </a:ext>
            </a:extLst>
          </p:cNvPr>
          <p:cNvSpPr txBox="1"/>
          <p:nvPr/>
        </p:nvSpPr>
        <p:spPr>
          <a:xfrm>
            <a:off x="188128" y="1937974"/>
            <a:ext cx="6597864" cy="20774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</a:t>
            </a:r>
            <a:r>
              <a:rPr kumimoji="0" lang="uk-UA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асвідчує</a:t>
            </a:r>
            <a:r>
              <a:rPr kumimoji="0" lang="uk-U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що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16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брала участь у </a:t>
            </a:r>
            <a:r>
              <a:rPr lang="uk-UA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ПрофМайстерках у межах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професійного маршруту 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ФОРМУВАННЯ АКАДЕМІЧНИХ</a:t>
            </a:r>
            <a:r>
              <a:rPr lang="ru-RU" b="1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ru-RU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ЛІЦЕЇВ В УМОВАХ НУШ</a:t>
            </a:r>
            <a:endParaRPr kumimoji="0" lang="uk-UA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4B88D39-4EBA-1472-1D5F-1E60BAB95203}"/>
              </a:ext>
            </a:extLst>
          </p:cNvPr>
          <p:cNvSpPr txBox="1"/>
          <p:nvPr/>
        </p:nvSpPr>
        <p:spPr>
          <a:xfrm>
            <a:off x="2086996" y="4453402"/>
            <a:ext cx="30672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26-27 </a:t>
            </a:r>
            <a:r>
              <a:rPr kumimoji="0" lang="uk-UA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березня 2025 року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AA55819-9349-3D47-E1DF-41D490BFCF7D}"/>
              </a:ext>
            </a:extLst>
          </p:cNvPr>
          <p:cNvSpPr txBox="1"/>
          <p:nvPr/>
        </p:nvSpPr>
        <p:spPr>
          <a:xfrm>
            <a:off x="2881308" y="4042900"/>
            <a:ext cx="12742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noProof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 години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9BBDA4A-2841-B656-CCAD-506FE9E5D44E}"/>
              </a:ext>
            </a:extLst>
          </p:cNvPr>
          <p:cNvSpPr txBox="1"/>
          <p:nvPr/>
        </p:nvSpPr>
        <p:spPr>
          <a:xfrm>
            <a:off x="2284954" y="2391945"/>
            <a:ext cx="3845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0" i="0" dirty="0">
                <a:effectLst/>
              </a:rPr>
              <a:t>Підручняк Ольга</a:t>
            </a:r>
            <a:endParaRPr lang="uk-UA" sz="3200" b="1" i="1" dirty="0">
              <a:ea typeface="Cambria" panose="020405030504060302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AF03F0B-085B-BB74-22DB-A61FE9A5DB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9422" y="5253621"/>
            <a:ext cx="1438781" cy="8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7580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Зображення, що містить текст, знімок екрана, графічний дизайн, Графіка&#10;&#10;Автоматично згенерований опис">
            <a:extLst>
              <a:ext uri="{FF2B5EF4-FFF2-40B4-BE49-F238E27FC236}">
                <a16:creationId xmlns="" xmlns:a16="http://schemas.microsoft.com/office/drawing/2014/main" id="{F113C548-578D-97B0-7BA3-5C3F67F3E3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79" t="-5616" r="79725" b="-8733"/>
          <a:stretch/>
        </p:blipFill>
        <p:spPr>
          <a:xfrm>
            <a:off x="1199333" y="177790"/>
            <a:ext cx="1119535" cy="10081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A7645F7-58F6-BE88-737F-27F4262B3B7E}"/>
              </a:ext>
            </a:extLst>
          </p:cNvPr>
          <p:cNvSpPr txBox="1"/>
          <p:nvPr/>
        </p:nvSpPr>
        <p:spPr>
          <a:xfrm>
            <a:off x="2195736" y="250870"/>
            <a:ext cx="345638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Тернопільський комунальний методичний центр науково-освітніх інновацій та моніторингу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E3ACFAE-648C-F74F-D131-F9D9DB2B3AAD}"/>
              </a:ext>
            </a:extLst>
          </p:cNvPr>
          <p:cNvSpPr txBox="1"/>
          <p:nvPr/>
        </p:nvSpPr>
        <p:spPr>
          <a:xfrm>
            <a:off x="1322198" y="1371499"/>
            <a:ext cx="45968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СЕРТИФІКАТ </a:t>
            </a:r>
            <a:r>
              <a:rPr lang="uk-UA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ГЛ</a:t>
            </a: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№</a:t>
            </a: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25-40</a:t>
            </a:r>
            <a:endParaRPr kumimoji="0" lang="uk-UA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F195E58-4A83-739D-7C1A-739A28D518C9}"/>
              </a:ext>
            </a:extLst>
          </p:cNvPr>
          <p:cNvSpPr txBox="1"/>
          <p:nvPr/>
        </p:nvSpPr>
        <p:spPr>
          <a:xfrm>
            <a:off x="397442" y="5503970"/>
            <a:ext cx="24300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Директор центру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B4E3C0CF-2607-701A-E3E3-9B3BE65EDC2F}"/>
              </a:ext>
            </a:extLst>
          </p:cNvPr>
          <p:cNvSpPr txBox="1"/>
          <p:nvPr/>
        </p:nvSpPr>
        <p:spPr>
          <a:xfrm>
            <a:off x="4026909" y="5491211"/>
            <a:ext cx="28620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Галина ЛИТВИНЮК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16DEFA9-4202-FEA5-1C39-19EF4ACE150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5753"/>
          <a:stretch/>
        </p:blipFill>
        <p:spPr>
          <a:xfrm>
            <a:off x="6588224" y="0"/>
            <a:ext cx="2555776" cy="6858000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F5643CAA-5274-858B-1BC9-516C5BC44C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960" y="6298566"/>
            <a:ext cx="5184899" cy="3816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4616B1B-F785-1DA5-C30B-5E731F9880C3}"/>
              </a:ext>
            </a:extLst>
          </p:cNvPr>
          <p:cNvSpPr txBox="1"/>
          <p:nvPr/>
        </p:nvSpPr>
        <p:spPr>
          <a:xfrm>
            <a:off x="188128" y="1937974"/>
            <a:ext cx="6597864" cy="20774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</a:t>
            </a:r>
            <a:r>
              <a:rPr kumimoji="0" lang="uk-UA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асвідчує</a:t>
            </a:r>
            <a:r>
              <a:rPr kumimoji="0" lang="uk-U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що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16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брала участь у </a:t>
            </a:r>
            <a:r>
              <a:rPr lang="uk-UA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ПрофМайстерках у межах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професійного маршруту 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ФОРМУВАННЯ АКАДЕМІЧНИХ</a:t>
            </a:r>
            <a:r>
              <a:rPr lang="ru-RU" b="1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ru-RU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ЛІЦЕЇВ В УМОВАХ НУШ</a:t>
            </a:r>
            <a:endParaRPr kumimoji="0" lang="uk-UA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4B88D39-4EBA-1472-1D5F-1E60BAB95203}"/>
              </a:ext>
            </a:extLst>
          </p:cNvPr>
          <p:cNvSpPr txBox="1"/>
          <p:nvPr/>
        </p:nvSpPr>
        <p:spPr>
          <a:xfrm>
            <a:off x="2086996" y="4453402"/>
            <a:ext cx="30672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26-27 </a:t>
            </a:r>
            <a:r>
              <a:rPr kumimoji="0" lang="uk-UA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березня 2025 року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AA55819-9349-3D47-E1DF-41D490BFCF7D}"/>
              </a:ext>
            </a:extLst>
          </p:cNvPr>
          <p:cNvSpPr txBox="1"/>
          <p:nvPr/>
        </p:nvSpPr>
        <p:spPr>
          <a:xfrm>
            <a:off x="2881308" y="4042900"/>
            <a:ext cx="12742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uk-UA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 години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9BBDA4A-2841-B656-CCAD-506FE9E5D44E}"/>
              </a:ext>
            </a:extLst>
          </p:cNvPr>
          <p:cNvSpPr txBox="1"/>
          <p:nvPr/>
        </p:nvSpPr>
        <p:spPr>
          <a:xfrm>
            <a:off x="1475656" y="2391945"/>
            <a:ext cx="46547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/>
              <a:t>Волинець Галина</a:t>
            </a:r>
            <a:endParaRPr lang="uk-UA" sz="3200" b="1" i="1" dirty="0">
              <a:latin typeface="Impact" panose="020B0806030902050204" pitchFamily="34" charset="0"/>
              <a:ea typeface="Cambria" panose="020405030504060302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AF03F0B-085B-BB74-22DB-A61FE9A5DB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9422" y="5253621"/>
            <a:ext cx="1438781" cy="8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15687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Зображення, що містить текст, знімок екрана, графічний дизайн, Графіка&#10;&#10;Автоматично згенерований опис">
            <a:extLst>
              <a:ext uri="{FF2B5EF4-FFF2-40B4-BE49-F238E27FC236}">
                <a16:creationId xmlns="" xmlns:a16="http://schemas.microsoft.com/office/drawing/2014/main" id="{F113C548-578D-97B0-7BA3-5C3F67F3E3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79" t="-5616" r="79725" b="-8733"/>
          <a:stretch/>
        </p:blipFill>
        <p:spPr>
          <a:xfrm>
            <a:off x="1199333" y="177790"/>
            <a:ext cx="1119535" cy="10081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A7645F7-58F6-BE88-737F-27F4262B3B7E}"/>
              </a:ext>
            </a:extLst>
          </p:cNvPr>
          <p:cNvSpPr txBox="1"/>
          <p:nvPr/>
        </p:nvSpPr>
        <p:spPr>
          <a:xfrm>
            <a:off x="2195736" y="250870"/>
            <a:ext cx="345638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Тернопільський комунальний методичний центр науково-освітніх інновацій та моніторингу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E3ACFAE-648C-F74F-D131-F9D9DB2B3AAD}"/>
              </a:ext>
            </a:extLst>
          </p:cNvPr>
          <p:cNvSpPr txBox="1"/>
          <p:nvPr/>
        </p:nvSpPr>
        <p:spPr>
          <a:xfrm>
            <a:off x="1322198" y="1371499"/>
            <a:ext cx="45968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СЕРТИФІКАТ </a:t>
            </a:r>
            <a:r>
              <a:rPr lang="uk-UA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ГЛ</a:t>
            </a: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№</a:t>
            </a: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25-41</a:t>
            </a:r>
            <a:endParaRPr kumimoji="0" lang="uk-UA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F195E58-4A83-739D-7C1A-739A28D518C9}"/>
              </a:ext>
            </a:extLst>
          </p:cNvPr>
          <p:cNvSpPr txBox="1"/>
          <p:nvPr/>
        </p:nvSpPr>
        <p:spPr>
          <a:xfrm>
            <a:off x="397442" y="5503970"/>
            <a:ext cx="24300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Директор центру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B4E3C0CF-2607-701A-E3E3-9B3BE65EDC2F}"/>
              </a:ext>
            </a:extLst>
          </p:cNvPr>
          <p:cNvSpPr txBox="1"/>
          <p:nvPr/>
        </p:nvSpPr>
        <p:spPr>
          <a:xfrm>
            <a:off x="4026909" y="5491211"/>
            <a:ext cx="28620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Галина ЛИТВИНЮК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16DEFA9-4202-FEA5-1C39-19EF4ACE150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5753"/>
          <a:stretch/>
        </p:blipFill>
        <p:spPr>
          <a:xfrm>
            <a:off x="6588224" y="0"/>
            <a:ext cx="2555776" cy="6858000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F5643CAA-5274-858B-1BC9-516C5BC44C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960" y="6298566"/>
            <a:ext cx="5184899" cy="3816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4616B1B-F785-1DA5-C30B-5E731F9880C3}"/>
              </a:ext>
            </a:extLst>
          </p:cNvPr>
          <p:cNvSpPr txBox="1"/>
          <p:nvPr/>
        </p:nvSpPr>
        <p:spPr>
          <a:xfrm>
            <a:off x="188128" y="1937974"/>
            <a:ext cx="6597864" cy="20774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</a:t>
            </a:r>
            <a:r>
              <a:rPr kumimoji="0" lang="uk-UA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асвідчує</a:t>
            </a:r>
            <a:r>
              <a:rPr kumimoji="0" lang="uk-U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що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16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брала участь у </a:t>
            </a:r>
            <a:r>
              <a:rPr lang="uk-UA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ПрофМайстерках у межах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професійного маршруту 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ФОРМУВАННЯ АКАДЕМІЧНИХ</a:t>
            </a:r>
            <a:r>
              <a:rPr lang="ru-RU" b="1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ru-RU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ЛІЦЕЇВ В УМОВАХ НУШ</a:t>
            </a:r>
            <a:endParaRPr kumimoji="0" lang="uk-UA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4B88D39-4EBA-1472-1D5F-1E60BAB95203}"/>
              </a:ext>
            </a:extLst>
          </p:cNvPr>
          <p:cNvSpPr txBox="1"/>
          <p:nvPr/>
        </p:nvSpPr>
        <p:spPr>
          <a:xfrm>
            <a:off x="2086996" y="4453402"/>
            <a:ext cx="30672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26-27 </a:t>
            </a:r>
            <a:r>
              <a:rPr kumimoji="0" lang="uk-UA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березня 2025 року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AA55819-9349-3D47-E1DF-41D490BFCF7D}"/>
              </a:ext>
            </a:extLst>
          </p:cNvPr>
          <p:cNvSpPr txBox="1"/>
          <p:nvPr/>
        </p:nvSpPr>
        <p:spPr>
          <a:xfrm>
            <a:off x="2881308" y="4042900"/>
            <a:ext cx="12742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uk-UA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 години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9BBDA4A-2841-B656-CCAD-506FE9E5D44E}"/>
              </a:ext>
            </a:extLst>
          </p:cNvPr>
          <p:cNvSpPr txBox="1"/>
          <p:nvPr/>
        </p:nvSpPr>
        <p:spPr>
          <a:xfrm>
            <a:off x="1475656" y="2391945"/>
            <a:ext cx="46547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err="1"/>
              <a:t>Басіста</a:t>
            </a:r>
            <a:r>
              <a:rPr lang="uk-UA" sz="3200" dirty="0"/>
              <a:t> Ольга</a:t>
            </a:r>
            <a:endParaRPr lang="uk-UA" sz="3200" b="1" i="1" dirty="0">
              <a:latin typeface="Impact" panose="020B0806030902050204" pitchFamily="34" charset="0"/>
              <a:ea typeface="Cambria" panose="020405030504060302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AF03F0B-085B-BB74-22DB-A61FE9A5DB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9422" y="5253621"/>
            <a:ext cx="1438781" cy="8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34994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Зображення, що містить текст, знімок екрана, графічний дизайн, Графіка&#10;&#10;Автоматично згенерований опис">
            <a:extLst>
              <a:ext uri="{FF2B5EF4-FFF2-40B4-BE49-F238E27FC236}">
                <a16:creationId xmlns="" xmlns:a16="http://schemas.microsoft.com/office/drawing/2014/main" id="{F113C548-578D-97B0-7BA3-5C3F67F3E3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79" t="-5616" r="79725" b="-8733"/>
          <a:stretch/>
        </p:blipFill>
        <p:spPr>
          <a:xfrm>
            <a:off x="1199333" y="177790"/>
            <a:ext cx="1119535" cy="10081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A7645F7-58F6-BE88-737F-27F4262B3B7E}"/>
              </a:ext>
            </a:extLst>
          </p:cNvPr>
          <p:cNvSpPr txBox="1"/>
          <p:nvPr/>
        </p:nvSpPr>
        <p:spPr>
          <a:xfrm>
            <a:off x="2195736" y="250870"/>
            <a:ext cx="345638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Тернопільський комунальний методичний центр науково-освітніх інновацій та моніторингу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E3ACFAE-648C-F74F-D131-F9D9DB2B3AAD}"/>
              </a:ext>
            </a:extLst>
          </p:cNvPr>
          <p:cNvSpPr txBox="1"/>
          <p:nvPr/>
        </p:nvSpPr>
        <p:spPr>
          <a:xfrm>
            <a:off x="1322198" y="1371499"/>
            <a:ext cx="45968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СЕРТИФІКАТ </a:t>
            </a:r>
            <a:r>
              <a:rPr lang="uk-UA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ГЛ</a:t>
            </a: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№</a:t>
            </a: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25-42</a:t>
            </a:r>
            <a:endParaRPr kumimoji="0" lang="uk-UA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F195E58-4A83-739D-7C1A-739A28D518C9}"/>
              </a:ext>
            </a:extLst>
          </p:cNvPr>
          <p:cNvSpPr txBox="1"/>
          <p:nvPr/>
        </p:nvSpPr>
        <p:spPr>
          <a:xfrm>
            <a:off x="397442" y="5503970"/>
            <a:ext cx="24300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Директор центру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B4E3C0CF-2607-701A-E3E3-9B3BE65EDC2F}"/>
              </a:ext>
            </a:extLst>
          </p:cNvPr>
          <p:cNvSpPr txBox="1"/>
          <p:nvPr/>
        </p:nvSpPr>
        <p:spPr>
          <a:xfrm>
            <a:off x="4026909" y="5491211"/>
            <a:ext cx="28620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Галина ЛИТВИНЮК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16DEFA9-4202-FEA5-1C39-19EF4ACE150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5753"/>
          <a:stretch/>
        </p:blipFill>
        <p:spPr>
          <a:xfrm>
            <a:off x="6588224" y="0"/>
            <a:ext cx="2555776" cy="6858000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F5643CAA-5274-858B-1BC9-516C5BC44C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960" y="6298566"/>
            <a:ext cx="5184899" cy="3816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4616B1B-F785-1DA5-C30B-5E731F9880C3}"/>
              </a:ext>
            </a:extLst>
          </p:cNvPr>
          <p:cNvSpPr txBox="1"/>
          <p:nvPr/>
        </p:nvSpPr>
        <p:spPr>
          <a:xfrm>
            <a:off x="188128" y="1937974"/>
            <a:ext cx="6597864" cy="20774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</a:t>
            </a:r>
            <a:r>
              <a:rPr kumimoji="0" lang="uk-UA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асвідчує</a:t>
            </a:r>
            <a:r>
              <a:rPr kumimoji="0" lang="uk-U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що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16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брала участь у </a:t>
            </a:r>
            <a:r>
              <a:rPr lang="uk-UA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ПрофМайстерках у межах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професійного маршруту 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ФОРМУВАННЯ АКАДЕМІЧНИХ</a:t>
            </a:r>
            <a:r>
              <a:rPr lang="ru-RU" b="1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ru-RU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ЛІЦЕЇВ В УМОВАХ НУШ</a:t>
            </a:r>
            <a:endParaRPr kumimoji="0" lang="uk-UA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4B88D39-4EBA-1472-1D5F-1E60BAB95203}"/>
              </a:ext>
            </a:extLst>
          </p:cNvPr>
          <p:cNvSpPr txBox="1"/>
          <p:nvPr/>
        </p:nvSpPr>
        <p:spPr>
          <a:xfrm>
            <a:off x="2086996" y="4453402"/>
            <a:ext cx="30672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26-27 </a:t>
            </a:r>
            <a:r>
              <a:rPr kumimoji="0" lang="uk-UA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березня 2025 року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AA55819-9349-3D47-E1DF-41D490BFCF7D}"/>
              </a:ext>
            </a:extLst>
          </p:cNvPr>
          <p:cNvSpPr txBox="1"/>
          <p:nvPr/>
        </p:nvSpPr>
        <p:spPr>
          <a:xfrm>
            <a:off x="2881308" y="4042900"/>
            <a:ext cx="12742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uk-UA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 години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9BBDA4A-2841-B656-CCAD-506FE9E5D44E}"/>
              </a:ext>
            </a:extLst>
          </p:cNvPr>
          <p:cNvSpPr txBox="1"/>
          <p:nvPr/>
        </p:nvSpPr>
        <p:spPr>
          <a:xfrm>
            <a:off x="1475656" y="2391945"/>
            <a:ext cx="46547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/>
              <a:t>Кадило Людмила</a:t>
            </a:r>
            <a:endParaRPr lang="uk-UA" sz="3200" b="1" i="1" dirty="0">
              <a:latin typeface="Impact" panose="020B0806030902050204" pitchFamily="34" charset="0"/>
              <a:ea typeface="Cambria" panose="020405030504060302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AF03F0B-085B-BB74-22DB-A61FE9A5DB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9422" y="5253621"/>
            <a:ext cx="1438781" cy="8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81193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Зображення, що містить текст, знімок екрана, графічний дизайн, Графіка&#10;&#10;Автоматично згенерований опис">
            <a:extLst>
              <a:ext uri="{FF2B5EF4-FFF2-40B4-BE49-F238E27FC236}">
                <a16:creationId xmlns="" xmlns:a16="http://schemas.microsoft.com/office/drawing/2014/main" id="{F113C548-578D-97B0-7BA3-5C3F67F3E3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79" t="-5616" r="79725" b="-8733"/>
          <a:stretch/>
        </p:blipFill>
        <p:spPr>
          <a:xfrm>
            <a:off x="1199333" y="177790"/>
            <a:ext cx="1119535" cy="10081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A7645F7-58F6-BE88-737F-27F4262B3B7E}"/>
              </a:ext>
            </a:extLst>
          </p:cNvPr>
          <p:cNvSpPr txBox="1"/>
          <p:nvPr/>
        </p:nvSpPr>
        <p:spPr>
          <a:xfrm>
            <a:off x="2195736" y="250870"/>
            <a:ext cx="345638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Тернопільський комунальний методичний центр науково-освітніх інновацій та моніторингу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E3ACFAE-648C-F74F-D131-F9D9DB2B3AAD}"/>
              </a:ext>
            </a:extLst>
          </p:cNvPr>
          <p:cNvSpPr txBox="1"/>
          <p:nvPr/>
        </p:nvSpPr>
        <p:spPr>
          <a:xfrm>
            <a:off x="1322198" y="1371499"/>
            <a:ext cx="45968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СЕРТИФІКАТ </a:t>
            </a:r>
            <a:r>
              <a:rPr lang="uk-UA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ГЛ</a:t>
            </a: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№</a:t>
            </a: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25-43</a:t>
            </a:r>
            <a:endParaRPr kumimoji="0" lang="uk-UA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F195E58-4A83-739D-7C1A-739A28D518C9}"/>
              </a:ext>
            </a:extLst>
          </p:cNvPr>
          <p:cNvSpPr txBox="1"/>
          <p:nvPr/>
        </p:nvSpPr>
        <p:spPr>
          <a:xfrm>
            <a:off x="397442" y="5503970"/>
            <a:ext cx="24300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Директор центру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B4E3C0CF-2607-701A-E3E3-9B3BE65EDC2F}"/>
              </a:ext>
            </a:extLst>
          </p:cNvPr>
          <p:cNvSpPr txBox="1"/>
          <p:nvPr/>
        </p:nvSpPr>
        <p:spPr>
          <a:xfrm>
            <a:off x="4026909" y="5491211"/>
            <a:ext cx="28620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Галина ЛИТВИНЮК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16DEFA9-4202-FEA5-1C39-19EF4ACE150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5753"/>
          <a:stretch/>
        </p:blipFill>
        <p:spPr>
          <a:xfrm>
            <a:off x="6588224" y="0"/>
            <a:ext cx="2555776" cy="6858000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F5643CAA-5274-858B-1BC9-516C5BC44C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960" y="6298566"/>
            <a:ext cx="5184899" cy="3816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4616B1B-F785-1DA5-C30B-5E731F9880C3}"/>
              </a:ext>
            </a:extLst>
          </p:cNvPr>
          <p:cNvSpPr txBox="1"/>
          <p:nvPr/>
        </p:nvSpPr>
        <p:spPr>
          <a:xfrm>
            <a:off x="188128" y="1937974"/>
            <a:ext cx="6597864" cy="20774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</a:t>
            </a:r>
            <a:r>
              <a:rPr kumimoji="0" lang="uk-UA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асвідчує</a:t>
            </a:r>
            <a:r>
              <a:rPr kumimoji="0" lang="uk-U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що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16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брала участь у </a:t>
            </a:r>
            <a:r>
              <a:rPr lang="uk-UA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ПрофМайстерках у межах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професійного маршруту 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ФОРМУВАННЯ АКАДЕМІЧНИХ</a:t>
            </a:r>
            <a:r>
              <a:rPr lang="ru-RU" b="1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ru-RU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ЛІЦЕЇВ В УМОВАХ НУШ</a:t>
            </a:r>
            <a:endParaRPr kumimoji="0" lang="uk-UA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4B88D39-4EBA-1472-1D5F-1E60BAB95203}"/>
              </a:ext>
            </a:extLst>
          </p:cNvPr>
          <p:cNvSpPr txBox="1"/>
          <p:nvPr/>
        </p:nvSpPr>
        <p:spPr>
          <a:xfrm>
            <a:off x="2086996" y="4453402"/>
            <a:ext cx="30672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26-27 </a:t>
            </a:r>
            <a:r>
              <a:rPr kumimoji="0" lang="uk-UA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березня 2025 року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AA55819-9349-3D47-E1DF-41D490BFCF7D}"/>
              </a:ext>
            </a:extLst>
          </p:cNvPr>
          <p:cNvSpPr txBox="1"/>
          <p:nvPr/>
        </p:nvSpPr>
        <p:spPr>
          <a:xfrm>
            <a:off x="2881308" y="4042900"/>
            <a:ext cx="12742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noProof="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</a:t>
            </a:r>
            <a:r>
              <a:rPr kumimoji="0" lang="uk-U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 годин</a:t>
            </a:r>
            <a:endParaRPr kumimoji="0" lang="uk-U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9BBDA4A-2841-B656-CCAD-506FE9E5D44E}"/>
              </a:ext>
            </a:extLst>
          </p:cNvPr>
          <p:cNvSpPr txBox="1"/>
          <p:nvPr/>
        </p:nvSpPr>
        <p:spPr>
          <a:xfrm>
            <a:off x="1475656" y="2391945"/>
            <a:ext cx="46547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/>
              <a:t>Антонів Юлія</a:t>
            </a:r>
            <a:endParaRPr lang="uk-UA" sz="3200" b="1" i="1" dirty="0">
              <a:latin typeface="Impact" panose="020B0806030902050204" pitchFamily="34" charset="0"/>
              <a:ea typeface="Cambria" panose="020405030504060302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AF03F0B-085B-BB74-22DB-A61FE9A5DB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9422" y="5253621"/>
            <a:ext cx="1438781" cy="8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47773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Зображення, що містить текст, знімок екрана, графічний дизайн, Графіка&#10;&#10;Автоматично згенерований опис">
            <a:extLst>
              <a:ext uri="{FF2B5EF4-FFF2-40B4-BE49-F238E27FC236}">
                <a16:creationId xmlns="" xmlns:a16="http://schemas.microsoft.com/office/drawing/2014/main" id="{F113C548-578D-97B0-7BA3-5C3F67F3E3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79" t="-5616" r="79725" b="-8733"/>
          <a:stretch/>
        </p:blipFill>
        <p:spPr>
          <a:xfrm>
            <a:off x="1199333" y="177790"/>
            <a:ext cx="1119535" cy="10081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A7645F7-58F6-BE88-737F-27F4262B3B7E}"/>
              </a:ext>
            </a:extLst>
          </p:cNvPr>
          <p:cNvSpPr txBox="1"/>
          <p:nvPr/>
        </p:nvSpPr>
        <p:spPr>
          <a:xfrm>
            <a:off x="2195736" y="250870"/>
            <a:ext cx="345638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Тернопільський комунальний методичний центр науково-освітніх інновацій та моніторингу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E3ACFAE-648C-F74F-D131-F9D9DB2B3AAD}"/>
              </a:ext>
            </a:extLst>
          </p:cNvPr>
          <p:cNvSpPr txBox="1"/>
          <p:nvPr/>
        </p:nvSpPr>
        <p:spPr>
          <a:xfrm>
            <a:off x="1322198" y="1371499"/>
            <a:ext cx="45968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СЕРТИФІКАТ </a:t>
            </a:r>
            <a:r>
              <a:rPr lang="uk-UA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ГЛ</a:t>
            </a: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№</a:t>
            </a: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25-44</a:t>
            </a:r>
            <a:endParaRPr kumimoji="0" lang="uk-UA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F195E58-4A83-739D-7C1A-739A28D518C9}"/>
              </a:ext>
            </a:extLst>
          </p:cNvPr>
          <p:cNvSpPr txBox="1"/>
          <p:nvPr/>
        </p:nvSpPr>
        <p:spPr>
          <a:xfrm>
            <a:off x="397442" y="5503970"/>
            <a:ext cx="24300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Директор центру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B4E3C0CF-2607-701A-E3E3-9B3BE65EDC2F}"/>
              </a:ext>
            </a:extLst>
          </p:cNvPr>
          <p:cNvSpPr txBox="1"/>
          <p:nvPr/>
        </p:nvSpPr>
        <p:spPr>
          <a:xfrm>
            <a:off x="4026909" y="5491211"/>
            <a:ext cx="28620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Галина ЛИТВИНЮК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16DEFA9-4202-FEA5-1C39-19EF4ACE150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5753"/>
          <a:stretch/>
        </p:blipFill>
        <p:spPr>
          <a:xfrm>
            <a:off x="6588224" y="0"/>
            <a:ext cx="2555776" cy="6858000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F5643CAA-5274-858B-1BC9-516C5BC44C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960" y="6298566"/>
            <a:ext cx="5184899" cy="3816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4616B1B-F785-1DA5-C30B-5E731F9880C3}"/>
              </a:ext>
            </a:extLst>
          </p:cNvPr>
          <p:cNvSpPr txBox="1"/>
          <p:nvPr/>
        </p:nvSpPr>
        <p:spPr>
          <a:xfrm>
            <a:off x="188128" y="1937974"/>
            <a:ext cx="6597864" cy="20774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</a:t>
            </a:r>
            <a:r>
              <a:rPr kumimoji="0" lang="uk-UA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асвідчує</a:t>
            </a:r>
            <a:r>
              <a:rPr kumimoji="0" lang="uk-U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що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16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брала участь у </a:t>
            </a:r>
            <a:r>
              <a:rPr lang="uk-UA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ПрофМайстерках у межах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професійного маршруту 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ФОРМУВАННЯ АКАДЕМІЧНИХ</a:t>
            </a:r>
            <a:r>
              <a:rPr lang="ru-RU" b="1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ru-RU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ЛІЦЕЇВ В УМОВАХ НУШ</a:t>
            </a:r>
            <a:endParaRPr kumimoji="0" lang="uk-UA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4B88D39-4EBA-1472-1D5F-1E60BAB95203}"/>
              </a:ext>
            </a:extLst>
          </p:cNvPr>
          <p:cNvSpPr txBox="1"/>
          <p:nvPr/>
        </p:nvSpPr>
        <p:spPr>
          <a:xfrm>
            <a:off x="2086996" y="4453402"/>
            <a:ext cx="30672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26-27 </a:t>
            </a:r>
            <a:r>
              <a:rPr kumimoji="0" lang="uk-UA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березня 2025 року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AA55819-9349-3D47-E1DF-41D490BFCF7D}"/>
              </a:ext>
            </a:extLst>
          </p:cNvPr>
          <p:cNvSpPr txBox="1"/>
          <p:nvPr/>
        </p:nvSpPr>
        <p:spPr>
          <a:xfrm>
            <a:off x="2881308" y="4042900"/>
            <a:ext cx="12742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uk-UA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 години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9BBDA4A-2841-B656-CCAD-506FE9E5D44E}"/>
              </a:ext>
            </a:extLst>
          </p:cNvPr>
          <p:cNvSpPr txBox="1"/>
          <p:nvPr/>
        </p:nvSpPr>
        <p:spPr>
          <a:xfrm>
            <a:off x="1475656" y="2391945"/>
            <a:ext cx="46547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err="1"/>
              <a:t>Перейма</a:t>
            </a:r>
            <a:r>
              <a:rPr lang="uk-UA" sz="3200" dirty="0"/>
              <a:t> Людмила</a:t>
            </a:r>
            <a:endParaRPr lang="uk-UA" sz="3200" b="1" i="1" dirty="0">
              <a:latin typeface="Impact" panose="020B0806030902050204" pitchFamily="34" charset="0"/>
              <a:ea typeface="Cambria" panose="020405030504060302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AF03F0B-085B-BB74-22DB-A61FE9A5DB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9422" y="5253621"/>
            <a:ext cx="1438781" cy="8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16429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Зображення, що містить текст, знімок екрана, графічний дизайн, Графіка&#10;&#10;Автоматично згенерований опис">
            <a:extLst>
              <a:ext uri="{FF2B5EF4-FFF2-40B4-BE49-F238E27FC236}">
                <a16:creationId xmlns="" xmlns:a16="http://schemas.microsoft.com/office/drawing/2014/main" id="{F113C548-578D-97B0-7BA3-5C3F67F3E3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79" t="-5616" r="79725" b="-8733"/>
          <a:stretch/>
        </p:blipFill>
        <p:spPr>
          <a:xfrm>
            <a:off x="1199333" y="177790"/>
            <a:ext cx="1119535" cy="10081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A7645F7-58F6-BE88-737F-27F4262B3B7E}"/>
              </a:ext>
            </a:extLst>
          </p:cNvPr>
          <p:cNvSpPr txBox="1"/>
          <p:nvPr/>
        </p:nvSpPr>
        <p:spPr>
          <a:xfrm>
            <a:off x="2195736" y="250870"/>
            <a:ext cx="345638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Тернопільський комунальний методичний центр науково-освітніх інновацій та моніторингу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E3ACFAE-648C-F74F-D131-F9D9DB2B3AAD}"/>
              </a:ext>
            </a:extLst>
          </p:cNvPr>
          <p:cNvSpPr txBox="1"/>
          <p:nvPr/>
        </p:nvSpPr>
        <p:spPr>
          <a:xfrm>
            <a:off x="1322198" y="1371499"/>
            <a:ext cx="45968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СЕРТИФІКАТ </a:t>
            </a:r>
            <a:r>
              <a:rPr lang="uk-UA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ГЛ</a:t>
            </a: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№</a:t>
            </a: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25-45</a:t>
            </a:r>
            <a:endParaRPr kumimoji="0" lang="uk-UA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F195E58-4A83-739D-7C1A-739A28D518C9}"/>
              </a:ext>
            </a:extLst>
          </p:cNvPr>
          <p:cNvSpPr txBox="1"/>
          <p:nvPr/>
        </p:nvSpPr>
        <p:spPr>
          <a:xfrm>
            <a:off x="397442" y="5503970"/>
            <a:ext cx="24300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Директор центру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B4E3C0CF-2607-701A-E3E3-9B3BE65EDC2F}"/>
              </a:ext>
            </a:extLst>
          </p:cNvPr>
          <p:cNvSpPr txBox="1"/>
          <p:nvPr/>
        </p:nvSpPr>
        <p:spPr>
          <a:xfrm>
            <a:off x="4026909" y="5491211"/>
            <a:ext cx="28620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Галина ЛИТВИНЮК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16DEFA9-4202-FEA5-1C39-19EF4ACE150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5753"/>
          <a:stretch/>
        </p:blipFill>
        <p:spPr>
          <a:xfrm>
            <a:off x="6588224" y="0"/>
            <a:ext cx="2555776" cy="6858000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F5643CAA-5274-858B-1BC9-516C5BC44C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960" y="6298566"/>
            <a:ext cx="5184899" cy="3816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4616B1B-F785-1DA5-C30B-5E731F9880C3}"/>
              </a:ext>
            </a:extLst>
          </p:cNvPr>
          <p:cNvSpPr txBox="1"/>
          <p:nvPr/>
        </p:nvSpPr>
        <p:spPr>
          <a:xfrm>
            <a:off x="188128" y="1937974"/>
            <a:ext cx="6597864" cy="20774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</a:t>
            </a:r>
            <a:r>
              <a:rPr kumimoji="0" lang="uk-UA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асвідчує</a:t>
            </a:r>
            <a:r>
              <a:rPr kumimoji="0" lang="uk-U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що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16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брала участь у </a:t>
            </a:r>
            <a:r>
              <a:rPr lang="uk-UA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ПрофМайстерках у межах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професійного маршруту 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ФОРМУВАННЯ АКАДЕМІЧНИХ</a:t>
            </a:r>
            <a:r>
              <a:rPr lang="ru-RU" b="1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ru-RU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ЛІЦЕЇВ В УМОВАХ НУШ</a:t>
            </a:r>
            <a:endParaRPr kumimoji="0" lang="uk-UA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4B88D39-4EBA-1472-1D5F-1E60BAB95203}"/>
              </a:ext>
            </a:extLst>
          </p:cNvPr>
          <p:cNvSpPr txBox="1"/>
          <p:nvPr/>
        </p:nvSpPr>
        <p:spPr>
          <a:xfrm>
            <a:off x="2086996" y="4453402"/>
            <a:ext cx="30672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26-27 </a:t>
            </a:r>
            <a:r>
              <a:rPr kumimoji="0" lang="uk-UA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березня 2025 року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AA55819-9349-3D47-E1DF-41D490BFCF7D}"/>
              </a:ext>
            </a:extLst>
          </p:cNvPr>
          <p:cNvSpPr txBox="1"/>
          <p:nvPr/>
        </p:nvSpPr>
        <p:spPr>
          <a:xfrm>
            <a:off x="2881308" y="4042900"/>
            <a:ext cx="12742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uk-UA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  годин</a:t>
            </a:r>
            <a:endParaRPr lang="uk-UA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9BBDA4A-2841-B656-CCAD-506FE9E5D44E}"/>
              </a:ext>
            </a:extLst>
          </p:cNvPr>
          <p:cNvSpPr txBox="1"/>
          <p:nvPr/>
        </p:nvSpPr>
        <p:spPr>
          <a:xfrm>
            <a:off x="1475656" y="2391945"/>
            <a:ext cx="46547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err="1"/>
              <a:t>Парацій</a:t>
            </a:r>
            <a:r>
              <a:rPr lang="uk-UA" sz="3200" dirty="0"/>
              <a:t> Лілія</a:t>
            </a:r>
            <a:endParaRPr lang="uk-UA" sz="3200" b="1" i="1" dirty="0">
              <a:latin typeface="Impact" panose="020B0806030902050204" pitchFamily="34" charset="0"/>
              <a:ea typeface="Cambria" panose="020405030504060302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AF03F0B-085B-BB74-22DB-A61FE9A5DB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9422" y="5253621"/>
            <a:ext cx="1438781" cy="8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77827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Зображення, що містить текст, знімок екрана, графічний дизайн, Графіка&#10;&#10;Автоматично згенерований опис">
            <a:extLst>
              <a:ext uri="{FF2B5EF4-FFF2-40B4-BE49-F238E27FC236}">
                <a16:creationId xmlns="" xmlns:a16="http://schemas.microsoft.com/office/drawing/2014/main" id="{F113C548-578D-97B0-7BA3-5C3F67F3E3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79" t="-5616" r="79725" b="-8733"/>
          <a:stretch/>
        </p:blipFill>
        <p:spPr>
          <a:xfrm>
            <a:off x="1199333" y="177790"/>
            <a:ext cx="1119535" cy="10081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A7645F7-58F6-BE88-737F-27F4262B3B7E}"/>
              </a:ext>
            </a:extLst>
          </p:cNvPr>
          <p:cNvSpPr txBox="1"/>
          <p:nvPr/>
        </p:nvSpPr>
        <p:spPr>
          <a:xfrm>
            <a:off x="2195736" y="250870"/>
            <a:ext cx="345638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Тернопільський комунальний методичний центр науково-освітніх інновацій та моніторингу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E3ACFAE-648C-F74F-D131-F9D9DB2B3AAD}"/>
              </a:ext>
            </a:extLst>
          </p:cNvPr>
          <p:cNvSpPr txBox="1"/>
          <p:nvPr/>
        </p:nvSpPr>
        <p:spPr>
          <a:xfrm>
            <a:off x="1322198" y="1371499"/>
            <a:ext cx="45968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СЕРТИФІКАТ </a:t>
            </a:r>
            <a:r>
              <a:rPr lang="uk-UA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ГЛ</a:t>
            </a: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№</a:t>
            </a: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25-46</a:t>
            </a:r>
            <a:endParaRPr kumimoji="0" lang="uk-UA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F195E58-4A83-739D-7C1A-739A28D518C9}"/>
              </a:ext>
            </a:extLst>
          </p:cNvPr>
          <p:cNvSpPr txBox="1"/>
          <p:nvPr/>
        </p:nvSpPr>
        <p:spPr>
          <a:xfrm>
            <a:off x="397442" y="5503970"/>
            <a:ext cx="24300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Директор центру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B4E3C0CF-2607-701A-E3E3-9B3BE65EDC2F}"/>
              </a:ext>
            </a:extLst>
          </p:cNvPr>
          <p:cNvSpPr txBox="1"/>
          <p:nvPr/>
        </p:nvSpPr>
        <p:spPr>
          <a:xfrm>
            <a:off x="4026909" y="5491211"/>
            <a:ext cx="28620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Галина ЛИТВИНЮК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16DEFA9-4202-FEA5-1C39-19EF4ACE150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5753"/>
          <a:stretch/>
        </p:blipFill>
        <p:spPr>
          <a:xfrm>
            <a:off x="6588224" y="0"/>
            <a:ext cx="2555776" cy="6858000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F5643CAA-5274-858B-1BC9-516C5BC44C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960" y="6298566"/>
            <a:ext cx="5184899" cy="3816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4616B1B-F785-1DA5-C30B-5E731F9880C3}"/>
              </a:ext>
            </a:extLst>
          </p:cNvPr>
          <p:cNvSpPr txBox="1"/>
          <p:nvPr/>
        </p:nvSpPr>
        <p:spPr>
          <a:xfrm>
            <a:off x="188128" y="1937974"/>
            <a:ext cx="6597864" cy="20774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</a:t>
            </a:r>
            <a:r>
              <a:rPr kumimoji="0" lang="uk-UA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асвідчує</a:t>
            </a:r>
            <a:r>
              <a:rPr kumimoji="0" lang="uk-U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що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16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брала участь у </a:t>
            </a:r>
            <a:r>
              <a:rPr lang="uk-UA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ПрофМайстерках у межах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професійного маршруту 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ФОРМУВАННЯ АКАДЕМІЧНИХ</a:t>
            </a:r>
            <a:r>
              <a:rPr lang="ru-RU" b="1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ru-RU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ЛІЦЕЇВ В УМОВАХ НУШ</a:t>
            </a:r>
            <a:endParaRPr kumimoji="0" lang="uk-UA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4B88D39-4EBA-1472-1D5F-1E60BAB95203}"/>
              </a:ext>
            </a:extLst>
          </p:cNvPr>
          <p:cNvSpPr txBox="1"/>
          <p:nvPr/>
        </p:nvSpPr>
        <p:spPr>
          <a:xfrm>
            <a:off x="2086996" y="4453402"/>
            <a:ext cx="30672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26-27 </a:t>
            </a:r>
            <a:r>
              <a:rPr kumimoji="0" lang="uk-UA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березня 2025 року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AA55819-9349-3D47-E1DF-41D490BFCF7D}"/>
              </a:ext>
            </a:extLst>
          </p:cNvPr>
          <p:cNvSpPr txBox="1"/>
          <p:nvPr/>
        </p:nvSpPr>
        <p:spPr>
          <a:xfrm>
            <a:off x="2881308" y="4042900"/>
            <a:ext cx="12742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uk-UA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  годин</a:t>
            </a:r>
            <a:endParaRPr lang="uk-UA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9BBDA4A-2841-B656-CCAD-506FE9E5D44E}"/>
              </a:ext>
            </a:extLst>
          </p:cNvPr>
          <p:cNvSpPr txBox="1"/>
          <p:nvPr/>
        </p:nvSpPr>
        <p:spPr>
          <a:xfrm>
            <a:off x="1475656" y="2391945"/>
            <a:ext cx="46547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err="1"/>
              <a:t>Федунець</a:t>
            </a:r>
            <a:r>
              <a:rPr lang="uk-UA" sz="3200" dirty="0"/>
              <a:t> Надія</a:t>
            </a:r>
            <a:endParaRPr lang="uk-UA" sz="3200" b="1" i="1" dirty="0">
              <a:latin typeface="Impact" panose="020B0806030902050204" pitchFamily="34" charset="0"/>
              <a:ea typeface="Cambria" panose="020405030504060302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AF03F0B-085B-BB74-22DB-A61FE9A5DB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9422" y="5253621"/>
            <a:ext cx="1438781" cy="8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6352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Зображення, що містить текст, знімок екрана, графічний дизайн, Графіка&#10;&#10;Автоматично згенерований опис">
            <a:extLst>
              <a:ext uri="{FF2B5EF4-FFF2-40B4-BE49-F238E27FC236}">
                <a16:creationId xmlns="" xmlns:a16="http://schemas.microsoft.com/office/drawing/2014/main" id="{F113C548-578D-97B0-7BA3-5C3F67F3E3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79" t="-5616" r="79725" b="-8733"/>
          <a:stretch/>
        </p:blipFill>
        <p:spPr>
          <a:xfrm>
            <a:off x="1199333" y="177790"/>
            <a:ext cx="1119535" cy="10081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A7645F7-58F6-BE88-737F-27F4262B3B7E}"/>
              </a:ext>
            </a:extLst>
          </p:cNvPr>
          <p:cNvSpPr txBox="1"/>
          <p:nvPr/>
        </p:nvSpPr>
        <p:spPr>
          <a:xfrm>
            <a:off x="2195736" y="250870"/>
            <a:ext cx="345638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Тернопільський комунальний методичний центр науково-освітніх інновацій та моніторингу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E3ACFAE-648C-F74F-D131-F9D9DB2B3AAD}"/>
              </a:ext>
            </a:extLst>
          </p:cNvPr>
          <p:cNvSpPr txBox="1"/>
          <p:nvPr/>
        </p:nvSpPr>
        <p:spPr>
          <a:xfrm>
            <a:off x="1322198" y="1371499"/>
            <a:ext cx="45968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СЕРТИФІКАТ </a:t>
            </a:r>
            <a:r>
              <a:rPr lang="uk-UA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ГЛ</a:t>
            </a: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№</a:t>
            </a: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25-47</a:t>
            </a:r>
            <a:endParaRPr kumimoji="0" lang="uk-UA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F195E58-4A83-739D-7C1A-739A28D518C9}"/>
              </a:ext>
            </a:extLst>
          </p:cNvPr>
          <p:cNvSpPr txBox="1"/>
          <p:nvPr/>
        </p:nvSpPr>
        <p:spPr>
          <a:xfrm>
            <a:off x="397442" y="5503970"/>
            <a:ext cx="24300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Директор центру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B4E3C0CF-2607-701A-E3E3-9B3BE65EDC2F}"/>
              </a:ext>
            </a:extLst>
          </p:cNvPr>
          <p:cNvSpPr txBox="1"/>
          <p:nvPr/>
        </p:nvSpPr>
        <p:spPr>
          <a:xfrm>
            <a:off x="4026909" y="5491211"/>
            <a:ext cx="28620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Галина ЛИТВИНЮК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16DEFA9-4202-FEA5-1C39-19EF4ACE150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5753"/>
          <a:stretch/>
        </p:blipFill>
        <p:spPr>
          <a:xfrm>
            <a:off x="6588224" y="0"/>
            <a:ext cx="2555776" cy="6858000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F5643CAA-5274-858B-1BC9-516C5BC44C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960" y="6298566"/>
            <a:ext cx="5184899" cy="3816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4616B1B-F785-1DA5-C30B-5E731F9880C3}"/>
              </a:ext>
            </a:extLst>
          </p:cNvPr>
          <p:cNvSpPr txBox="1"/>
          <p:nvPr/>
        </p:nvSpPr>
        <p:spPr>
          <a:xfrm>
            <a:off x="188128" y="1937974"/>
            <a:ext cx="6597864" cy="20774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</a:t>
            </a:r>
            <a:r>
              <a:rPr kumimoji="0" lang="uk-UA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асвідчує</a:t>
            </a:r>
            <a:r>
              <a:rPr kumimoji="0" lang="uk-U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що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16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брала участь у </a:t>
            </a:r>
            <a:r>
              <a:rPr lang="uk-UA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ПрофМайстерках у межах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професійного маршруту 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ФОРМУВАННЯ АКАДЕМІЧНИХ</a:t>
            </a:r>
            <a:r>
              <a:rPr lang="ru-RU" b="1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ru-RU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ЛІЦЕЇВ В УМОВАХ НУШ</a:t>
            </a:r>
            <a:endParaRPr kumimoji="0" lang="uk-UA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4B88D39-4EBA-1472-1D5F-1E60BAB95203}"/>
              </a:ext>
            </a:extLst>
          </p:cNvPr>
          <p:cNvSpPr txBox="1"/>
          <p:nvPr/>
        </p:nvSpPr>
        <p:spPr>
          <a:xfrm>
            <a:off x="2086996" y="4453402"/>
            <a:ext cx="30672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26-27 </a:t>
            </a:r>
            <a:r>
              <a:rPr kumimoji="0" lang="uk-UA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березня 2025 року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AA55819-9349-3D47-E1DF-41D490BFCF7D}"/>
              </a:ext>
            </a:extLst>
          </p:cNvPr>
          <p:cNvSpPr txBox="1"/>
          <p:nvPr/>
        </p:nvSpPr>
        <p:spPr>
          <a:xfrm>
            <a:off x="2881308" y="4042900"/>
            <a:ext cx="12742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uk-UA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  годин</a:t>
            </a:r>
            <a:endParaRPr lang="uk-UA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9BBDA4A-2841-B656-CCAD-506FE9E5D44E}"/>
              </a:ext>
            </a:extLst>
          </p:cNvPr>
          <p:cNvSpPr txBox="1"/>
          <p:nvPr/>
        </p:nvSpPr>
        <p:spPr>
          <a:xfrm>
            <a:off x="1475656" y="2391945"/>
            <a:ext cx="46547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/>
              <a:t>Пиріг Ольга</a:t>
            </a:r>
            <a:endParaRPr lang="uk-UA" sz="3200" b="1" i="1" dirty="0">
              <a:latin typeface="Impact" panose="020B0806030902050204" pitchFamily="34" charset="0"/>
              <a:ea typeface="Cambria" panose="020405030504060302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AF03F0B-085B-BB74-22DB-A61FE9A5DB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9422" y="5253621"/>
            <a:ext cx="1438781" cy="8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5182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Зображення, що містить текст, знімок екрана, графічний дизайн, Графіка&#10;&#10;Автоматично згенерований опис">
            <a:extLst>
              <a:ext uri="{FF2B5EF4-FFF2-40B4-BE49-F238E27FC236}">
                <a16:creationId xmlns="" xmlns:a16="http://schemas.microsoft.com/office/drawing/2014/main" id="{F113C548-578D-97B0-7BA3-5C3F67F3E3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79" t="-5616" r="79725" b="-8733"/>
          <a:stretch/>
        </p:blipFill>
        <p:spPr>
          <a:xfrm>
            <a:off x="1199333" y="177790"/>
            <a:ext cx="1119535" cy="10081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A7645F7-58F6-BE88-737F-27F4262B3B7E}"/>
              </a:ext>
            </a:extLst>
          </p:cNvPr>
          <p:cNvSpPr txBox="1"/>
          <p:nvPr/>
        </p:nvSpPr>
        <p:spPr>
          <a:xfrm>
            <a:off x="2195736" y="250870"/>
            <a:ext cx="345638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Тернопільський комунальний методичний центр науково-освітніх інновацій та моніторингу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E3ACFAE-648C-F74F-D131-F9D9DB2B3AAD}"/>
              </a:ext>
            </a:extLst>
          </p:cNvPr>
          <p:cNvSpPr txBox="1"/>
          <p:nvPr/>
        </p:nvSpPr>
        <p:spPr>
          <a:xfrm>
            <a:off x="1322198" y="1371499"/>
            <a:ext cx="45968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СЕРТИФІКАТ </a:t>
            </a:r>
            <a:r>
              <a:rPr lang="uk-UA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ГЛ</a:t>
            </a: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№</a:t>
            </a: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25-48</a:t>
            </a:r>
            <a:endParaRPr kumimoji="0" lang="uk-UA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F195E58-4A83-739D-7C1A-739A28D518C9}"/>
              </a:ext>
            </a:extLst>
          </p:cNvPr>
          <p:cNvSpPr txBox="1"/>
          <p:nvPr/>
        </p:nvSpPr>
        <p:spPr>
          <a:xfrm>
            <a:off x="397442" y="5503970"/>
            <a:ext cx="24300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Директор центру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B4E3C0CF-2607-701A-E3E3-9B3BE65EDC2F}"/>
              </a:ext>
            </a:extLst>
          </p:cNvPr>
          <p:cNvSpPr txBox="1"/>
          <p:nvPr/>
        </p:nvSpPr>
        <p:spPr>
          <a:xfrm>
            <a:off x="4026909" y="5491211"/>
            <a:ext cx="28620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Галина ЛИТВИНЮК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16DEFA9-4202-FEA5-1C39-19EF4ACE150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5753"/>
          <a:stretch/>
        </p:blipFill>
        <p:spPr>
          <a:xfrm>
            <a:off x="6588224" y="0"/>
            <a:ext cx="2555776" cy="6858000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F5643CAA-5274-858B-1BC9-516C5BC44C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960" y="6298566"/>
            <a:ext cx="5184899" cy="3816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4616B1B-F785-1DA5-C30B-5E731F9880C3}"/>
              </a:ext>
            </a:extLst>
          </p:cNvPr>
          <p:cNvSpPr txBox="1"/>
          <p:nvPr/>
        </p:nvSpPr>
        <p:spPr>
          <a:xfrm>
            <a:off x="188128" y="1937974"/>
            <a:ext cx="6597864" cy="20774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</a:t>
            </a:r>
            <a:r>
              <a:rPr kumimoji="0" lang="uk-UA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асвідчує</a:t>
            </a:r>
            <a:r>
              <a:rPr kumimoji="0" lang="uk-U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що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16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брала участь у </a:t>
            </a:r>
            <a:r>
              <a:rPr lang="uk-UA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ПрофМайстерках у межах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професійного маршруту 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ФОРМУВАННЯ АКАДЕМІЧНИХ</a:t>
            </a:r>
            <a:r>
              <a:rPr lang="ru-RU" b="1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ru-RU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ЛІЦЕЇВ В УМОВАХ НУШ</a:t>
            </a:r>
            <a:endParaRPr kumimoji="0" lang="uk-UA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4B88D39-4EBA-1472-1D5F-1E60BAB95203}"/>
              </a:ext>
            </a:extLst>
          </p:cNvPr>
          <p:cNvSpPr txBox="1"/>
          <p:nvPr/>
        </p:nvSpPr>
        <p:spPr>
          <a:xfrm>
            <a:off x="2086996" y="4453402"/>
            <a:ext cx="30672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26-27 </a:t>
            </a:r>
            <a:r>
              <a:rPr kumimoji="0" lang="uk-UA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березня 2025 року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AA55819-9349-3D47-E1DF-41D490BFCF7D}"/>
              </a:ext>
            </a:extLst>
          </p:cNvPr>
          <p:cNvSpPr txBox="1"/>
          <p:nvPr/>
        </p:nvSpPr>
        <p:spPr>
          <a:xfrm>
            <a:off x="2881308" y="4042900"/>
            <a:ext cx="12742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uk-UA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uk-UA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години</a:t>
            </a:r>
            <a:endParaRPr lang="uk-UA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9BBDA4A-2841-B656-CCAD-506FE9E5D44E}"/>
              </a:ext>
            </a:extLst>
          </p:cNvPr>
          <p:cNvSpPr txBox="1"/>
          <p:nvPr/>
        </p:nvSpPr>
        <p:spPr>
          <a:xfrm>
            <a:off x="1475656" y="2391945"/>
            <a:ext cx="46547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err="1"/>
              <a:t>Дідук</a:t>
            </a:r>
            <a:r>
              <a:rPr lang="uk-UA" sz="3200" dirty="0"/>
              <a:t> Галина</a:t>
            </a:r>
            <a:endParaRPr lang="uk-UA" sz="3200" b="1" i="1" dirty="0">
              <a:latin typeface="Impact" panose="020B0806030902050204" pitchFamily="34" charset="0"/>
              <a:ea typeface="Cambria" panose="020405030504060302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AF03F0B-085B-BB74-22DB-A61FE9A5DB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9422" y="5253621"/>
            <a:ext cx="1438781" cy="8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36786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Зображення, що містить текст, знімок екрана, графічний дизайн, Графіка&#10;&#10;Автоматично згенерований опис">
            <a:extLst>
              <a:ext uri="{FF2B5EF4-FFF2-40B4-BE49-F238E27FC236}">
                <a16:creationId xmlns="" xmlns:a16="http://schemas.microsoft.com/office/drawing/2014/main" id="{F113C548-578D-97B0-7BA3-5C3F67F3E3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79" t="-5616" r="79725" b="-8733"/>
          <a:stretch/>
        </p:blipFill>
        <p:spPr>
          <a:xfrm>
            <a:off x="1199333" y="177790"/>
            <a:ext cx="1119535" cy="10081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A7645F7-58F6-BE88-737F-27F4262B3B7E}"/>
              </a:ext>
            </a:extLst>
          </p:cNvPr>
          <p:cNvSpPr txBox="1"/>
          <p:nvPr/>
        </p:nvSpPr>
        <p:spPr>
          <a:xfrm>
            <a:off x="2195736" y="250870"/>
            <a:ext cx="345638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Тернопільський комунальний методичний центр науково-освітніх інновацій та моніторингу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E3ACFAE-648C-F74F-D131-F9D9DB2B3AAD}"/>
              </a:ext>
            </a:extLst>
          </p:cNvPr>
          <p:cNvSpPr txBox="1"/>
          <p:nvPr/>
        </p:nvSpPr>
        <p:spPr>
          <a:xfrm>
            <a:off x="1322198" y="1371499"/>
            <a:ext cx="45968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СЕРТИФІКАТ </a:t>
            </a:r>
            <a:r>
              <a:rPr lang="uk-UA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ГЛ</a:t>
            </a: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№</a:t>
            </a: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25-49</a:t>
            </a:r>
            <a:endParaRPr kumimoji="0" lang="uk-UA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F195E58-4A83-739D-7C1A-739A28D518C9}"/>
              </a:ext>
            </a:extLst>
          </p:cNvPr>
          <p:cNvSpPr txBox="1"/>
          <p:nvPr/>
        </p:nvSpPr>
        <p:spPr>
          <a:xfrm>
            <a:off x="397442" y="5503970"/>
            <a:ext cx="24300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Директор центру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B4E3C0CF-2607-701A-E3E3-9B3BE65EDC2F}"/>
              </a:ext>
            </a:extLst>
          </p:cNvPr>
          <p:cNvSpPr txBox="1"/>
          <p:nvPr/>
        </p:nvSpPr>
        <p:spPr>
          <a:xfrm>
            <a:off x="4026909" y="5491211"/>
            <a:ext cx="28620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Галина ЛИТВИНЮК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16DEFA9-4202-FEA5-1C39-19EF4ACE150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5753"/>
          <a:stretch/>
        </p:blipFill>
        <p:spPr>
          <a:xfrm>
            <a:off x="6588224" y="0"/>
            <a:ext cx="2555776" cy="6858000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F5643CAA-5274-858B-1BC9-516C5BC44C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960" y="6298566"/>
            <a:ext cx="5184899" cy="3816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4616B1B-F785-1DA5-C30B-5E731F9880C3}"/>
              </a:ext>
            </a:extLst>
          </p:cNvPr>
          <p:cNvSpPr txBox="1"/>
          <p:nvPr/>
        </p:nvSpPr>
        <p:spPr>
          <a:xfrm>
            <a:off x="188128" y="1937974"/>
            <a:ext cx="6597864" cy="20774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</a:t>
            </a:r>
            <a:r>
              <a:rPr kumimoji="0" lang="uk-UA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асвідчує</a:t>
            </a:r>
            <a:r>
              <a:rPr kumimoji="0" lang="uk-U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що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16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брала участь у </a:t>
            </a:r>
            <a:r>
              <a:rPr lang="uk-UA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ПрофМайстерках у межах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професійного маршруту 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ФОРМУВАННЯ АКАДЕМІЧНИХ</a:t>
            </a:r>
            <a:r>
              <a:rPr lang="ru-RU" b="1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ru-RU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ЛІЦЕЇВ В УМОВАХ НУШ</a:t>
            </a:r>
            <a:endParaRPr kumimoji="0" lang="uk-UA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4B88D39-4EBA-1472-1D5F-1E60BAB95203}"/>
              </a:ext>
            </a:extLst>
          </p:cNvPr>
          <p:cNvSpPr txBox="1"/>
          <p:nvPr/>
        </p:nvSpPr>
        <p:spPr>
          <a:xfrm>
            <a:off x="2086996" y="4453402"/>
            <a:ext cx="30672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26-27 </a:t>
            </a:r>
            <a:r>
              <a:rPr kumimoji="0" lang="uk-UA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березня 2025 року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AA55819-9349-3D47-E1DF-41D490BFCF7D}"/>
              </a:ext>
            </a:extLst>
          </p:cNvPr>
          <p:cNvSpPr txBox="1"/>
          <p:nvPr/>
        </p:nvSpPr>
        <p:spPr>
          <a:xfrm>
            <a:off x="2881308" y="4042900"/>
            <a:ext cx="12742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uk-UA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uk-UA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години</a:t>
            </a:r>
            <a:endParaRPr lang="uk-UA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9BBDA4A-2841-B656-CCAD-506FE9E5D44E}"/>
              </a:ext>
            </a:extLst>
          </p:cNvPr>
          <p:cNvSpPr txBox="1"/>
          <p:nvPr/>
        </p:nvSpPr>
        <p:spPr>
          <a:xfrm>
            <a:off x="1475656" y="2391945"/>
            <a:ext cx="46547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/>
              <a:t>Вовкун Світлана</a:t>
            </a:r>
            <a:endParaRPr lang="uk-UA" sz="3200" b="1" i="1" dirty="0">
              <a:latin typeface="Impact" panose="020B0806030902050204" pitchFamily="34" charset="0"/>
              <a:ea typeface="Cambria" panose="020405030504060302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AF03F0B-085B-BB74-22DB-A61FE9A5DB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9422" y="5253621"/>
            <a:ext cx="1438781" cy="8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146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Зображення, що містить текст, знімок екрана, графічний дизайн, Графіка&#10;&#10;Автоматично згенерований опис">
            <a:extLst>
              <a:ext uri="{FF2B5EF4-FFF2-40B4-BE49-F238E27FC236}">
                <a16:creationId xmlns="" xmlns:a16="http://schemas.microsoft.com/office/drawing/2014/main" id="{F113C548-578D-97B0-7BA3-5C3F67F3E3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79" t="-5616" r="79725" b="-8733"/>
          <a:stretch/>
        </p:blipFill>
        <p:spPr>
          <a:xfrm>
            <a:off x="1199333" y="177790"/>
            <a:ext cx="1119535" cy="10081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A7645F7-58F6-BE88-737F-27F4262B3B7E}"/>
              </a:ext>
            </a:extLst>
          </p:cNvPr>
          <p:cNvSpPr txBox="1"/>
          <p:nvPr/>
        </p:nvSpPr>
        <p:spPr>
          <a:xfrm>
            <a:off x="2195736" y="250870"/>
            <a:ext cx="345638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Тернопільський комунальний методичний центр науково-освітніх інновацій та моніторингу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E3ACFAE-648C-F74F-D131-F9D9DB2B3AAD}"/>
              </a:ext>
            </a:extLst>
          </p:cNvPr>
          <p:cNvSpPr txBox="1"/>
          <p:nvPr/>
        </p:nvSpPr>
        <p:spPr>
          <a:xfrm>
            <a:off x="1322198" y="1371499"/>
            <a:ext cx="45968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СЕРТИФІКАТ </a:t>
            </a:r>
            <a:r>
              <a:rPr lang="uk-UA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ГЛ</a:t>
            </a: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№25-05</a:t>
            </a:r>
            <a:endParaRPr kumimoji="0" lang="uk-UA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F195E58-4A83-739D-7C1A-739A28D518C9}"/>
              </a:ext>
            </a:extLst>
          </p:cNvPr>
          <p:cNvSpPr txBox="1"/>
          <p:nvPr/>
        </p:nvSpPr>
        <p:spPr>
          <a:xfrm>
            <a:off x="397442" y="5503970"/>
            <a:ext cx="24300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Директор центру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B4E3C0CF-2607-701A-E3E3-9B3BE65EDC2F}"/>
              </a:ext>
            </a:extLst>
          </p:cNvPr>
          <p:cNvSpPr txBox="1"/>
          <p:nvPr/>
        </p:nvSpPr>
        <p:spPr>
          <a:xfrm>
            <a:off x="4026909" y="5491211"/>
            <a:ext cx="28620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Галина ЛИТВИНЮК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16DEFA9-4202-FEA5-1C39-19EF4ACE150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5753"/>
          <a:stretch/>
        </p:blipFill>
        <p:spPr>
          <a:xfrm>
            <a:off x="6588224" y="0"/>
            <a:ext cx="2555776" cy="6858000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F5643CAA-5274-858B-1BC9-516C5BC44C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960" y="6298566"/>
            <a:ext cx="5184899" cy="3816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4616B1B-F785-1DA5-C30B-5E731F9880C3}"/>
              </a:ext>
            </a:extLst>
          </p:cNvPr>
          <p:cNvSpPr txBox="1"/>
          <p:nvPr/>
        </p:nvSpPr>
        <p:spPr>
          <a:xfrm>
            <a:off x="188128" y="1937974"/>
            <a:ext cx="6597864" cy="20774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</a:t>
            </a:r>
            <a:r>
              <a:rPr kumimoji="0" lang="uk-UA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асвідчує</a:t>
            </a:r>
            <a:r>
              <a:rPr kumimoji="0" lang="uk-U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що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16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брала участь у </a:t>
            </a:r>
            <a:r>
              <a:rPr lang="uk-UA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ПрофМайстерках у межах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професійного маршруту 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ФОРМУВАННЯ АКАДЕМІЧНИХ</a:t>
            </a:r>
            <a:r>
              <a:rPr lang="ru-RU" b="1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ru-RU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ЛІЦЕЇВ В УМОВАХ НУШ</a:t>
            </a:r>
            <a:endParaRPr kumimoji="0" lang="uk-UA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4B88D39-4EBA-1472-1D5F-1E60BAB95203}"/>
              </a:ext>
            </a:extLst>
          </p:cNvPr>
          <p:cNvSpPr txBox="1"/>
          <p:nvPr/>
        </p:nvSpPr>
        <p:spPr>
          <a:xfrm>
            <a:off x="2086996" y="4453402"/>
            <a:ext cx="30672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26-27 </a:t>
            </a:r>
            <a:r>
              <a:rPr kumimoji="0" lang="uk-UA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березня 2025 року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AA55819-9349-3D47-E1DF-41D490BFCF7D}"/>
              </a:ext>
            </a:extLst>
          </p:cNvPr>
          <p:cNvSpPr txBox="1"/>
          <p:nvPr/>
        </p:nvSpPr>
        <p:spPr>
          <a:xfrm>
            <a:off x="2881308" y="4042900"/>
            <a:ext cx="12742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noProof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 години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9BBDA4A-2841-B656-CCAD-506FE9E5D44E}"/>
              </a:ext>
            </a:extLst>
          </p:cNvPr>
          <p:cNvSpPr txBox="1"/>
          <p:nvPr/>
        </p:nvSpPr>
        <p:spPr>
          <a:xfrm>
            <a:off x="2284954" y="2391945"/>
            <a:ext cx="3845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0" dirty="0" err="1">
                <a:effectLst/>
              </a:rPr>
              <a:t>Форманюк</a:t>
            </a:r>
            <a:r>
              <a:rPr lang="uk-UA" sz="3200" b="1" i="0" dirty="0">
                <a:effectLst/>
              </a:rPr>
              <a:t> Зоряна</a:t>
            </a:r>
            <a:endParaRPr lang="uk-UA" sz="3200" b="1" i="1" dirty="0">
              <a:ea typeface="Cambria" panose="020405030504060302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AF03F0B-085B-BB74-22DB-A61FE9A5DB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9422" y="5253621"/>
            <a:ext cx="1438781" cy="8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88788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Зображення, що містить текст, знімок екрана, графічний дизайн, Графіка&#10;&#10;Автоматично згенерований опис">
            <a:extLst>
              <a:ext uri="{FF2B5EF4-FFF2-40B4-BE49-F238E27FC236}">
                <a16:creationId xmlns="" xmlns:a16="http://schemas.microsoft.com/office/drawing/2014/main" id="{F113C548-578D-97B0-7BA3-5C3F67F3E3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79" t="-5616" r="79725" b="-8733"/>
          <a:stretch/>
        </p:blipFill>
        <p:spPr>
          <a:xfrm>
            <a:off x="1199333" y="177790"/>
            <a:ext cx="1119535" cy="10081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A7645F7-58F6-BE88-737F-27F4262B3B7E}"/>
              </a:ext>
            </a:extLst>
          </p:cNvPr>
          <p:cNvSpPr txBox="1"/>
          <p:nvPr/>
        </p:nvSpPr>
        <p:spPr>
          <a:xfrm>
            <a:off x="2195736" y="250870"/>
            <a:ext cx="345638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Тернопільський комунальний методичний центр науково-освітніх інновацій та моніторингу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E3ACFAE-648C-F74F-D131-F9D9DB2B3AAD}"/>
              </a:ext>
            </a:extLst>
          </p:cNvPr>
          <p:cNvSpPr txBox="1"/>
          <p:nvPr/>
        </p:nvSpPr>
        <p:spPr>
          <a:xfrm>
            <a:off x="1322198" y="1371499"/>
            <a:ext cx="45968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СЕРТИФІКАТ </a:t>
            </a:r>
            <a:r>
              <a:rPr lang="uk-UA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ГЛ</a:t>
            </a: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№</a:t>
            </a: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25-50</a:t>
            </a:r>
            <a:endParaRPr kumimoji="0" lang="uk-UA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F195E58-4A83-739D-7C1A-739A28D518C9}"/>
              </a:ext>
            </a:extLst>
          </p:cNvPr>
          <p:cNvSpPr txBox="1"/>
          <p:nvPr/>
        </p:nvSpPr>
        <p:spPr>
          <a:xfrm>
            <a:off x="397442" y="5503970"/>
            <a:ext cx="24300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Директор центру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B4E3C0CF-2607-701A-E3E3-9B3BE65EDC2F}"/>
              </a:ext>
            </a:extLst>
          </p:cNvPr>
          <p:cNvSpPr txBox="1"/>
          <p:nvPr/>
        </p:nvSpPr>
        <p:spPr>
          <a:xfrm>
            <a:off x="4026909" y="5491211"/>
            <a:ext cx="28620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Галина ЛИТВИНЮК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16DEFA9-4202-FEA5-1C39-19EF4ACE150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5753"/>
          <a:stretch/>
        </p:blipFill>
        <p:spPr>
          <a:xfrm>
            <a:off x="6588224" y="0"/>
            <a:ext cx="2555776" cy="6858000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F5643CAA-5274-858B-1BC9-516C5BC44C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960" y="6298566"/>
            <a:ext cx="5184899" cy="3816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4616B1B-F785-1DA5-C30B-5E731F9880C3}"/>
              </a:ext>
            </a:extLst>
          </p:cNvPr>
          <p:cNvSpPr txBox="1"/>
          <p:nvPr/>
        </p:nvSpPr>
        <p:spPr>
          <a:xfrm>
            <a:off x="188128" y="1937974"/>
            <a:ext cx="6597864" cy="20774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</a:t>
            </a:r>
            <a:r>
              <a:rPr kumimoji="0" lang="uk-UA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асвідчує</a:t>
            </a:r>
            <a:r>
              <a:rPr kumimoji="0" lang="uk-U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що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16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брала участь у </a:t>
            </a:r>
            <a:r>
              <a:rPr lang="uk-UA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ПрофМайстерках у межах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професійного маршруту 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ФОРМУВАННЯ АКАДЕМІЧНИХ</a:t>
            </a:r>
            <a:r>
              <a:rPr lang="ru-RU" b="1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ru-RU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ЛІЦЕЇВ В УМОВАХ НУШ</a:t>
            </a:r>
            <a:endParaRPr kumimoji="0" lang="uk-UA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4B88D39-4EBA-1472-1D5F-1E60BAB95203}"/>
              </a:ext>
            </a:extLst>
          </p:cNvPr>
          <p:cNvSpPr txBox="1"/>
          <p:nvPr/>
        </p:nvSpPr>
        <p:spPr>
          <a:xfrm>
            <a:off x="2086996" y="4453402"/>
            <a:ext cx="30672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26-27 </a:t>
            </a:r>
            <a:r>
              <a:rPr kumimoji="0" lang="uk-UA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березня 2025 року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AA55819-9349-3D47-E1DF-41D490BFCF7D}"/>
              </a:ext>
            </a:extLst>
          </p:cNvPr>
          <p:cNvSpPr txBox="1"/>
          <p:nvPr/>
        </p:nvSpPr>
        <p:spPr>
          <a:xfrm>
            <a:off x="2881308" y="4042900"/>
            <a:ext cx="12742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uk-UA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uk-UA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години</a:t>
            </a:r>
            <a:endParaRPr lang="uk-UA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9BBDA4A-2841-B656-CCAD-506FE9E5D44E}"/>
              </a:ext>
            </a:extLst>
          </p:cNvPr>
          <p:cNvSpPr txBox="1"/>
          <p:nvPr/>
        </p:nvSpPr>
        <p:spPr>
          <a:xfrm>
            <a:off x="1475656" y="2391945"/>
            <a:ext cx="46547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err="1"/>
              <a:t>Лилик</a:t>
            </a:r>
            <a:r>
              <a:rPr lang="uk-UA" sz="3200" dirty="0"/>
              <a:t> Ірина</a:t>
            </a:r>
            <a:endParaRPr lang="uk-UA" sz="3200" b="1" i="1" dirty="0">
              <a:latin typeface="Impact" panose="020B0806030902050204" pitchFamily="34" charset="0"/>
              <a:ea typeface="Cambria" panose="020405030504060302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AF03F0B-085B-BB74-22DB-A61FE9A5DB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9422" y="5253621"/>
            <a:ext cx="1438781" cy="8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02609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Зображення, що містить текст, знімок екрана, графічний дизайн, Графіка&#10;&#10;Автоматично згенерований опис">
            <a:extLst>
              <a:ext uri="{FF2B5EF4-FFF2-40B4-BE49-F238E27FC236}">
                <a16:creationId xmlns="" xmlns:a16="http://schemas.microsoft.com/office/drawing/2014/main" id="{F113C548-578D-97B0-7BA3-5C3F67F3E3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79" t="-5616" r="79725" b="-8733"/>
          <a:stretch/>
        </p:blipFill>
        <p:spPr>
          <a:xfrm>
            <a:off x="1199333" y="177790"/>
            <a:ext cx="1119535" cy="10081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A7645F7-58F6-BE88-737F-27F4262B3B7E}"/>
              </a:ext>
            </a:extLst>
          </p:cNvPr>
          <p:cNvSpPr txBox="1"/>
          <p:nvPr/>
        </p:nvSpPr>
        <p:spPr>
          <a:xfrm>
            <a:off x="2195736" y="250870"/>
            <a:ext cx="345638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Тернопільський комунальний методичний центр науково-освітніх інновацій та моніторингу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E3ACFAE-648C-F74F-D131-F9D9DB2B3AAD}"/>
              </a:ext>
            </a:extLst>
          </p:cNvPr>
          <p:cNvSpPr txBox="1"/>
          <p:nvPr/>
        </p:nvSpPr>
        <p:spPr>
          <a:xfrm>
            <a:off x="1322198" y="1371499"/>
            <a:ext cx="45968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СЕРТИФІКАТ </a:t>
            </a:r>
            <a:r>
              <a:rPr lang="uk-UA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ГЛ</a:t>
            </a: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№</a:t>
            </a: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25-51</a:t>
            </a:r>
            <a:endParaRPr kumimoji="0" lang="uk-UA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F195E58-4A83-739D-7C1A-739A28D518C9}"/>
              </a:ext>
            </a:extLst>
          </p:cNvPr>
          <p:cNvSpPr txBox="1"/>
          <p:nvPr/>
        </p:nvSpPr>
        <p:spPr>
          <a:xfrm>
            <a:off x="397442" y="5503970"/>
            <a:ext cx="24300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Директор центру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B4E3C0CF-2607-701A-E3E3-9B3BE65EDC2F}"/>
              </a:ext>
            </a:extLst>
          </p:cNvPr>
          <p:cNvSpPr txBox="1"/>
          <p:nvPr/>
        </p:nvSpPr>
        <p:spPr>
          <a:xfrm>
            <a:off x="4026909" y="5491211"/>
            <a:ext cx="28620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Галина ЛИТВИНЮК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16DEFA9-4202-FEA5-1C39-19EF4ACE150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5753"/>
          <a:stretch/>
        </p:blipFill>
        <p:spPr>
          <a:xfrm>
            <a:off x="6588224" y="0"/>
            <a:ext cx="2555776" cy="6858000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F5643CAA-5274-858B-1BC9-516C5BC44C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960" y="6298566"/>
            <a:ext cx="5184899" cy="3816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4616B1B-F785-1DA5-C30B-5E731F9880C3}"/>
              </a:ext>
            </a:extLst>
          </p:cNvPr>
          <p:cNvSpPr txBox="1"/>
          <p:nvPr/>
        </p:nvSpPr>
        <p:spPr>
          <a:xfrm>
            <a:off x="188128" y="1937974"/>
            <a:ext cx="6597864" cy="20774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</a:t>
            </a:r>
            <a:r>
              <a:rPr kumimoji="0" lang="uk-UA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асвідчує</a:t>
            </a:r>
            <a:r>
              <a:rPr kumimoji="0" lang="uk-U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що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16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брала участь у </a:t>
            </a:r>
            <a:r>
              <a:rPr lang="uk-UA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ПрофМайстерках у межах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професійного маршруту 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ФОРМУВАННЯ АКАДЕМІЧНИХ</a:t>
            </a:r>
            <a:r>
              <a:rPr lang="ru-RU" b="1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ru-RU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ЛІЦЕЇВ В УМОВАХ НУШ</a:t>
            </a:r>
            <a:endParaRPr kumimoji="0" lang="uk-UA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4B88D39-4EBA-1472-1D5F-1E60BAB95203}"/>
              </a:ext>
            </a:extLst>
          </p:cNvPr>
          <p:cNvSpPr txBox="1"/>
          <p:nvPr/>
        </p:nvSpPr>
        <p:spPr>
          <a:xfrm>
            <a:off x="2086996" y="4453402"/>
            <a:ext cx="30672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26-27 </a:t>
            </a:r>
            <a:r>
              <a:rPr kumimoji="0" lang="uk-UA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березня 2025 року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AA55819-9349-3D47-E1DF-41D490BFCF7D}"/>
              </a:ext>
            </a:extLst>
          </p:cNvPr>
          <p:cNvSpPr txBox="1"/>
          <p:nvPr/>
        </p:nvSpPr>
        <p:spPr>
          <a:xfrm>
            <a:off x="2881308" y="4042900"/>
            <a:ext cx="12742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uk-UA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uk-UA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години</a:t>
            </a:r>
            <a:endParaRPr lang="uk-UA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9BBDA4A-2841-B656-CCAD-506FE9E5D44E}"/>
              </a:ext>
            </a:extLst>
          </p:cNvPr>
          <p:cNvSpPr txBox="1"/>
          <p:nvPr/>
        </p:nvSpPr>
        <p:spPr>
          <a:xfrm>
            <a:off x="1475656" y="2391945"/>
            <a:ext cx="46547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err="1"/>
              <a:t>Кашенець</a:t>
            </a:r>
            <a:r>
              <a:rPr lang="uk-UA" sz="3200" dirty="0"/>
              <a:t> Ірина</a:t>
            </a:r>
            <a:endParaRPr lang="uk-UA" sz="3200" b="1" i="1" dirty="0">
              <a:latin typeface="Impact" panose="020B0806030902050204" pitchFamily="34" charset="0"/>
              <a:ea typeface="Cambria" panose="020405030504060302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AF03F0B-085B-BB74-22DB-A61FE9A5DB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9422" y="5253621"/>
            <a:ext cx="1438781" cy="8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56279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Зображення, що містить текст, знімок екрана, графічний дизайн, Графіка&#10;&#10;Автоматично згенерований опис">
            <a:extLst>
              <a:ext uri="{FF2B5EF4-FFF2-40B4-BE49-F238E27FC236}">
                <a16:creationId xmlns="" xmlns:a16="http://schemas.microsoft.com/office/drawing/2014/main" id="{F113C548-578D-97B0-7BA3-5C3F67F3E3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79" t="-5616" r="79725" b="-8733"/>
          <a:stretch/>
        </p:blipFill>
        <p:spPr>
          <a:xfrm>
            <a:off x="1199333" y="177790"/>
            <a:ext cx="1119535" cy="10081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A7645F7-58F6-BE88-737F-27F4262B3B7E}"/>
              </a:ext>
            </a:extLst>
          </p:cNvPr>
          <p:cNvSpPr txBox="1"/>
          <p:nvPr/>
        </p:nvSpPr>
        <p:spPr>
          <a:xfrm>
            <a:off x="2195736" y="250870"/>
            <a:ext cx="345638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Тернопільський комунальний методичний центр науково-освітніх інновацій та моніторингу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E3ACFAE-648C-F74F-D131-F9D9DB2B3AAD}"/>
              </a:ext>
            </a:extLst>
          </p:cNvPr>
          <p:cNvSpPr txBox="1"/>
          <p:nvPr/>
        </p:nvSpPr>
        <p:spPr>
          <a:xfrm>
            <a:off x="1322198" y="1371499"/>
            <a:ext cx="45968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СЕРТИФІКАТ </a:t>
            </a:r>
            <a:r>
              <a:rPr lang="uk-UA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ГЛ</a:t>
            </a: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№</a:t>
            </a: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25-52</a:t>
            </a:r>
            <a:endParaRPr kumimoji="0" lang="uk-UA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F195E58-4A83-739D-7C1A-739A28D518C9}"/>
              </a:ext>
            </a:extLst>
          </p:cNvPr>
          <p:cNvSpPr txBox="1"/>
          <p:nvPr/>
        </p:nvSpPr>
        <p:spPr>
          <a:xfrm>
            <a:off x="397442" y="5503970"/>
            <a:ext cx="24300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Директор центру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B4E3C0CF-2607-701A-E3E3-9B3BE65EDC2F}"/>
              </a:ext>
            </a:extLst>
          </p:cNvPr>
          <p:cNvSpPr txBox="1"/>
          <p:nvPr/>
        </p:nvSpPr>
        <p:spPr>
          <a:xfrm>
            <a:off x="4026909" y="5491211"/>
            <a:ext cx="28620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Галина ЛИТВИНЮК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16DEFA9-4202-FEA5-1C39-19EF4ACE150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5753"/>
          <a:stretch/>
        </p:blipFill>
        <p:spPr>
          <a:xfrm>
            <a:off x="6588224" y="0"/>
            <a:ext cx="2555776" cy="6858000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F5643CAA-5274-858B-1BC9-516C5BC44C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960" y="6298566"/>
            <a:ext cx="5184899" cy="3816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4616B1B-F785-1DA5-C30B-5E731F9880C3}"/>
              </a:ext>
            </a:extLst>
          </p:cNvPr>
          <p:cNvSpPr txBox="1"/>
          <p:nvPr/>
        </p:nvSpPr>
        <p:spPr>
          <a:xfrm>
            <a:off x="188128" y="1937974"/>
            <a:ext cx="6597864" cy="20774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</a:t>
            </a:r>
            <a:r>
              <a:rPr kumimoji="0" lang="uk-UA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асвідчує</a:t>
            </a:r>
            <a:r>
              <a:rPr kumimoji="0" lang="uk-U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що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16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брала участь у </a:t>
            </a:r>
            <a:r>
              <a:rPr lang="uk-UA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ПрофМайстерках у межах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професійного маршруту 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ФОРМУВАННЯ АКАДЕМІЧНИХ</a:t>
            </a:r>
            <a:r>
              <a:rPr lang="ru-RU" b="1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ru-RU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ЛІЦЕЇВ В УМОВАХ НУШ</a:t>
            </a:r>
            <a:endParaRPr kumimoji="0" lang="uk-UA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4B88D39-4EBA-1472-1D5F-1E60BAB95203}"/>
              </a:ext>
            </a:extLst>
          </p:cNvPr>
          <p:cNvSpPr txBox="1"/>
          <p:nvPr/>
        </p:nvSpPr>
        <p:spPr>
          <a:xfrm>
            <a:off x="2086996" y="4453402"/>
            <a:ext cx="30672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26-27 </a:t>
            </a:r>
            <a:r>
              <a:rPr kumimoji="0" lang="uk-UA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березня 2025 року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AA55819-9349-3D47-E1DF-41D490BFCF7D}"/>
              </a:ext>
            </a:extLst>
          </p:cNvPr>
          <p:cNvSpPr txBox="1"/>
          <p:nvPr/>
        </p:nvSpPr>
        <p:spPr>
          <a:xfrm>
            <a:off x="2881308" y="4042900"/>
            <a:ext cx="12742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uk-UA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uk-UA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години</a:t>
            </a:r>
            <a:endParaRPr lang="uk-UA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9BBDA4A-2841-B656-CCAD-506FE9E5D44E}"/>
              </a:ext>
            </a:extLst>
          </p:cNvPr>
          <p:cNvSpPr txBox="1"/>
          <p:nvPr/>
        </p:nvSpPr>
        <p:spPr>
          <a:xfrm>
            <a:off x="1475656" y="2391945"/>
            <a:ext cx="46547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/>
              <a:t>Василенко Ліля</a:t>
            </a:r>
            <a:endParaRPr lang="uk-UA" sz="3200" b="1" i="1" dirty="0">
              <a:latin typeface="Impact" panose="020B0806030902050204" pitchFamily="34" charset="0"/>
              <a:ea typeface="Cambria" panose="020405030504060302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AF03F0B-085B-BB74-22DB-A61FE9A5DB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9422" y="5253621"/>
            <a:ext cx="1438781" cy="8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60177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Зображення, що містить текст, знімок екрана, графічний дизайн, Графіка&#10;&#10;Автоматично згенерований опис">
            <a:extLst>
              <a:ext uri="{FF2B5EF4-FFF2-40B4-BE49-F238E27FC236}">
                <a16:creationId xmlns="" xmlns:a16="http://schemas.microsoft.com/office/drawing/2014/main" id="{F113C548-578D-97B0-7BA3-5C3F67F3E3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79" t="-5616" r="79725" b="-8733"/>
          <a:stretch/>
        </p:blipFill>
        <p:spPr>
          <a:xfrm>
            <a:off x="1199333" y="177790"/>
            <a:ext cx="1119535" cy="10081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A7645F7-58F6-BE88-737F-27F4262B3B7E}"/>
              </a:ext>
            </a:extLst>
          </p:cNvPr>
          <p:cNvSpPr txBox="1"/>
          <p:nvPr/>
        </p:nvSpPr>
        <p:spPr>
          <a:xfrm>
            <a:off x="2195736" y="250870"/>
            <a:ext cx="345638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Тернопільський комунальний методичний центр науково-освітніх інновацій та моніторингу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E3ACFAE-648C-F74F-D131-F9D9DB2B3AAD}"/>
              </a:ext>
            </a:extLst>
          </p:cNvPr>
          <p:cNvSpPr txBox="1"/>
          <p:nvPr/>
        </p:nvSpPr>
        <p:spPr>
          <a:xfrm>
            <a:off x="1322198" y="1371499"/>
            <a:ext cx="45968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СЕРТИФІКАТ </a:t>
            </a:r>
            <a:r>
              <a:rPr lang="uk-UA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ГЛ</a:t>
            </a: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№</a:t>
            </a: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25-53</a:t>
            </a:r>
            <a:endParaRPr kumimoji="0" lang="uk-UA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F195E58-4A83-739D-7C1A-739A28D518C9}"/>
              </a:ext>
            </a:extLst>
          </p:cNvPr>
          <p:cNvSpPr txBox="1"/>
          <p:nvPr/>
        </p:nvSpPr>
        <p:spPr>
          <a:xfrm>
            <a:off x="397442" y="5503970"/>
            <a:ext cx="24300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Директор центру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B4E3C0CF-2607-701A-E3E3-9B3BE65EDC2F}"/>
              </a:ext>
            </a:extLst>
          </p:cNvPr>
          <p:cNvSpPr txBox="1"/>
          <p:nvPr/>
        </p:nvSpPr>
        <p:spPr>
          <a:xfrm>
            <a:off x="4026909" y="5491211"/>
            <a:ext cx="28620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Галина ЛИТВИНЮК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16DEFA9-4202-FEA5-1C39-19EF4ACE150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5753"/>
          <a:stretch/>
        </p:blipFill>
        <p:spPr>
          <a:xfrm>
            <a:off x="6588224" y="0"/>
            <a:ext cx="2555776" cy="6858000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F5643CAA-5274-858B-1BC9-516C5BC44C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960" y="6298566"/>
            <a:ext cx="5184899" cy="3816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4616B1B-F785-1DA5-C30B-5E731F9880C3}"/>
              </a:ext>
            </a:extLst>
          </p:cNvPr>
          <p:cNvSpPr txBox="1"/>
          <p:nvPr/>
        </p:nvSpPr>
        <p:spPr>
          <a:xfrm>
            <a:off x="188128" y="1937974"/>
            <a:ext cx="6597864" cy="20774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</a:t>
            </a:r>
            <a:r>
              <a:rPr kumimoji="0" lang="uk-UA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асвідчує</a:t>
            </a:r>
            <a:r>
              <a:rPr kumimoji="0" lang="uk-U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що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16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брала участь у </a:t>
            </a:r>
            <a:r>
              <a:rPr lang="uk-UA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ПрофМайстерках у межах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професійного маршруту 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ФОРМУВАННЯ АКАДЕМІЧНИХ</a:t>
            </a:r>
            <a:r>
              <a:rPr lang="ru-RU" b="1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ru-RU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ЛІЦЕЇВ В УМОВАХ НУШ</a:t>
            </a:r>
            <a:endParaRPr kumimoji="0" lang="uk-UA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4B88D39-4EBA-1472-1D5F-1E60BAB95203}"/>
              </a:ext>
            </a:extLst>
          </p:cNvPr>
          <p:cNvSpPr txBox="1"/>
          <p:nvPr/>
        </p:nvSpPr>
        <p:spPr>
          <a:xfrm>
            <a:off x="2086996" y="4453402"/>
            <a:ext cx="30672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26-27 </a:t>
            </a:r>
            <a:r>
              <a:rPr kumimoji="0" lang="uk-UA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березня 2025 року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AA55819-9349-3D47-E1DF-41D490BFCF7D}"/>
              </a:ext>
            </a:extLst>
          </p:cNvPr>
          <p:cNvSpPr txBox="1"/>
          <p:nvPr/>
        </p:nvSpPr>
        <p:spPr>
          <a:xfrm>
            <a:off x="2881308" y="4042900"/>
            <a:ext cx="12742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uk-UA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uk-UA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години</a:t>
            </a:r>
            <a:endParaRPr lang="uk-UA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9BBDA4A-2841-B656-CCAD-506FE9E5D44E}"/>
              </a:ext>
            </a:extLst>
          </p:cNvPr>
          <p:cNvSpPr txBox="1"/>
          <p:nvPr/>
        </p:nvSpPr>
        <p:spPr>
          <a:xfrm>
            <a:off x="1475656" y="2391945"/>
            <a:ext cx="46547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err="1"/>
              <a:t>Песоцька</a:t>
            </a:r>
            <a:r>
              <a:rPr lang="uk-UA" sz="3200" dirty="0"/>
              <a:t> Ольга</a:t>
            </a:r>
            <a:endParaRPr lang="uk-UA" sz="3200" b="1" i="1" dirty="0">
              <a:latin typeface="Impact" panose="020B0806030902050204" pitchFamily="34" charset="0"/>
              <a:ea typeface="Cambria" panose="020405030504060302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AF03F0B-085B-BB74-22DB-A61FE9A5DB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9422" y="5253621"/>
            <a:ext cx="1438781" cy="8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92702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Зображення, що містить текст, знімок екрана, графічний дизайн, Графіка&#10;&#10;Автоматично згенерований опис">
            <a:extLst>
              <a:ext uri="{FF2B5EF4-FFF2-40B4-BE49-F238E27FC236}">
                <a16:creationId xmlns="" xmlns:a16="http://schemas.microsoft.com/office/drawing/2014/main" id="{F113C548-578D-97B0-7BA3-5C3F67F3E3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79" t="-5616" r="79725" b="-8733"/>
          <a:stretch/>
        </p:blipFill>
        <p:spPr>
          <a:xfrm>
            <a:off x="1199333" y="177790"/>
            <a:ext cx="1119535" cy="10081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A7645F7-58F6-BE88-737F-27F4262B3B7E}"/>
              </a:ext>
            </a:extLst>
          </p:cNvPr>
          <p:cNvSpPr txBox="1"/>
          <p:nvPr/>
        </p:nvSpPr>
        <p:spPr>
          <a:xfrm>
            <a:off x="2195736" y="250870"/>
            <a:ext cx="345638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Тернопільський комунальний методичний центр науково-освітніх інновацій та моніторингу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E3ACFAE-648C-F74F-D131-F9D9DB2B3AAD}"/>
              </a:ext>
            </a:extLst>
          </p:cNvPr>
          <p:cNvSpPr txBox="1"/>
          <p:nvPr/>
        </p:nvSpPr>
        <p:spPr>
          <a:xfrm>
            <a:off x="1322198" y="1371499"/>
            <a:ext cx="45968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СЕРТИФІКАТ </a:t>
            </a:r>
            <a:r>
              <a:rPr lang="uk-UA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ГЛ</a:t>
            </a: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№</a:t>
            </a: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25-54</a:t>
            </a:r>
            <a:endParaRPr kumimoji="0" lang="uk-UA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F195E58-4A83-739D-7C1A-739A28D518C9}"/>
              </a:ext>
            </a:extLst>
          </p:cNvPr>
          <p:cNvSpPr txBox="1"/>
          <p:nvPr/>
        </p:nvSpPr>
        <p:spPr>
          <a:xfrm>
            <a:off x="397442" y="5503970"/>
            <a:ext cx="24300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Директор центру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B4E3C0CF-2607-701A-E3E3-9B3BE65EDC2F}"/>
              </a:ext>
            </a:extLst>
          </p:cNvPr>
          <p:cNvSpPr txBox="1"/>
          <p:nvPr/>
        </p:nvSpPr>
        <p:spPr>
          <a:xfrm>
            <a:off x="4026909" y="5491211"/>
            <a:ext cx="28620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Галина ЛИТВИНЮК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16DEFA9-4202-FEA5-1C39-19EF4ACE150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5753"/>
          <a:stretch/>
        </p:blipFill>
        <p:spPr>
          <a:xfrm>
            <a:off x="6588224" y="0"/>
            <a:ext cx="2555776" cy="6858000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F5643CAA-5274-858B-1BC9-516C5BC44C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960" y="6298566"/>
            <a:ext cx="5184899" cy="3816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4616B1B-F785-1DA5-C30B-5E731F9880C3}"/>
              </a:ext>
            </a:extLst>
          </p:cNvPr>
          <p:cNvSpPr txBox="1"/>
          <p:nvPr/>
        </p:nvSpPr>
        <p:spPr>
          <a:xfrm>
            <a:off x="188128" y="1937974"/>
            <a:ext cx="6597864" cy="20774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</a:t>
            </a:r>
            <a:r>
              <a:rPr kumimoji="0" lang="uk-UA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асвідчує</a:t>
            </a:r>
            <a:r>
              <a:rPr kumimoji="0" lang="uk-U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що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16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брала участь у </a:t>
            </a:r>
            <a:r>
              <a:rPr lang="uk-UA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ПрофМайстерках у межах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професійного маршруту 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ФОРМУВАННЯ АКАДЕМІЧНИХ</a:t>
            </a:r>
            <a:r>
              <a:rPr lang="ru-RU" b="1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ru-RU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ЛІЦЕЇВ В УМОВАХ НУШ</a:t>
            </a:r>
            <a:endParaRPr kumimoji="0" lang="uk-UA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4B88D39-4EBA-1472-1D5F-1E60BAB95203}"/>
              </a:ext>
            </a:extLst>
          </p:cNvPr>
          <p:cNvSpPr txBox="1"/>
          <p:nvPr/>
        </p:nvSpPr>
        <p:spPr>
          <a:xfrm>
            <a:off x="2086996" y="4453402"/>
            <a:ext cx="30672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26-27 </a:t>
            </a:r>
            <a:r>
              <a:rPr kumimoji="0" lang="uk-UA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березня 2025 року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AA55819-9349-3D47-E1DF-41D490BFCF7D}"/>
              </a:ext>
            </a:extLst>
          </p:cNvPr>
          <p:cNvSpPr txBox="1"/>
          <p:nvPr/>
        </p:nvSpPr>
        <p:spPr>
          <a:xfrm>
            <a:off x="2881308" y="4042900"/>
            <a:ext cx="12742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uk-UA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uk-UA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години</a:t>
            </a:r>
            <a:endParaRPr lang="uk-UA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9BBDA4A-2841-B656-CCAD-506FE9E5D44E}"/>
              </a:ext>
            </a:extLst>
          </p:cNvPr>
          <p:cNvSpPr txBox="1"/>
          <p:nvPr/>
        </p:nvSpPr>
        <p:spPr>
          <a:xfrm>
            <a:off x="1475656" y="2391945"/>
            <a:ext cx="46547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err="1"/>
              <a:t>Сольник</a:t>
            </a:r>
            <a:r>
              <a:rPr lang="uk-UA" sz="3200" dirty="0"/>
              <a:t> Наталія</a:t>
            </a:r>
            <a:endParaRPr lang="uk-UA" sz="3200" b="1" i="1" dirty="0">
              <a:latin typeface="Impact" panose="020B0806030902050204" pitchFamily="34" charset="0"/>
              <a:ea typeface="Cambria" panose="020405030504060302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AF03F0B-085B-BB74-22DB-A61FE9A5DB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9422" y="5253621"/>
            <a:ext cx="1438781" cy="8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85180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Зображення, що містить текст, знімок екрана, графічний дизайн, Графіка&#10;&#10;Автоматично згенерований опис">
            <a:extLst>
              <a:ext uri="{FF2B5EF4-FFF2-40B4-BE49-F238E27FC236}">
                <a16:creationId xmlns="" xmlns:a16="http://schemas.microsoft.com/office/drawing/2014/main" id="{F113C548-578D-97B0-7BA3-5C3F67F3E3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79" t="-5616" r="79725" b="-8733"/>
          <a:stretch/>
        </p:blipFill>
        <p:spPr>
          <a:xfrm>
            <a:off x="1199333" y="177790"/>
            <a:ext cx="1119535" cy="10081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A7645F7-58F6-BE88-737F-27F4262B3B7E}"/>
              </a:ext>
            </a:extLst>
          </p:cNvPr>
          <p:cNvSpPr txBox="1"/>
          <p:nvPr/>
        </p:nvSpPr>
        <p:spPr>
          <a:xfrm>
            <a:off x="2195736" y="250870"/>
            <a:ext cx="345638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Тернопільський комунальний методичний центр науково-освітніх інновацій та моніторингу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E3ACFAE-648C-F74F-D131-F9D9DB2B3AAD}"/>
              </a:ext>
            </a:extLst>
          </p:cNvPr>
          <p:cNvSpPr txBox="1"/>
          <p:nvPr/>
        </p:nvSpPr>
        <p:spPr>
          <a:xfrm>
            <a:off x="1322198" y="1371499"/>
            <a:ext cx="45968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СЕРТИФІКАТ </a:t>
            </a:r>
            <a:r>
              <a:rPr lang="uk-UA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ГЛ</a:t>
            </a: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№</a:t>
            </a: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25-55</a:t>
            </a:r>
            <a:endParaRPr kumimoji="0" lang="uk-UA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F195E58-4A83-739D-7C1A-739A28D518C9}"/>
              </a:ext>
            </a:extLst>
          </p:cNvPr>
          <p:cNvSpPr txBox="1"/>
          <p:nvPr/>
        </p:nvSpPr>
        <p:spPr>
          <a:xfrm>
            <a:off x="397442" y="5503970"/>
            <a:ext cx="24300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Директор центру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B4E3C0CF-2607-701A-E3E3-9B3BE65EDC2F}"/>
              </a:ext>
            </a:extLst>
          </p:cNvPr>
          <p:cNvSpPr txBox="1"/>
          <p:nvPr/>
        </p:nvSpPr>
        <p:spPr>
          <a:xfrm>
            <a:off x="4026909" y="5491211"/>
            <a:ext cx="28620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Галина ЛИТВИНЮК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16DEFA9-4202-FEA5-1C39-19EF4ACE150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5753"/>
          <a:stretch/>
        </p:blipFill>
        <p:spPr>
          <a:xfrm>
            <a:off x="6588224" y="0"/>
            <a:ext cx="2555776" cy="6858000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F5643CAA-5274-858B-1BC9-516C5BC44C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960" y="6298566"/>
            <a:ext cx="5184899" cy="3816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4616B1B-F785-1DA5-C30B-5E731F9880C3}"/>
              </a:ext>
            </a:extLst>
          </p:cNvPr>
          <p:cNvSpPr txBox="1"/>
          <p:nvPr/>
        </p:nvSpPr>
        <p:spPr>
          <a:xfrm>
            <a:off x="188128" y="1937974"/>
            <a:ext cx="6597864" cy="20774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</a:t>
            </a:r>
            <a:r>
              <a:rPr kumimoji="0" lang="uk-UA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асвідчує</a:t>
            </a:r>
            <a:r>
              <a:rPr kumimoji="0" lang="uk-U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що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16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брала участь у </a:t>
            </a:r>
            <a:r>
              <a:rPr lang="uk-UA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ПрофМайстерках у межах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професійного маршруту 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ФОРМУВАННЯ АКАДЕМІЧНИХ</a:t>
            </a:r>
            <a:r>
              <a:rPr lang="ru-RU" b="1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ru-RU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ЛІЦЕЇВ В УМОВАХ НУШ</a:t>
            </a:r>
            <a:endParaRPr kumimoji="0" lang="uk-UA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4B88D39-4EBA-1472-1D5F-1E60BAB95203}"/>
              </a:ext>
            </a:extLst>
          </p:cNvPr>
          <p:cNvSpPr txBox="1"/>
          <p:nvPr/>
        </p:nvSpPr>
        <p:spPr>
          <a:xfrm>
            <a:off x="2086996" y="4453402"/>
            <a:ext cx="30672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26-27 </a:t>
            </a:r>
            <a:r>
              <a:rPr kumimoji="0" lang="uk-UA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березня 2025 року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AA55819-9349-3D47-E1DF-41D490BFCF7D}"/>
              </a:ext>
            </a:extLst>
          </p:cNvPr>
          <p:cNvSpPr txBox="1"/>
          <p:nvPr/>
        </p:nvSpPr>
        <p:spPr>
          <a:xfrm>
            <a:off x="2881308" y="4042900"/>
            <a:ext cx="12742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uk-UA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uk-UA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години</a:t>
            </a:r>
            <a:endParaRPr lang="uk-UA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9BBDA4A-2841-B656-CCAD-506FE9E5D44E}"/>
              </a:ext>
            </a:extLst>
          </p:cNvPr>
          <p:cNvSpPr txBox="1"/>
          <p:nvPr/>
        </p:nvSpPr>
        <p:spPr>
          <a:xfrm>
            <a:off x="1475656" y="2391945"/>
            <a:ext cx="46547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err="1"/>
              <a:t>Бетлей</a:t>
            </a:r>
            <a:r>
              <a:rPr lang="uk-UA" sz="3200" dirty="0"/>
              <a:t> Оксана</a:t>
            </a:r>
            <a:endParaRPr lang="uk-UA" sz="3200" b="1" i="1" dirty="0">
              <a:latin typeface="Impact" panose="020B0806030902050204" pitchFamily="34" charset="0"/>
              <a:ea typeface="Cambria" panose="020405030504060302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AF03F0B-085B-BB74-22DB-A61FE9A5DB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9422" y="5253621"/>
            <a:ext cx="1438781" cy="8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59142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Зображення, що містить текст, знімок екрана, графічний дизайн, Графіка&#10;&#10;Автоматично згенерований опис">
            <a:extLst>
              <a:ext uri="{FF2B5EF4-FFF2-40B4-BE49-F238E27FC236}">
                <a16:creationId xmlns="" xmlns:a16="http://schemas.microsoft.com/office/drawing/2014/main" id="{F113C548-578D-97B0-7BA3-5C3F67F3E3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79" t="-5616" r="79725" b="-8733"/>
          <a:stretch/>
        </p:blipFill>
        <p:spPr>
          <a:xfrm>
            <a:off x="1199333" y="177790"/>
            <a:ext cx="1119535" cy="10081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A7645F7-58F6-BE88-737F-27F4262B3B7E}"/>
              </a:ext>
            </a:extLst>
          </p:cNvPr>
          <p:cNvSpPr txBox="1"/>
          <p:nvPr/>
        </p:nvSpPr>
        <p:spPr>
          <a:xfrm>
            <a:off x="2195736" y="250870"/>
            <a:ext cx="345638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Тернопільський комунальний методичний центр науково-освітніх інновацій та моніторингу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E3ACFAE-648C-F74F-D131-F9D9DB2B3AAD}"/>
              </a:ext>
            </a:extLst>
          </p:cNvPr>
          <p:cNvSpPr txBox="1"/>
          <p:nvPr/>
        </p:nvSpPr>
        <p:spPr>
          <a:xfrm>
            <a:off x="1322198" y="1371499"/>
            <a:ext cx="45968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СЕРТИФІКАТ </a:t>
            </a:r>
            <a:r>
              <a:rPr lang="uk-UA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ГЛ</a:t>
            </a: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№</a:t>
            </a: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25-56</a:t>
            </a:r>
            <a:endParaRPr kumimoji="0" lang="uk-UA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F195E58-4A83-739D-7C1A-739A28D518C9}"/>
              </a:ext>
            </a:extLst>
          </p:cNvPr>
          <p:cNvSpPr txBox="1"/>
          <p:nvPr/>
        </p:nvSpPr>
        <p:spPr>
          <a:xfrm>
            <a:off x="397442" y="5503970"/>
            <a:ext cx="24300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Директор центру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B4E3C0CF-2607-701A-E3E3-9B3BE65EDC2F}"/>
              </a:ext>
            </a:extLst>
          </p:cNvPr>
          <p:cNvSpPr txBox="1"/>
          <p:nvPr/>
        </p:nvSpPr>
        <p:spPr>
          <a:xfrm>
            <a:off x="4026909" y="5491211"/>
            <a:ext cx="28620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Галина ЛИТВИНЮК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16DEFA9-4202-FEA5-1C39-19EF4ACE150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5753"/>
          <a:stretch/>
        </p:blipFill>
        <p:spPr>
          <a:xfrm>
            <a:off x="6588224" y="0"/>
            <a:ext cx="2555776" cy="6858000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F5643CAA-5274-858B-1BC9-516C5BC44C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960" y="6298566"/>
            <a:ext cx="5184899" cy="3816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4616B1B-F785-1DA5-C30B-5E731F9880C3}"/>
              </a:ext>
            </a:extLst>
          </p:cNvPr>
          <p:cNvSpPr txBox="1"/>
          <p:nvPr/>
        </p:nvSpPr>
        <p:spPr>
          <a:xfrm>
            <a:off x="188128" y="1937974"/>
            <a:ext cx="6597864" cy="20774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</a:t>
            </a:r>
            <a:r>
              <a:rPr kumimoji="0" lang="uk-UA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асвідчує</a:t>
            </a:r>
            <a:r>
              <a:rPr kumimoji="0" lang="uk-U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що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16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брала участь у </a:t>
            </a:r>
            <a:r>
              <a:rPr lang="uk-UA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ПрофМайстерках у межах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професійного маршруту 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ФОРМУВАННЯ АКАДЕМІЧНИХ</a:t>
            </a:r>
            <a:r>
              <a:rPr lang="ru-RU" b="1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ru-RU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ЛІЦЕЇВ В УМОВАХ НУШ</a:t>
            </a:r>
            <a:endParaRPr kumimoji="0" lang="uk-UA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4B88D39-4EBA-1472-1D5F-1E60BAB95203}"/>
              </a:ext>
            </a:extLst>
          </p:cNvPr>
          <p:cNvSpPr txBox="1"/>
          <p:nvPr/>
        </p:nvSpPr>
        <p:spPr>
          <a:xfrm>
            <a:off x="2086996" y="4453402"/>
            <a:ext cx="30672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26-27 </a:t>
            </a:r>
            <a:r>
              <a:rPr kumimoji="0" lang="uk-UA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березня 2025 року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AA55819-9349-3D47-E1DF-41D490BFCF7D}"/>
              </a:ext>
            </a:extLst>
          </p:cNvPr>
          <p:cNvSpPr txBox="1"/>
          <p:nvPr/>
        </p:nvSpPr>
        <p:spPr>
          <a:xfrm>
            <a:off x="2881308" y="4042900"/>
            <a:ext cx="12742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uk-UA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uk-UA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години</a:t>
            </a:r>
            <a:endParaRPr lang="uk-UA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9BBDA4A-2841-B656-CCAD-506FE9E5D44E}"/>
              </a:ext>
            </a:extLst>
          </p:cNvPr>
          <p:cNvSpPr txBox="1"/>
          <p:nvPr/>
        </p:nvSpPr>
        <p:spPr>
          <a:xfrm>
            <a:off x="1475656" y="2391945"/>
            <a:ext cx="46547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err="1"/>
              <a:t>Боднаренко</a:t>
            </a:r>
            <a:r>
              <a:rPr lang="uk-UA" sz="3200" dirty="0"/>
              <a:t> Анастасія</a:t>
            </a:r>
            <a:endParaRPr lang="uk-UA" sz="3200" b="1" i="1" dirty="0">
              <a:latin typeface="Impact" panose="020B0806030902050204" pitchFamily="34" charset="0"/>
              <a:ea typeface="Cambria" panose="020405030504060302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AF03F0B-085B-BB74-22DB-A61FE9A5DB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9422" y="5253621"/>
            <a:ext cx="1438781" cy="8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32557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Зображення, що містить текст, знімок екрана, графічний дизайн, Графіка&#10;&#10;Автоматично згенерований опис">
            <a:extLst>
              <a:ext uri="{FF2B5EF4-FFF2-40B4-BE49-F238E27FC236}">
                <a16:creationId xmlns="" xmlns:a16="http://schemas.microsoft.com/office/drawing/2014/main" id="{F113C548-578D-97B0-7BA3-5C3F67F3E3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79" t="-5616" r="79725" b="-8733"/>
          <a:stretch/>
        </p:blipFill>
        <p:spPr>
          <a:xfrm>
            <a:off x="1199333" y="177790"/>
            <a:ext cx="1119535" cy="10081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A7645F7-58F6-BE88-737F-27F4262B3B7E}"/>
              </a:ext>
            </a:extLst>
          </p:cNvPr>
          <p:cNvSpPr txBox="1"/>
          <p:nvPr/>
        </p:nvSpPr>
        <p:spPr>
          <a:xfrm>
            <a:off x="2195736" y="250870"/>
            <a:ext cx="345638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Тернопільський комунальний методичний центр науково-освітніх інновацій та моніторингу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E3ACFAE-648C-F74F-D131-F9D9DB2B3AAD}"/>
              </a:ext>
            </a:extLst>
          </p:cNvPr>
          <p:cNvSpPr txBox="1"/>
          <p:nvPr/>
        </p:nvSpPr>
        <p:spPr>
          <a:xfrm>
            <a:off x="1322198" y="1371499"/>
            <a:ext cx="45968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СЕРТИФІКАТ </a:t>
            </a:r>
            <a:r>
              <a:rPr lang="uk-UA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ГЛ</a:t>
            </a: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№</a:t>
            </a: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25-57</a:t>
            </a:r>
            <a:endParaRPr kumimoji="0" lang="uk-UA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F195E58-4A83-739D-7C1A-739A28D518C9}"/>
              </a:ext>
            </a:extLst>
          </p:cNvPr>
          <p:cNvSpPr txBox="1"/>
          <p:nvPr/>
        </p:nvSpPr>
        <p:spPr>
          <a:xfrm>
            <a:off x="397442" y="5503970"/>
            <a:ext cx="24300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Директор центру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B4E3C0CF-2607-701A-E3E3-9B3BE65EDC2F}"/>
              </a:ext>
            </a:extLst>
          </p:cNvPr>
          <p:cNvSpPr txBox="1"/>
          <p:nvPr/>
        </p:nvSpPr>
        <p:spPr>
          <a:xfrm>
            <a:off x="4026909" y="5491211"/>
            <a:ext cx="28620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Галина ЛИТВИНЮК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16DEFA9-4202-FEA5-1C39-19EF4ACE150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5753"/>
          <a:stretch/>
        </p:blipFill>
        <p:spPr>
          <a:xfrm>
            <a:off x="6588224" y="0"/>
            <a:ext cx="2555776" cy="6858000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F5643CAA-5274-858B-1BC9-516C5BC44C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960" y="6298566"/>
            <a:ext cx="5184899" cy="3816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4616B1B-F785-1DA5-C30B-5E731F9880C3}"/>
              </a:ext>
            </a:extLst>
          </p:cNvPr>
          <p:cNvSpPr txBox="1"/>
          <p:nvPr/>
        </p:nvSpPr>
        <p:spPr>
          <a:xfrm>
            <a:off x="188128" y="1937974"/>
            <a:ext cx="6597864" cy="20774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</a:t>
            </a:r>
            <a:r>
              <a:rPr kumimoji="0" lang="uk-UA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асвідчує</a:t>
            </a:r>
            <a:r>
              <a:rPr kumimoji="0" lang="uk-U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що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16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брала участь у </a:t>
            </a:r>
            <a:r>
              <a:rPr lang="uk-UA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ПрофМайстерках у межах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професійного маршруту 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ФОРМУВАННЯ АКАДЕМІЧНИХ</a:t>
            </a:r>
            <a:r>
              <a:rPr lang="ru-RU" b="1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ru-RU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ЛІЦЕЇВ В УМОВАХ НУШ</a:t>
            </a:r>
            <a:endParaRPr kumimoji="0" lang="uk-UA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4B88D39-4EBA-1472-1D5F-1E60BAB95203}"/>
              </a:ext>
            </a:extLst>
          </p:cNvPr>
          <p:cNvSpPr txBox="1"/>
          <p:nvPr/>
        </p:nvSpPr>
        <p:spPr>
          <a:xfrm>
            <a:off x="2086996" y="4453402"/>
            <a:ext cx="30672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26-27 </a:t>
            </a:r>
            <a:r>
              <a:rPr kumimoji="0" lang="uk-UA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березня 2025 року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AA55819-9349-3D47-E1DF-41D490BFCF7D}"/>
              </a:ext>
            </a:extLst>
          </p:cNvPr>
          <p:cNvSpPr txBox="1"/>
          <p:nvPr/>
        </p:nvSpPr>
        <p:spPr>
          <a:xfrm>
            <a:off x="2881308" y="4042900"/>
            <a:ext cx="12742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uk-UA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uk-UA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години</a:t>
            </a:r>
            <a:endParaRPr lang="uk-UA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9BBDA4A-2841-B656-CCAD-506FE9E5D44E}"/>
              </a:ext>
            </a:extLst>
          </p:cNvPr>
          <p:cNvSpPr txBox="1"/>
          <p:nvPr/>
        </p:nvSpPr>
        <p:spPr>
          <a:xfrm>
            <a:off x="1475656" y="2391945"/>
            <a:ext cx="46547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/>
              <a:t>Руда Уляна</a:t>
            </a:r>
            <a:endParaRPr lang="uk-UA" sz="3200" b="1" i="1" dirty="0">
              <a:latin typeface="Impact" panose="020B0806030902050204" pitchFamily="34" charset="0"/>
              <a:ea typeface="Cambria" panose="020405030504060302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AF03F0B-085B-BB74-22DB-A61FE9A5DB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9422" y="5253621"/>
            <a:ext cx="1438781" cy="8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4506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Зображення, що містить текст, знімок екрана, графічний дизайн, Графіка&#10;&#10;Автоматично згенерований опис">
            <a:extLst>
              <a:ext uri="{FF2B5EF4-FFF2-40B4-BE49-F238E27FC236}">
                <a16:creationId xmlns="" xmlns:a16="http://schemas.microsoft.com/office/drawing/2014/main" id="{F113C548-578D-97B0-7BA3-5C3F67F3E3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79" t="-5616" r="79725" b="-8733"/>
          <a:stretch/>
        </p:blipFill>
        <p:spPr>
          <a:xfrm>
            <a:off x="1199333" y="177790"/>
            <a:ext cx="1119535" cy="10081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A7645F7-58F6-BE88-737F-27F4262B3B7E}"/>
              </a:ext>
            </a:extLst>
          </p:cNvPr>
          <p:cNvSpPr txBox="1"/>
          <p:nvPr/>
        </p:nvSpPr>
        <p:spPr>
          <a:xfrm>
            <a:off x="2195736" y="250870"/>
            <a:ext cx="345638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Тернопільський комунальний методичний центр науково-освітніх інновацій та моніторингу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E3ACFAE-648C-F74F-D131-F9D9DB2B3AAD}"/>
              </a:ext>
            </a:extLst>
          </p:cNvPr>
          <p:cNvSpPr txBox="1"/>
          <p:nvPr/>
        </p:nvSpPr>
        <p:spPr>
          <a:xfrm>
            <a:off x="1322198" y="1371499"/>
            <a:ext cx="45968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СЕРТИФІКАТ </a:t>
            </a:r>
            <a:r>
              <a:rPr lang="uk-UA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ГЛ</a:t>
            </a: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№</a:t>
            </a: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25-58</a:t>
            </a:r>
            <a:endParaRPr kumimoji="0" lang="uk-UA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F195E58-4A83-739D-7C1A-739A28D518C9}"/>
              </a:ext>
            </a:extLst>
          </p:cNvPr>
          <p:cNvSpPr txBox="1"/>
          <p:nvPr/>
        </p:nvSpPr>
        <p:spPr>
          <a:xfrm>
            <a:off x="397442" y="5503970"/>
            <a:ext cx="24300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Директор центру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B4E3C0CF-2607-701A-E3E3-9B3BE65EDC2F}"/>
              </a:ext>
            </a:extLst>
          </p:cNvPr>
          <p:cNvSpPr txBox="1"/>
          <p:nvPr/>
        </p:nvSpPr>
        <p:spPr>
          <a:xfrm>
            <a:off x="4026909" y="5491211"/>
            <a:ext cx="28620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Галина ЛИТВИНЮК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16DEFA9-4202-FEA5-1C39-19EF4ACE150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5753"/>
          <a:stretch/>
        </p:blipFill>
        <p:spPr>
          <a:xfrm>
            <a:off x="6588224" y="0"/>
            <a:ext cx="2555776" cy="6858000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F5643CAA-5274-858B-1BC9-516C5BC44C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960" y="6298566"/>
            <a:ext cx="5184899" cy="3816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4616B1B-F785-1DA5-C30B-5E731F9880C3}"/>
              </a:ext>
            </a:extLst>
          </p:cNvPr>
          <p:cNvSpPr txBox="1"/>
          <p:nvPr/>
        </p:nvSpPr>
        <p:spPr>
          <a:xfrm>
            <a:off x="188128" y="1937974"/>
            <a:ext cx="6597864" cy="20774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</a:t>
            </a:r>
            <a:r>
              <a:rPr kumimoji="0" lang="uk-UA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асвідчує</a:t>
            </a:r>
            <a:r>
              <a:rPr kumimoji="0" lang="uk-U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що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16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брала участь у </a:t>
            </a:r>
            <a:r>
              <a:rPr lang="uk-UA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ПрофМайстерках у межах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професійного маршруту 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ФОРМУВАННЯ АКАДЕМІЧНИХ</a:t>
            </a:r>
            <a:r>
              <a:rPr lang="ru-RU" b="1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ru-RU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ЛІЦЕЇВ В УМОВАХ НУШ</a:t>
            </a:r>
            <a:endParaRPr kumimoji="0" lang="uk-UA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4B88D39-4EBA-1472-1D5F-1E60BAB95203}"/>
              </a:ext>
            </a:extLst>
          </p:cNvPr>
          <p:cNvSpPr txBox="1"/>
          <p:nvPr/>
        </p:nvSpPr>
        <p:spPr>
          <a:xfrm>
            <a:off x="2086996" y="4453402"/>
            <a:ext cx="30672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26-27 </a:t>
            </a:r>
            <a:r>
              <a:rPr kumimoji="0" lang="uk-UA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березня 2025 року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AA55819-9349-3D47-E1DF-41D490BFCF7D}"/>
              </a:ext>
            </a:extLst>
          </p:cNvPr>
          <p:cNvSpPr txBox="1"/>
          <p:nvPr/>
        </p:nvSpPr>
        <p:spPr>
          <a:xfrm>
            <a:off x="2881308" y="4042900"/>
            <a:ext cx="12742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uk-UA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uk-UA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години</a:t>
            </a:r>
            <a:endParaRPr lang="uk-UA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9BBDA4A-2841-B656-CCAD-506FE9E5D44E}"/>
              </a:ext>
            </a:extLst>
          </p:cNvPr>
          <p:cNvSpPr txBox="1"/>
          <p:nvPr/>
        </p:nvSpPr>
        <p:spPr>
          <a:xfrm>
            <a:off x="1475656" y="2391945"/>
            <a:ext cx="46547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/>
              <a:t>Семенова Ганна</a:t>
            </a:r>
            <a:endParaRPr lang="uk-UA" sz="3200" b="1" i="1" dirty="0">
              <a:latin typeface="Impact" panose="020B0806030902050204" pitchFamily="34" charset="0"/>
              <a:ea typeface="Cambria" panose="020405030504060302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AF03F0B-085B-BB74-22DB-A61FE9A5DB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9422" y="5253621"/>
            <a:ext cx="1438781" cy="8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80591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Зображення, що містить текст, знімок екрана, графічний дизайн, Графіка&#10;&#10;Автоматично згенерований опис">
            <a:extLst>
              <a:ext uri="{FF2B5EF4-FFF2-40B4-BE49-F238E27FC236}">
                <a16:creationId xmlns="" xmlns:a16="http://schemas.microsoft.com/office/drawing/2014/main" id="{F113C548-578D-97B0-7BA3-5C3F67F3E3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79" t="-5616" r="79725" b="-8733"/>
          <a:stretch/>
        </p:blipFill>
        <p:spPr>
          <a:xfrm>
            <a:off x="1199333" y="177790"/>
            <a:ext cx="1119535" cy="10081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A7645F7-58F6-BE88-737F-27F4262B3B7E}"/>
              </a:ext>
            </a:extLst>
          </p:cNvPr>
          <p:cNvSpPr txBox="1"/>
          <p:nvPr/>
        </p:nvSpPr>
        <p:spPr>
          <a:xfrm>
            <a:off x="2195736" y="250870"/>
            <a:ext cx="345638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Тернопільський комунальний методичний центр науково-освітніх інновацій та моніторингу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E3ACFAE-648C-F74F-D131-F9D9DB2B3AAD}"/>
              </a:ext>
            </a:extLst>
          </p:cNvPr>
          <p:cNvSpPr txBox="1"/>
          <p:nvPr/>
        </p:nvSpPr>
        <p:spPr>
          <a:xfrm>
            <a:off x="1322198" y="1371499"/>
            <a:ext cx="45968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СЕРТИФІКАТ </a:t>
            </a:r>
            <a:r>
              <a:rPr lang="uk-UA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ГЛ</a:t>
            </a: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№</a:t>
            </a: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25-59</a:t>
            </a:r>
            <a:endParaRPr kumimoji="0" lang="uk-UA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F195E58-4A83-739D-7C1A-739A28D518C9}"/>
              </a:ext>
            </a:extLst>
          </p:cNvPr>
          <p:cNvSpPr txBox="1"/>
          <p:nvPr/>
        </p:nvSpPr>
        <p:spPr>
          <a:xfrm>
            <a:off x="397442" y="5503970"/>
            <a:ext cx="24300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Директор центру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B4E3C0CF-2607-701A-E3E3-9B3BE65EDC2F}"/>
              </a:ext>
            </a:extLst>
          </p:cNvPr>
          <p:cNvSpPr txBox="1"/>
          <p:nvPr/>
        </p:nvSpPr>
        <p:spPr>
          <a:xfrm>
            <a:off x="4026909" y="5491211"/>
            <a:ext cx="28620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Галина ЛИТВИНЮК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16DEFA9-4202-FEA5-1C39-19EF4ACE150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5753"/>
          <a:stretch/>
        </p:blipFill>
        <p:spPr>
          <a:xfrm>
            <a:off x="6588224" y="0"/>
            <a:ext cx="2555776" cy="6858000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F5643CAA-5274-858B-1BC9-516C5BC44C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960" y="6298566"/>
            <a:ext cx="5184899" cy="3816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4616B1B-F785-1DA5-C30B-5E731F9880C3}"/>
              </a:ext>
            </a:extLst>
          </p:cNvPr>
          <p:cNvSpPr txBox="1"/>
          <p:nvPr/>
        </p:nvSpPr>
        <p:spPr>
          <a:xfrm>
            <a:off x="188128" y="1937974"/>
            <a:ext cx="6597864" cy="20774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</a:t>
            </a:r>
            <a:r>
              <a:rPr kumimoji="0" lang="uk-UA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асвідчує</a:t>
            </a:r>
            <a:r>
              <a:rPr kumimoji="0" lang="uk-U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що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16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брала участь у </a:t>
            </a:r>
            <a:r>
              <a:rPr lang="uk-UA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ПрофМайстерках у межах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професійного маршруту 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ФОРМУВАННЯ АКАДЕМІЧНИХ</a:t>
            </a:r>
            <a:r>
              <a:rPr lang="ru-RU" b="1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ru-RU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ЛІЦЕЇВ В УМОВАХ НУШ</a:t>
            </a:r>
            <a:endParaRPr kumimoji="0" lang="uk-UA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4B88D39-4EBA-1472-1D5F-1E60BAB95203}"/>
              </a:ext>
            </a:extLst>
          </p:cNvPr>
          <p:cNvSpPr txBox="1"/>
          <p:nvPr/>
        </p:nvSpPr>
        <p:spPr>
          <a:xfrm>
            <a:off x="2086996" y="4453402"/>
            <a:ext cx="30672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26-27 </a:t>
            </a:r>
            <a:r>
              <a:rPr kumimoji="0" lang="uk-UA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березня 2025 року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AA55819-9349-3D47-E1DF-41D490BFCF7D}"/>
              </a:ext>
            </a:extLst>
          </p:cNvPr>
          <p:cNvSpPr txBox="1"/>
          <p:nvPr/>
        </p:nvSpPr>
        <p:spPr>
          <a:xfrm>
            <a:off x="2881308" y="4042900"/>
            <a:ext cx="12742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uk-UA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uk-UA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години</a:t>
            </a:r>
            <a:endParaRPr lang="uk-UA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9BBDA4A-2841-B656-CCAD-506FE9E5D44E}"/>
              </a:ext>
            </a:extLst>
          </p:cNvPr>
          <p:cNvSpPr txBox="1"/>
          <p:nvPr/>
        </p:nvSpPr>
        <p:spPr>
          <a:xfrm>
            <a:off x="1475656" y="2391945"/>
            <a:ext cx="46547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/>
              <a:t>Балящук </a:t>
            </a:r>
            <a:r>
              <a:rPr lang="uk-UA" sz="3200" dirty="0" smtClean="0"/>
              <a:t>Марія</a:t>
            </a:r>
            <a:endParaRPr lang="uk-UA" sz="3200" b="1" i="1" dirty="0">
              <a:latin typeface="Impact" panose="020B0806030902050204" pitchFamily="34" charset="0"/>
              <a:ea typeface="Cambria" panose="020405030504060302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AF03F0B-085B-BB74-22DB-A61FE9A5DB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9422" y="5253621"/>
            <a:ext cx="1438781" cy="8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863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Зображення, що містить текст, знімок екрана, графічний дизайн, Графіка&#10;&#10;Автоматично згенерований опис">
            <a:extLst>
              <a:ext uri="{FF2B5EF4-FFF2-40B4-BE49-F238E27FC236}">
                <a16:creationId xmlns="" xmlns:a16="http://schemas.microsoft.com/office/drawing/2014/main" id="{F113C548-578D-97B0-7BA3-5C3F67F3E3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79" t="-5616" r="79725" b="-8733"/>
          <a:stretch/>
        </p:blipFill>
        <p:spPr>
          <a:xfrm>
            <a:off x="1199333" y="177790"/>
            <a:ext cx="1119535" cy="10081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A7645F7-58F6-BE88-737F-27F4262B3B7E}"/>
              </a:ext>
            </a:extLst>
          </p:cNvPr>
          <p:cNvSpPr txBox="1"/>
          <p:nvPr/>
        </p:nvSpPr>
        <p:spPr>
          <a:xfrm>
            <a:off x="2195736" y="250870"/>
            <a:ext cx="345638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Тернопільський комунальний методичний центр науково-освітніх інновацій та моніторингу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E3ACFAE-648C-F74F-D131-F9D9DB2B3AAD}"/>
              </a:ext>
            </a:extLst>
          </p:cNvPr>
          <p:cNvSpPr txBox="1"/>
          <p:nvPr/>
        </p:nvSpPr>
        <p:spPr>
          <a:xfrm>
            <a:off x="1322198" y="1371499"/>
            <a:ext cx="45968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СЕРТИФІКАТ </a:t>
            </a:r>
            <a:r>
              <a:rPr lang="uk-UA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ГЛ</a:t>
            </a: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№25-06</a:t>
            </a:r>
            <a:endParaRPr kumimoji="0" lang="uk-UA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F195E58-4A83-739D-7C1A-739A28D518C9}"/>
              </a:ext>
            </a:extLst>
          </p:cNvPr>
          <p:cNvSpPr txBox="1"/>
          <p:nvPr/>
        </p:nvSpPr>
        <p:spPr>
          <a:xfrm>
            <a:off x="397442" y="5503970"/>
            <a:ext cx="24300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Директор центру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B4E3C0CF-2607-701A-E3E3-9B3BE65EDC2F}"/>
              </a:ext>
            </a:extLst>
          </p:cNvPr>
          <p:cNvSpPr txBox="1"/>
          <p:nvPr/>
        </p:nvSpPr>
        <p:spPr>
          <a:xfrm>
            <a:off x="4026909" y="5491211"/>
            <a:ext cx="28620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Галина ЛИТВИНЮК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16DEFA9-4202-FEA5-1C39-19EF4ACE150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5753"/>
          <a:stretch/>
        </p:blipFill>
        <p:spPr>
          <a:xfrm>
            <a:off x="6588224" y="0"/>
            <a:ext cx="2555776" cy="6858000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F5643CAA-5274-858B-1BC9-516C5BC44C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960" y="6298566"/>
            <a:ext cx="5184899" cy="3816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4616B1B-F785-1DA5-C30B-5E731F9880C3}"/>
              </a:ext>
            </a:extLst>
          </p:cNvPr>
          <p:cNvSpPr txBox="1"/>
          <p:nvPr/>
        </p:nvSpPr>
        <p:spPr>
          <a:xfrm>
            <a:off x="188128" y="1937974"/>
            <a:ext cx="6597864" cy="20774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</a:t>
            </a:r>
            <a:r>
              <a:rPr kumimoji="0" lang="uk-UA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асвідчує</a:t>
            </a:r>
            <a:r>
              <a:rPr kumimoji="0" lang="uk-U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що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16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брала участь у </a:t>
            </a:r>
            <a:r>
              <a:rPr lang="uk-UA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ПрофМайстерках у межах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професійного маршруту 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ФОРМУВАННЯ АКАДЕМІЧНИХ</a:t>
            </a:r>
            <a:r>
              <a:rPr lang="ru-RU" b="1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ru-RU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ЛІЦЕЇВ В УМОВАХ НУШ</a:t>
            </a:r>
            <a:endParaRPr kumimoji="0" lang="uk-UA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4B88D39-4EBA-1472-1D5F-1E60BAB95203}"/>
              </a:ext>
            </a:extLst>
          </p:cNvPr>
          <p:cNvSpPr txBox="1"/>
          <p:nvPr/>
        </p:nvSpPr>
        <p:spPr>
          <a:xfrm>
            <a:off x="2086996" y="4453402"/>
            <a:ext cx="30672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26-27 </a:t>
            </a:r>
            <a:r>
              <a:rPr kumimoji="0" lang="uk-UA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березня 2025 року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AA55819-9349-3D47-E1DF-41D490BFCF7D}"/>
              </a:ext>
            </a:extLst>
          </p:cNvPr>
          <p:cNvSpPr txBox="1"/>
          <p:nvPr/>
        </p:nvSpPr>
        <p:spPr>
          <a:xfrm>
            <a:off x="2881308" y="4042900"/>
            <a:ext cx="12742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noProof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 години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9BBDA4A-2841-B656-CCAD-506FE9E5D44E}"/>
              </a:ext>
            </a:extLst>
          </p:cNvPr>
          <p:cNvSpPr txBox="1"/>
          <p:nvPr/>
        </p:nvSpPr>
        <p:spPr>
          <a:xfrm>
            <a:off x="2284954" y="2391945"/>
            <a:ext cx="3845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0" i="0" dirty="0" err="1">
                <a:effectLst/>
              </a:rPr>
              <a:t>Загазей</a:t>
            </a:r>
            <a:r>
              <a:rPr lang="uk-UA" sz="3200" b="0" i="0" dirty="0">
                <a:effectLst/>
              </a:rPr>
              <a:t> Оксана</a:t>
            </a:r>
            <a:endParaRPr lang="uk-UA" sz="3200" b="1" i="1" dirty="0">
              <a:ea typeface="Cambria" panose="020405030504060302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AF03F0B-085B-BB74-22DB-A61FE9A5DB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9422" y="5253621"/>
            <a:ext cx="1438781" cy="8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19248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Зображення, що містить текст, знімок екрана, графічний дизайн, Графіка&#10;&#10;Автоматично згенерований опис">
            <a:extLst>
              <a:ext uri="{FF2B5EF4-FFF2-40B4-BE49-F238E27FC236}">
                <a16:creationId xmlns="" xmlns:a16="http://schemas.microsoft.com/office/drawing/2014/main" id="{F113C548-578D-97B0-7BA3-5C3F67F3E3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79" t="-5616" r="79725" b="-8733"/>
          <a:stretch/>
        </p:blipFill>
        <p:spPr>
          <a:xfrm>
            <a:off x="1199333" y="177790"/>
            <a:ext cx="1119535" cy="10081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A7645F7-58F6-BE88-737F-27F4262B3B7E}"/>
              </a:ext>
            </a:extLst>
          </p:cNvPr>
          <p:cNvSpPr txBox="1"/>
          <p:nvPr/>
        </p:nvSpPr>
        <p:spPr>
          <a:xfrm>
            <a:off x="2195736" y="250870"/>
            <a:ext cx="345638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Тернопільський комунальний методичний центр науково-освітніх інновацій та моніторингу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E3ACFAE-648C-F74F-D131-F9D9DB2B3AAD}"/>
              </a:ext>
            </a:extLst>
          </p:cNvPr>
          <p:cNvSpPr txBox="1"/>
          <p:nvPr/>
        </p:nvSpPr>
        <p:spPr>
          <a:xfrm>
            <a:off x="1322198" y="1371499"/>
            <a:ext cx="45968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СЕРТИФІКАТ </a:t>
            </a:r>
            <a:r>
              <a:rPr lang="uk-UA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ГЛ</a:t>
            </a: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№</a:t>
            </a: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25-60</a:t>
            </a:r>
            <a:endParaRPr kumimoji="0" lang="uk-UA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F195E58-4A83-739D-7C1A-739A28D518C9}"/>
              </a:ext>
            </a:extLst>
          </p:cNvPr>
          <p:cNvSpPr txBox="1"/>
          <p:nvPr/>
        </p:nvSpPr>
        <p:spPr>
          <a:xfrm>
            <a:off x="397442" y="5503970"/>
            <a:ext cx="24300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Директор центру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B4E3C0CF-2607-701A-E3E3-9B3BE65EDC2F}"/>
              </a:ext>
            </a:extLst>
          </p:cNvPr>
          <p:cNvSpPr txBox="1"/>
          <p:nvPr/>
        </p:nvSpPr>
        <p:spPr>
          <a:xfrm>
            <a:off x="4026909" y="5491211"/>
            <a:ext cx="28620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Галина ЛИТВИНЮК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16DEFA9-4202-FEA5-1C39-19EF4ACE150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5753"/>
          <a:stretch/>
        </p:blipFill>
        <p:spPr>
          <a:xfrm>
            <a:off x="6588224" y="0"/>
            <a:ext cx="2555776" cy="6858000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F5643CAA-5274-858B-1BC9-516C5BC44C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960" y="6298566"/>
            <a:ext cx="5184899" cy="3816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4616B1B-F785-1DA5-C30B-5E731F9880C3}"/>
              </a:ext>
            </a:extLst>
          </p:cNvPr>
          <p:cNvSpPr txBox="1"/>
          <p:nvPr/>
        </p:nvSpPr>
        <p:spPr>
          <a:xfrm>
            <a:off x="188128" y="1937974"/>
            <a:ext cx="6597864" cy="20774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</a:t>
            </a:r>
            <a:r>
              <a:rPr kumimoji="0" lang="uk-UA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асвідчує</a:t>
            </a:r>
            <a:r>
              <a:rPr kumimoji="0" lang="uk-U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що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16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брала участь у </a:t>
            </a:r>
            <a:r>
              <a:rPr lang="uk-UA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ПрофМайстерках у межах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професійного маршруту 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ФОРМУВАННЯ АКАДЕМІЧНИХ</a:t>
            </a:r>
            <a:r>
              <a:rPr lang="ru-RU" b="1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ru-RU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ЛІЦЕЇВ В УМОВАХ НУШ</a:t>
            </a:r>
            <a:endParaRPr kumimoji="0" lang="uk-UA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4B88D39-4EBA-1472-1D5F-1E60BAB95203}"/>
              </a:ext>
            </a:extLst>
          </p:cNvPr>
          <p:cNvSpPr txBox="1"/>
          <p:nvPr/>
        </p:nvSpPr>
        <p:spPr>
          <a:xfrm>
            <a:off x="2086996" y="4453402"/>
            <a:ext cx="30672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26-27 </a:t>
            </a:r>
            <a:r>
              <a:rPr kumimoji="0" lang="uk-UA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березня 2025 року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AA55819-9349-3D47-E1DF-41D490BFCF7D}"/>
              </a:ext>
            </a:extLst>
          </p:cNvPr>
          <p:cNvSpPr txBox="1"/>
          <p:nvPr/>
        </p:nvSpPr>
        <p:spPr>
          <a:xfrm>
            <a:off x="2881308" y="4042900"/>
            <a:ext cx="12742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uk-UA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uk-UA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години</a:t>
            </a:r>
            <a:endParaRPr lang="uk-UA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9BBDA4A-2841-B656-CCAD-506FE9E5D44E}"/>
              </a:ext>
            </a:extLst>
          </p:cNvPr>
          <p:cNvSpPr txBox="1"/>
          <p:nvPr/>
        </p:nvSpPr>
        <p:spPr>
          <a:xfrm>
            <a:off x="1475656" y="2391945"/>
            <a:ext cx="46547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err="1"/>
              <a:t>Синьовська</a:t>
            </a:r>
            <a:r>
              <a:rPr lang="uk-UA" sz="3200" dirty="0"/>
              <a:t> Марія</a:t>
            </a:r>
            <a:endParaRPr lang="uk-UA" sz="3200" b="1" i="1" dirty="0">
              <a:latin typeface="Impact" panose="020B0806030902050204" pitchFamily="34" charset="0"/>
              <a:ea typeface="Cambria" panose="020405030504060302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AF03F0B-085B-BB74-22DB-A61FE9A5DB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9422" y="5253621"/>
            <a:ext cx="1438781" cy="8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377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Зображення, що містить текст, знімок екрана, графічний дизайн, Графіка&#10;&#10;Автоматично згенерований опис">
            <a:extLst>
              <a:ext uri="{FF2B5EF4-FFF2-40B4-BE49-F238E27FC236}">
                <a16:creationId xmlns="" xmlns:a16="http://schemas.microsoft.com/office/drawing/2014/main" id="{F113C548-578D-97B0-7BA3-5C3F67F3E3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79" t="-5616" r="79725" b="-8733"/>
          <a:stretch/>
        </p:blipFill>
        <p:spPr>
          <a:xfrm>
            <a:off x="1199333" y="177790"/>
            <a:ext cx="1119535" cy="10081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A7645F7-58F6-BE88-737F-27F4262B3B7E}"/>
              </a:ext>
            </a:extLst>
          </p:cNvPr>
          <p:cNvSpPr txBox="1"/>
          <p:nvPr/>
        </p:nvSpPr>
        <p:spPr>
          <a:xfrm>
            <a:off x="2195736" y="250870"/>
            <a:ext cx="345638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Тернопільський комунальний методичний центр науково-освітніх інновацій та моніторингу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E3ACFAE-648C-F74F-D131-F9D9DB2B3AAD}"/>
              </a:ext>
            </a:extLst>
          </p:cNvPr>
          <p:cNvSpPr txBox="1"/>
          <p:nvPr/>
        </p:nvSpPr>
        <p:spPr>
          <a:xfrm>
            <a:off x="1322198" y="1371499"/>
            <a:ext cx="45968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СЕРТИФІКАТ </a:t>
            </a:r>
            <a:r>
              <a:rPr lang="uk-UA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ГЛ</a:t>
            </a: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№</a:t>
            </a: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25-61</a:t>
            </a:r>
            <a:endParaRPr kumimoji="0" lang="uk-UA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F195E58-4A83-739D-7C1A-739A28D518C9}"/>
              </a:ext>
            </a:extLst>
          </p:cNvPr>
          <p:cNvSpPr txBox="1"/>
          <p:nvPr/>
        </p:nvSpPr>
        <p:spPr>
          <a:xfrm>
            <a:off x="397442" y="5503970"/>
            <a:ext cx="24300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Директор центру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B4E3C0CF-2607-701A-E3E3-9B3BE65EDC2F}"/>
              </a:ext>
            </a:extLst>
          </p:cNvPr>
          <p:cNvSpPr txBox="1"/>
          <p:nvPr/>
        </p:nvSpPr>
        <p:spPr>
          <a:xfrm>
            <a:off x="4026909" y="5491211"/>
            <a:ext cx="28620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Галина ЛИТВИНЮК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16DEFA9-4202-FEA5-1C39-19EF4ACE150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5753"/>
          <a:stretch/>
        </p:blipFill>
        <p:spPr>
          <a:xfrm>
            <a:off x="6588224" y="0"/>
            <a:ext cx="2555776" cy="6858000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F5643CAA-5274-858B-1BC9-516C5BC44C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960" y="6298566"/>
            <a:ext cx="5184899" cy="3816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4616B1B-F785-1DA5-C30B-5E731F9880C3}"/>
              </a:ext>
            </a:extLst>
          </p:cNvPr>
          <p:cNvSpPr txBox="1"/>
          <p:nvPr/>
        </p:nvSpPr>
        <p:spPr>
          <a:xfrm>
            <a:off x="188128" y="1937974"/>
            <a:ext cx="6597864" cy="20774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</a:t>
            </a:r>
            <a:r>
              <a:rPr kumimoji="0" lang="uk-UA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асвідчує</a:t>
            </a:r>
            <a:r>
              <a:rPr kumimoji="0" lang="uk-U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що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16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брала участь у </a:t>
            </a:r>
            <a:r>
              <a:rPr lang="uk-UA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ПрофМайстерках у межах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професійного маршруту 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ФОРМУВАННЯ АКАДЕМІЧНИХ</a:t>
            </a:r>
            <a:r>
              <a:rPr lang="ru-RU" b="1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ru-RU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ЛІЦЕЇВ В УМОВАХ НУШ</a:t>
            </a:r>
            <a:endParaRPr kumimoji="0" lang="uk-UA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4B88D39-4EBA-1472-1D5F-1E60BAB95203}"/>
              </a:ext>
            </a:extLst>
          </p:cNvPr>
          <p:cNvSpPr txBox="1"/>
          <p:nvPr/>
        </p:nvSpPr>
        <p:spPr>
          <a:xfrm>
            <a:off x="2086996" y="4453402"/>
            <a:ext cx="30672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26-27 </a:t>
            </a:r>
            <a:r>
              <a:rPr kumimoji="0" lang="uk-UA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березня 2025 року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AA55819-9349-3D47-E1DF-41D490BFCF7D}"/>
              </a:ext>
            </a:extLst>
          </p:cNvPr>
          <p:cNvSpPr txBox="1"/>
          <p:nvPr/>
        </p:nvSpPr>
        <p:spPr>
          <a:xfrm>
            <a:off x="2881308" y="4042900"/>
            <a:ext cx="12742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uk-UA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uk-UA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години</a:t>
            </a:r>
            <a:endParaRPr lang="uk-UA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9BBDA4A-2841-B656-CCAD-506FE9E5D44E}"/>
              </a:ext>
            </a:extLst>
          </p:cNvPr>
          <p:cNvSpPr txBox="1"/>
          <p:nvPr/>
        </p:nvSpPr>
        <p:spPr>
          <a:xfrm>
            <a:off x="1475656" y="2391945"/>
            <a:ext cx="46547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err="1"/>
              <a:t>Синьовська</a:t>
            </a:r>
            <a:r>
              <a:rPr lang="uk-UA" sz="3200" dirty="0"/>
              <a:t> Марія</a:t>
            </a:r>
            <a:endParaRPr lang="uk-UA" sz="3200" b="1" i="1" dirty="0">
              <a:latin typeface="Impact" panose="020B0806030902050204" pitchFamily="34" charset="0"/>
              <a:ea typeface="Cambria" panose="020405030504060302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AF03F0B-085B-BB74-22DB-A61FE9A5DB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9422" y="5253621"/>
            <a:ext cx="1438781" cy="8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76543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Зображення, що містить текст, знімок екрана, графічний дизайн, Графіка&#10;&#10;Автоматично згенерований опис">
            <a:extLst>
              <a:ext uri="{FF2B5EF4-FFF2-40B4-BE49-F238E27FC236}">
                <a16:creationId xmlns="" xmlns:a16="http://schemas.microsoft.com/office/drawing/2014/main" id="{F113C548-578D-97B0-7BA3-5C3F67F3E3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79" t="-5616" r="79725" b="-8733"/>
          <a:stretch/>
        </p:blipFill>
        <p:spPr>
          <a:xfrm>
            <a:off x="1199333" y="177790"/>
            <a:ext cx="1119535" cy="10081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A7645F7-58F6-BE88-737F-27F4262B3B7E}"/>
              </a:ext>
            </a:extLst>
          </p:cNvPr>
          <p:cNvSpPr txBox="1"/>
          <p:nvPr/>
        </p:nvSpPr>
        <p:spPr>
          <a:xfrm>
            <a:off x="2195736" y="250870"/>
            <a:ext cx="345638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Тернопільський комунальний методичний центр науково-освітніх інновацій та моніторингу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E3ACFAE-648C-F74F-D131-F9D9DB2B3AAD}"/>
              </a:ext>
            </a:extLst>
          </p:cNvPr>
          <p:cNvSpPr txBox="1"/>
          <p:nvPr/>
        </p:nvSpPr>
        <p:spPr>
          <a:xfrm>
            <a:off x="1322198" y="1371499"/>
            <a:ext cx="45968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СЕРТИФІКАТ </a:t>
            </a:r>
            <a:r>
              <a:rPr lang="uk-UA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ГЛ</a:t>
            </a: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№</a:t>
            </a: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25-62</a:t>
            </a:r>
            <a:endParaRPr kumimoji="0" lang="uk-UA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F195E58-4A83-739D-7C1A-739A28D518C9}"/>
              </a:ext>
            </a:extLst>
          </p:cNvPr>
          <p:cNvSpPr txBox="1"/>
          <p:nvPr/>
        </p:nvSpPr>
        <p:spPr>
          <a:xfrm>
            <a:off x="397442" y="5503970"/>
            <a:ext cx="24300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Директор центру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B4E3C0CF-2607-701A-E3E3-9B3BE65EDC2F}"/>
              </a:ext>
            </a:extLst>
          </p:cNvPr>
          <p:cNvSpPr txBox="1"/>
          <p:nvPr/>
        </p:nvSpPr>
        <p:spPr>
          <a:xfrm>
            <a:off x="4026909" y="5491211"/>
            <a:ext cx="28620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Галина ЛИТВИНЮК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16DEFA9-4202-FEA5-1C39-19EF4ACE150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5753"/>
          <a:stretch/>
        </p:blipFill>
        <p:spPr>
          <a:xfrm>
            <a:off x="6588224" y="0"/>
            <a:ext cx="2555776" cy="6858000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F5643CAA-5274-858B-1BC9-516C5BC44C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960" y="6298566"/>
            <a:ext cx="5184899" cy="3816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4616B1B-F785-1DA5-C30B-5E731F9880C3}"/>
              </a:ext>
            </a:extLst>
          </p:cNvPr>
          <p:cNvSpPr txBox="1"/>
          <p:nvPr/>
        </p:nvSpPr>
        <p:spPr>
          <a:xfrm>
            <a:off x="188128" y="1937974"/>
            <a:ext cx="6597864" cy="20774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</a:t>
            </a:r>
            <a:r>
              <a:rPr kumimoji="0" lang="uk-UA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асвідчує</a:t>
            </a:r>
            <a:r>
              <a:rPr kumimoji="0" lang="uk-U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що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16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брала участь у </a:t>
            </a:r>
            <a:r>
              <a:rPr lang="uk-UA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ПрофМайстерках у межах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професійного маршруту 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ФОРМУВАННЯ АКАДЕМІЧНИХ</a:t>
            </a:r>
            <a:r>
              <a:rPr lang="ru-RU" b="1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ru-RU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ЛІЦЕЇВ В УМОВАХ НУШ</a:t>
            </a:r>
            <a:endParaRPr kumimoji="0" lang="uk-UA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4B88D39-4EBA-1472-1D5F-1E60BAB95203}"/>
              </a:ext>
            </a:extLst>
          </p:cNvPr>
          <p:cNvSpPr txBox="1"/>
          <p:nvPr/>
        </p:nvSpPr>
        <p:spPr>
          <a:xfrm>
            <a:off x="2086996" y="4453402"/>
            <a:ext cx="30672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26-27 </a:t>
            </a:r>
            <a:r>
              <a:rPr kumimoji="0" lang="uk-UA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березня 2025 року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AA55819-9349-3D47-E1DF-41D490BFCF7D}"/>
              </a:ext>
            </a:extLst>
          </p:cNvPr>
          <p:cNvSpPr txBox="1"/>
          <p:nvPr/>
        </p:nvSpPr>
        <p:spPr>
          <a:xfrm>
            <a:off x="2881308" y="4042900"/>
            <a:ext cx="12742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uk-UA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uk-UA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години</a:t>
            </a:r>
            <a:endParaRPr lang="uk-UA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9BBDA4A-2841-B656-CCAD-506FE9E5D44E}"/>
              </a:ext>
            </a:extLst>
          </p:cNvPr>
          <p:cNvSpPr txBox="1"/>
          <p:nvPr/>
        </p:nvSpPr>
        <p:spPr>
          <a:xfrm>
            <a:off x="1475656" y="2391945"/>
            <a:ext cx="46547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err="1"/>
              <a:t>Комащук</a:t>
            </a:r>
            <a:r>
              <a:rPr lang="uk-UA" sz="3200" dirty="0"/>
              <a:t> Марія</a:t>
            </a:r>
            <a:endParaRPr lang="uk-UA" sz="3200" b="1" i="1" dirty="0">
              <a:latin typeface="Impact" panose="020B0806030902050204" pitchFamily="34" charset="0"/>
              <a:ea typeface="Cambria" panose="020405030504060302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AF03F0B-085B-BB74-22DB-A61FE9A5DB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9422" y="5253621"/>
            <a:ext cx="1438781" cy="8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47313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Зображення, що містить текст, знімок екрана, графічний дизайн, Графіка&#10;&#10;Автоматично згенерований опис">
            <a:extLst>
              <a:ext uri="{FF2B5EF4-FFF2-40B4-BE49-F238E27FC236}">
                <a16:creationId xmlns="" xmlns:a16="http://schemas.microsoft.com/office/drawing/2014/main" id="{F113C548-578D-97B0-7BA3-5C3F67F3E3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79" t="-5616" r="79725" b="-8733"/>
          <a:stretch/>
        </p:blipFill>
        <p:spPr>
          <a:xfrm>
            <a:off x="1199333" y="177790"/>
            <a:ext cx="1119535" cy="10081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A7645F7-58F6-BE88-737F-27F4262B3B7E}"/>
              </a:ext>
            </a:extLst>
          </p:cNvPr>
          <p:cNvSpPr txBox="1"/>
          <p:nvPr/>
        </p:nvSpPr>
        <p:spPr>
          <a:xfrm>
            <a:off x="2195736" y="250870"/>
            <a:ext cx="345638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Тернопільський комунальний методичний центр науково-освітніх інновацій та моніторингу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E3ACFAE-648C-F74F-D131-F9D9DB2B3AAD}"/>
              </a:ext>
            </a:extLst>
          </p:cNvPr>
          <p:cNvSpPr txBox="1"/>
          <p:nvPr/>
        </p:nvSpPr>
        <p:spPr>
          <a:xfrm>
            <a:off x="1322198" y="1371499"/>
            <a:ext cx="45968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СЕРТИФІКАТ </a:t>
            </a:r>
            <a:r>
              <a:rPr lang="uk-UA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ГЛ</a:t>
            </a: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№</a:t>
            </a: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25-63</a:t>
            </a:r>
            <a:endParaRPr kumimoji="0" lang="uk-UA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F195E58-4A83-739D-7C1A-739A28D518C9}"/>
              </a:ext>
            </a:extLst>
          </p:cNvPr>
          <p:cNvSpPr txBox="1"/>
          <p:nvPr/>
        </p:nvSpPr>
        <p:spPr>
          <a:xfrm>
            <a:off x="397442" y="5503970"/>
            <a:ext cx="24300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Директор центру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B4E3C0CF-2607-701A-E3E3-9B3BE65EDC2F}"/>
              </a:ext>
            </a:extLst>
          </p:cNvPr>
          <p:cNvSpPr txBox="1"/>
          <p:nvPr/>
        </p:nvSpPr>
        <p:spPr>
          <a:xfrm>
            <a:off x="4026909" y="5491211"/>
            <a:ext cx="28620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Галина ЛИТВИНЮК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16DEFA9-4202-FEA5-1C39-19EF4ACE150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5753"/>
          <a:stretch/>
        </p:blipFill>
        <p:spPr>
          <a:xfrm>
            <a:off x="6588224" y="0"/>
            <a:ext cx="2555776" cy="6858000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F5643CAA-5274-858B-1BC9-516C5BC44C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960" y="6298566"/>
            <a:ext cx="5184899" cy="3816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4616B1B-F785-1DA5-C30B-5E731F9880C3}"/>
              </a:ext>
            </a:extLst>
          </p:cNvPr>
          <p:cNvSpPr txBox="1"/>
          <p:nvPr/>
        </p:nvSpPr>
        <p:spPr>
          <a:xfrm>
            <a:off x="188128" y="1937974"/>
            <a:ext cx="6597864" cy="20774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</a:t>
            </a:r>
            <a:r>
              <a:rPr kumimoji="0" lang="uk-UA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асвідчує</a:t>
            </a:r>
            <a:r>
              <a:rPr kumimoji="0" lang="uk-U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що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16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брала участь у </a:t>
            </a:r>
            <a:r>
              <a:rPr lang="uk-UA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ПрофМайстерках у межах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професійного маршруту 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ФОРМУВАННЯ АКАДЕМІЧНИХ</a:t>
            </a:r>
            <a:r>
              <a:rPr lang="ru-RU" b="1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ru-RU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ЛІЦЕЇВ В УМОВАХ НУШ</a:t>
            </a:r>
            <a:endParaRPr kumimoji="0" lang="uk-UA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4B88D39-4EBA-1472-1D5F-1E60BAB95203}"/>
              </a:ext>
            </a:extLst>
          </p:cNvPr>
          <p:cNvSpPr txBox="1"/>
          <p:nvPr/>
        </p:nvSpPr>
        <p:spPr>
          <a:xfrm>
            <a:off x="2086996" y="4453402"/>
            <a:ext cx="30672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26-27 </a:t>
            </a:r>
            <a:r>
              <a:rPr kumimoji="0" lang="uk-UA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березня 2025 року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AA55819-9349-3D47-E1DF-41D490BFCF7D}"/>
              </a:ext>
            </a:extLst>
          </p:cNvPr>
          <p:cNvSpPr txBox="1"/>
          <p:nvPr/>
        </p:nvSpPr>
        <p:spPr>
          <a:xfrm>
            <a:off x="2881308" y="4042900"/>
            <a:ext cx="12742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uk-UA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uk-UA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години</a:t>
            </a:r>
            <a:endParaRPr lang="uk-UA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9BBDA4A-2841-B656-CCAD-506FE9E5D44E}"/>
              </a:ext>
            </a:extLst>
          </p:cNvPr>
          <p:cNvSpPr txBox="1"/>
          <p:nvPr/>
        </p:nvSpPr>
        <p:spPr>
          <a:xfrm>
            <a:off x="1475656" y="2391945"/>
            <a:ext cx="46547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err="1"/>
              <a:t>Мудеревич</a:t>
            </a:r>
            <a:r>
              <a:rPr lang="uk-UA" sz="3200" dirty="0"/>
              <a:t> Лілія</a:t>
            </a:r>
            <a:endParaRPr lang="uk-UA" sz="3200" b="1" i="1" dirty="0">
              <a:latin typeface="Impact" panose="020B0806030902050204" pitchFamily="34" charset="0"/>
              <a:ea typeface="Cambria" panose="020405030504060302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AF03F0B-085B-BB74-22DB-A61FE9A5DB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9422" y="5253621"/>
            <a:ext cx="1438781" cy="8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99572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Зображення, що містить текст, знімок екрана, графічний дизайн, Графіка&#10;&#10;Автоматично згенерований опис">
            <a:extLst>
              <a:ext uri="{FF2B5EF4-FFF2-40B4-BE49-F238E27FC236}">
                <a16:creationId xmlns="" xmlns:a16="http://schemas.microsoft.com/office/drawing/2014/main" id="{F113C548-578D-97B0-7BA3-5C3F67F3E3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79" t="-5616" r="79725" b="-8733"/>
          <a:stretch/>
        </p:blipFill>
        <p:spPr>
          <a:xfrm>
            <a:off x="1199333" y="177790"/>
            <a:ext cx="1119535" cy="10081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A7645F7-58F6-BE88-737F-27F4262B3B7E}"/>
              </a:ext>
            </a:extLst>
          </p:cNvPr>
          <p:cNvSpPr txBox="1"/>
          <p:nvPr/>
        </p:nvSpPr>
        <p:spPr>
          <a:xfrm>
            <a:off x="2195736" y="250870"/>
            <a:ext cx="345638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Тернопільський комунальний методичний центр науково-освітніх інновацій та моніторингу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E3ACFAE-648C-F74F-D131-F9D9DB2B3AAD}"/>
              </a:ext>
            </a:extLst>
          </p:cNvPr>
          <p:cNvSpPr txBox="1"/>
          <p:nvPr/>
        </p:nvSpPr>
        <p:spPr>
          <a:xfrm>
            <a:off x="1322198" y="1371499"/>
            <a:ext cx="45968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СЕРТИФІКАТ </a:t>
            </a:r>
            <a:r>
              <a:rPr lang="uk-UA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ГЛ</a:t>
            </a: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№</a:t>
            </a: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25-64</a:t>
            </a:r>
            <a:endParaRPr kumimoji="0" lang="uk-UA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F195E58-4A83-739D-7C1A-739A28D518C9}"/>
              </a:ext>
            </a:extLst>
          </p:cNvPr>
          <p:cNvSpPr txBox="1"/>
          <p:nvPr/>
        </p:nvSpPr>
        <p:spPr>
          <a:xfrm>
            <a:off x="397442" y="5503970"/>
            <a:ext cx="24300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Директор центру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B4E3C0CF-2607-701A-E3E3-9B3BE65EDC2F}"/>
              </a:ext>
            </a:extLst>
          </p:cNvPr>
          <p:cNvSpPr txBox="1"/>
          <p:nvPr/>
        </p:nvSpPr>
        <p:spPr>
          <a:xfrm>
            <a:off x="4026909" y="5491211"/>
            <a:ext cx="28620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Галина ЛИТВИНЮК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16DEFA9-4202-FEA5-1C39-19EF4ACE150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5753"/>
          <a:stretch/>
        </p:blipFill>
        <p:spPr>
          <a:xfrm>
            <a:off x="6588224" y="0"/>
            <a:ext cx="2555776" cy="6858000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F5643CAA-5274-858B-1BC9-516C5BC44C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960" y="6298566"/>
            <a:ext cx="5184899" cy="3816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4616B1B-F785-1DA5-C30B-5E731F9880C3}"/>
              </a:ext>
            </a:extLst>
          </p:cNvPr>
          <p:cNvSpPr txBox="1"/>
          <p:nvPr/>
        </p:nvSpPr>
        <p:spPr>
          <a:xfrm>
            <a:off x="188128" y="1937974"/>
            <a:ext cx="6597864" cy="20774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</a:t>
            </a:r>
            <a:r>
              <a:rPr kumimoji="0" lang="uk-UA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асвідчує</a:t>
            </a:r>
            <a:r>
              <a:rPr kumimoji="0" lang="uk-U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що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16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брала участь у </a:t>
            </a:r>
            <a:r>
              <a:rPr lang="uk-UA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ПрофМайстерках у межах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професійного маршруту 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ФОРМУВАННЯ АКАДЕМІЧНИХ</a:t>
            </a:r>
            <a:r>
              <a:rPr lang="ru-RU" b="1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ru-RU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ЛІЦЕЇВ В УМОВАХ НУШ</a:t>
            </a:r>
            <a:endParaRPr kumimoji="0" lang="uk-UA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4B88D39-4EBA-1472-1D5F-1E60BAB95203}"/>
              </a:ext>
            </a:extLst>
          </p:cNvPr>
          <p:cNvSpPr txBox="1"/>
          <p:nvPr/>
        </p:nvSpPr>
        <p:spPr>
          <a:xfrm>
            <a:off x="2086996" y="4453402"/>
            <a:ext cx="30672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26-27 </a:t>
            </a:r>
            <a:r>
              <a:rPr kumimoji="0" lang="uk-UA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березня 2025 року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AA55819-9349-3D47-E1DF-41D490BFCF7D}"/>
              </a:ext>
            </a:extLst>
          </p:cNvPr>
          <p:cNvSpPr txBox="1"/>
          <p:nvPr/>
        </p:nvSpPr>
        <p:spPr>
          <a:xfrm>
            <a:off x="2881308" y="4042900"/>
            <a:ext cx="12742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uk-UA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uk-UA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години</a:t>
            </a:r>
            <a:endParaRPr lang="uk-UA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9BBDA4A-2841-B656-CCAD-506FE9E5D44E}"/>
              </a:ext>
            </a:extLst>
          </p:cNvPr>
          <p:cNvSpPr txBox="1"/>
          <p:nvPr/>
        </p:nvSpPr>
        <p:spPr>
          <a:xfrm>
            <a:off x="1475656" y="2391945"/>
            <a:ext cx="46547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/>
              <a:t>Пилипчук Світлана</a:t>
            </a:r>
            <a:endParaRPr lang="uk-UA" sz="3200" b="1" i="1" dirty="0">
              <a:latin typeface="Impact" panose="020B0806030902050204" pitchFamily="34" charset="0"/>
              <a:ea typeface="Cambria" panose="020405030504060302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AF03F0B-085B-BB74-22DB-A61FE9A5DB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9422" y="5253621"/>
            <a:ext cx="1438781" cy="8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00832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Зображення, що містить текст, знімок екрана, графічний дизайн, Графіка&#10;&#10;Автоматично згенерований опис">
            <a:extLst>
              <a:ext uri="{FF2B5EF4-FFF2-40B4-BE49-F238E27FC236}">
                <a16:creationId xmlns="" xmlns:a16="http://schemas.microsoft.com/office/drawing/2014/main" id="{F113C548-578D-97B0-7BA3-5C3F67F3E3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79" t="-5616" r="79725" b="-8733"/>
          <a:stretch/>
        </p:blipFill>
        <p:spPr>
          <a:xfrm>
            <a:off x="1199333" y="177790"/>
            <a:ext cx="1119535" cy="10081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A7645F7-58F6-BE88-737F-27F4262B3B7E}"/>
              </a:ext>
            </a:extLst>
          </p:cNvPr>
          <p:cNvSpPr txBox="1"/>
          <p:nvPr/>
        </p:nvSpPr>
        <p:spPr>
          <a:xfrm>
            <a:off x="2195736" y="250870"/>
            <a:ext cx="345638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Тернопільський комунальний методичний центр науково-освітніх інновацій та моніторингу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E3ACFAE-648C-F74F-D131-F9D9DB2B3AAD}"/>
              </a:ext>
            </a:extLst>
          </p:cNvPr>
          <p:cNvSpPr txBox="1"/>
          <p:nvPr/>
        </p:nvSpPr>
        <p:spPr>
          <a:xfrm>
            <a:off x="1322198" y="1371499"/>
            <a:ext cx="45968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СЕРТИФІКАТ </a:t>
            </a:r>
            <a:r>
              <a:rPr lang="uk-UA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ГЛ</a:t>
            </a: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№</a:t>
            </a: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25-65</a:t>
            </a:r>
            <a:endParaRPr kumimoji="0" lang="uk-UA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F195E58-4A83-739D-7C1A-739A28D518C9}"/>
              </a:ext>
            </a:extLst>
          </p:cNvPr>
          <p:cNvSpPr txBox="1"/>
          <p:nvPr/>
        </p:nvSpPr>
        <p:spPr>
          <a:xfrm>
            <a:off x="397442" y="5503970"/>
            <a:ext cx="24300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Директор центру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B4E3C0CF-2607-701A-E3E3-9B3BE65EDC2F}"/>
              </a:ext>
            </a:extLst>
          </p:cNvPr>
          <p:cNvSpPr txBox="1"/>
          <p:nvPr/>
        </p:nvSpPr>
        <p:spPr>
          <a:xfrm>
            <a:off x="4026909" y="5491211"/>
            <a:ext cx="28620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Галина ЛИТВИНЮК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16DEFA9-4202-FEA5-1C39-19EF4ACE150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5753"/>
          <a:stretch/>
        </p:blipFill>
        <p:spPr>
          <a:xfrm>
            <a:off x="6588224" y="0"/>
            <a:ext cx="2555776" cy="6858000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F5643CAA-5274-858B-1BC9-516C5BC44C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960" y="6298566"/>
            <a:ext cx="5184899" cy="3816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4616B1B-F785-1DA5-C30B-5E731F9880C3}"/>
              </a:ext>
            </a:extLst>
          </p:cNvPr>
          <p:cNvSpPr txBox="1"/>
          <p:nvPr/>
        </p:nvSpPr>
        <p:spPr>
          <a:xfrm>
            <a:off x="188128" y="1937974"/>
            <a:ext cx="6597864" cy="20774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</a:t>
            </a:r>
            <a:r>
              <a:rPr kumimoji="0" lang="uk-UA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асвідчує</a:t>
            </a:r>
            <a:r>
              <a:rPr kumimoji="0" lang="uk-U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що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16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брала участь у </a:t>
            </a:r>
            <a:r>
              <a:rPr lang="uk-UA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ПрофМайстерках у межах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професійного маршруту 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ФОРМУВАННЯ АКАДЕМІЧНИХ</a:t>
            </a:r>
            <a:r>
              <a:rPr lang="ru-RU" b="1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ru-RU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ЛІЦЕЇВ В УМОВАХ НУШ</a:t>
            </a:r>
            <a:endParaRPr kumimoji="0" lang="uk-UA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4B88D39-4EBA-1472-1D5F-1E60BAB95203}"/>
              </a:ext>
            </a:extLst>
          </p:cNvPr>
          <p:cNvSpPr txBox="1"/>
          <p:nvPr/>
        </p:nvSpPr>
        <p:spPr>
          <a:xfrm>
            <a:off x="2086996" y="4453402"/>
            <a:ext cx="30672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26-27 </a:t>
            </a:r>
            <a:r>
              <a:rPr kumimoji="0" lang="uk-UA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березня 2025 року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AA55819-9349-3D47-E1DF-41D490BFCF7D}"/>
              </a:ext>
            </a:extLst>
          </p:cNvPr>
          <p:cNvSpPr txBox="1"/>
          <p:nvPr/>
        </p:nvSpPr>
        <p:spPr>
          <a:xfrm>
            <a:off x="2881308" y="4042900"/>
            <a:ext cx="12742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uk-UA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uk-UA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години</a:t>
            </a:r>
            <a:endParaRPr lang="uk-UA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9BBDA4A-2841-B656-CCAD-506FE9E5D44E}"/>
              </a:ext>
            </a:extLst>
          </p:cNvPr>
          <p:cNvSpPr txBox="1"/>
          <p:nvPr/>
        </p:nvSpPr>
        <p:spPr>
          <a:xfrm>
            <a:off x="1475656" y="2391945"/>
            <a:ext cx="46547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err="1"/>
              <a:t>Гурська</a:t>
            </a:r>
            <a:r>
              <a:rPr lang="uk-UA" sz="3200" dirty="0"/>
              <a:t> Наталія</a:t>
            </a:r>
            <a:endParaRPr lang="uk-UA" sz="3200" b="1" i="1" dirty="0">
              <a:latin typeface="Impact" panose="020B0806030902050204" pitchFamily="34" charset="0"/>
              <a:ea typeface="Cambria" panose="020405030504060302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AF03F0B-085B-BB74-22DB-A61FE9A5DB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9422" y="5253621"/>
            <a:ext cx="1438781" cy="8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15798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Зображення, що містить текст, знімок екрана, графічний дизайн, Графіка&#10;&#10;Автоматично згенерований опис">
            <a:extLst>
              <a:ext uri="{FF2B5EF4-FFF2-40B4-BE49-F238E27FC236}">
                <a16:creationId xmlns="" xmlns:a16="http://schemas.microsoft.com/office/drawing/2014/main" id="{F113C548-578D-97B0-7BA3-5C3F67F3E3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79" t="-5616" r="79725" b="-8733"/>
          <a:stretch/>
        </p:blipFill>
        <p:spPr>
          <a:xfrm>
            <a:off x="1199333" y="177790"/>
            <a:ext cx="1119535" cy="10081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A7645F7-58F6-BE88-737F-27F4262B3B7E}"/>
              </a:ext>
            </a:extLst>
          </p:cNvPr>
          <p:cNvSpPr txBox="1"/>
          <p:nvPr/>
        </p:nvSpPr>
        <p:spPr>
          <a:xfrm>
            <a:off x="2195736" y="250870"/>
            <a:ext cx="345638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Тернопільський комунальний методичний центр науково-освітніх інновацій та моніторингу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E3ACFAE-648C-F74F-D131-F9D9DB2B3AAD}"/>
              </a:ext>
            </a:extLst>
          </p:cNvPr>
          <p:cNvSpPr txBox="1"/>
          <p:nvPr/>
        </p:nvSpPr>
        <p:spPr>
          <a:xfrm>
            <a:off x="1322198" y="1371499"/>
            <a:ext cx="45968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СЕРТИФІКАТ </a:t>
            </a:r>
            <a:r>
              <a:rPr lang="uk-UA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ГЛ</a:t>
            </a: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№</a:t>
            </a: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25-66</a:t>
            </a:r>
            <a:endParaRPr kumimoji="0" lang="uk-UA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F195E58-4A83-739D-7C1A-739A28D518C9}"/>
              </a:ext>
            </a:extLst>
          </p:cNvPr>
          <p:cNvSpPr txBox="1"/>
          <p:nvPr/>
        </p:nvSpPr>
        <p:spPr>
          <a:xfrm>
            <a:off x="397442" y="5503970"/>
            <a:ext cx="24300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Директор центру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B4E3C0CF-2607-701A-E3E3-9B3BE65EDC2F}"/>
              </a:ext>
            </a:extLst>
          </p:cNvPr>
          <p:cNvSpPr txBox="1"/>
          <p:nvPr/>
        </p:nvSpPr>
        <p:spPr>
          <a:xfrm>
            <a:off x="4026909" y="5491211"/>
            <a:ext cx="28620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Галина ЛИТВИНЮК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16DEFA9-4202-FEA5-1C39-19EF4ACE150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5753"/>
          <a:stretch/>
        </p:blipFill>
        <p:spPr>
          <a:xfrm>
            <a:off x="6588224" y="0"/>
            <a:ext cx="2555776" cy="6858000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F5643CAA-5274-858B-1BC9-516C5BC44C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960" y="6298566"/>
            <a:ext cx="5184899" cy="3816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4616B1B-F785-1DA5-C30B-5E731F9880C3}"/>
              </a:ext>
            </a:extLst>
          </p:cNvPr>
          <p:cNvSpPr txBox="1"/>
          <p:nvPr/>
        </p:nvSpPr>
        <p:spPr>
          <a:xfrm>
            <a:off x="188128" y="1937974"/>
            <a:ext cx="6597864" cy="20774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</a:t>
            </a:r>
            <a:r>
              <a:rPr kumimoji="0" lang="uk-UA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асвідчує</a:t>
            </a:r>
            <a:r>
              <a:rPr kumimoji="0" lang="uk-U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що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16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брала участь у </a:t>
            </a:r>
            <a:r>
              <a:rPr lang="uk-UA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ПрофМайстерках у межах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професійного маршруту 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ФОРМУВАННЯ АКАДЕМІЧНИХ</a:t>
            </a:r>
            <a:r>
              <a:rPr lang="ru-RU" b="1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ru-RU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ЛІЦЕЇВ В УМОВАХ НУШ</a:t>
            </a:r>
            <a:endParaRPr kumimoji="0" lang="uk-UA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4B88D39-4EBA-1472-1D5F-1E60BAB95203}"/>
              </a:ext>
            </a:extLst>
          </p:cNvPr>
          <p:cNvSpPr txBox="1"/>
          <p:nvPr/>
        </p:nvSpPr>
        <p:spPr>
          <a:xfrm>
            <a:off x="2086996" y="4453402"/>
            <a:ext cx="30672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26-27 </a:t>
            </a:r>
            <a:r>
              <a:rPr kumimoji="0" lang="uk-UA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березня 2025 року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AA55819-9349-3D47-E1DF-41D490BFCF7D}"/>
              </a:ext>
            </a:extLst>
          </p:cNvPr>
          <p:cNvSpPr txBox="1"/>
          <p:nvPr/>
        </p:nvSpPr>
        <p:spPr>
          <a:xfrm>
            <a:off x="2881308" y="4042900"/>
            <a:ext cx="12742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uk-UA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uk-UA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години</a:t>
            </a:r>
            <a:endParaRPr lang="uk-UA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9BBDA4A-2841-B656-CCAD-506FE9E5D44E}"/>
              </a:ext>
            </a:extLst>
          </p:cNvPr>
          <p:cNvSpPr txBox="1"/>
          <p:nvPr/>
        </p:nvSpPr>
        <p:spPr>
          <a:xfrm>
            <a:off x="1475656" y="2391945"/>
            <a:ext cx="46547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err="1"/>
              <a:t>Бутрин</a:t>
            </a:r>
            <a:r>
              <a:rPr lang="uk-UA" sz="3200" dirty="0"/>
              <a:t> Галина</a:t>
            </a:r>
            <a:endParaRPr lang="uk-UA" sz="3200" b="1" i="1" dirty="0">
              <a:latin typeface="Impact" panose="020B0806030902050204" pitchFamily="34" charset="0"/>
              <a:ea typeface="Cambria" panose="020405030504060302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AF03F0B-085B-BB74-22DB-A61FE9A5DB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9422" y="5253621"/>
            <a:ext cx="1438781" cy="8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01875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Зображення, що містить текст, знімок екрана, графічний дизайн, Графіка&#10;&#10;Автоматично згенерований опис">
            <a:extLst>
              <a:ext uri="{FF2B5EF4-FFF2-40B4-BE49-F238E27FC236}">
                <a16:creationId xmlns="" xmlns:a16="http://schemas.microsoft.com/office/drawing/2014/main" id="{F113C548-578D-97B0-7BA3-5C3F67F3E3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79" t="-5616" r="79725" b="-8733"/>
          <a:stretch/>
        </p:blipFill>
        <p:spPr>
          <a:xfrm>
            <a:off x="1199333" y="177790"/>
            <a:ext cx="1119535" cy="10081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A7645F7-58F6-BE88-737F-27F4262B3B7E}"/>
              </a:ext>
            </a:extLst>
          </p:cNvPr>
          <p:cNvSpPr txBox="1"/>
          <p:nvPr/>
        </p:nvSpPr>
        <p:spPr>
          <a:xfrm>
            <a:off x="2195736" y="250870"/>
            <a:ext cx="345638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Тернопільський комунальний методичний центр науково-освітніх інновацій та моніторингу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E3ACFAE-648C-F74F-D131-F9D9DB2B3AAD}"/>
              </a:ext>
            </a:extLst>
          </p:cNvPr>
          <p:cNvSpPr txBox="1"/>
          <p:nvPr/>
        </p:nvSpPr>
        <p:spPr>
          <a:xfrm>
            <a:off x="1322198" y="1371499"/>
            <a:ext cx="45968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СЕРТИФІКАТ </a:t>
            </a:r>
            <a:r>
              <a:rPr lang="uk-UA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ГЛ</a:t>
            </a: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№</a:t>
            </a: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25-67</a:t>
            </a:r>
            <a:endParaRPr kumimoji="0" lang="uk-UA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F195E58-4A83-739D-7C1A-739A28D518C9}"/>
              </a:ext>
            </a:extLst>
          </p:cNvPr>
          <p:cNvSpPr txBox="1"/>
          <p:nvPr/>
        </p:nvSpPr>
        <p:spPr>
          <a:xfrm>
            <a:off x="397442" y="5503970"/>
            <a:ext cx="24300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Директор центру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B4E3C0CF-2607-701A-E3E3-9B3BE65EDC2F}"/>
              </a:ext>
            </a:extLst>
          </p:cNvPr>
          <p:cNvSpPr txBox="1"/>
          <p:nvPr/>
        </p:nvSpPr>
        <p:spPr>
          <a:xfrm>
            <a:off x="4026909" y="5491211"/>
            <a:ext cx="28620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Галина ЛИТВИНЮК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16DEFA9-4202-FEA5-1C39-19EF4ACE150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5753"/>
          <a:stretch/>
        </p:blipFill>
        <p:spPr>
          <a:xfrm>
            <a:off x="6588224" y="0"/>
            <a:ext cx="2555776" cy="6858000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F5643CAA-5274-858B-1BC9-516C5BC44C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960" y="6298566"/>
            <a:ext cx="5184899" cy="3816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4616B1B-F785-1DA5-C30B-5E731F9880C3}"/>
              </a:ext>
            </a:extLst>
          </p:cNvPr>
          <p:cNvSpPr txBox="1"/>
          <p:nvPr/>
        </p:nvSpPr>
        <p:spPr>
          <a:xfrm>
            <a:off x="188128" y="1937974"/>
            <a:ext cx="6597864" cy="20774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</a:t>
            </a:r>
            <a:r>
              <a:rPr kumimoji="0" lang="uk-UA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асвідчує</a:t>
            </a:r>
            <a:r>
              <a:rPr kumimoji="0" lang="uk-U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що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16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брала участь у </a:t>
            </a:r>
            <a:r>
              <a:rPr lang="uk-UA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ПрофМайстерках у межах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професійного маршруту 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ФОРМУВАННЯ АКАДЕМІЧНИХ</a:t>
            </a:r>
            <a:r>
              <a:rPr lang="ru-RU" b="1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ru-RU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ЛІЦЕЇВ В УМОВАХ НУШ</a:t>
            </a:r>
            <a:endParaRPr kumimoji="0" lang="uk-UA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4B88D39-4EBA-1472-1D5F-1E60BAB95203}"/>
              </a:ext>
            </a:extLst>
          </p:cNvPr>
          <p:cNvSpPr txBox="1"/>
          <p:nvPr/>
        </p:nvSpPr>
        <p:spPr>
          <a:xfrm>
            <a:off x="2086996" y="4453402"/>
            <a:ext cx="30672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26-27 </a:t>
            </a:r>
            <a:r>
              <a:rPr kumimoji="0" lang="uk-UA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березня 2025 року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AA55819-9349-3D47-E1DF-41D490BFCF7D}"/>
              </a:ext>
            </a:extLst>
          </p:cNvPr>
          <p:cNvSpPr txBox="1"/>
          <p:nvPr/>
        </p:nvSpPr>
        <p:spPr>
          <a:xfrm>
            <a:off x="2881308" y="4042900"/>
            <a:ext cx="12742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uk-UA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uk-UA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години</a:t>
            </a:r>
            <a:endParaRPr lang="uk-UA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9BBDA4A-2841-B656-CCAD-506FE9E5D44E}"/>
              </a:ext>
            </a:extLst>
          </p:cNvPr>
          <p:cNvSpPr txBox="1"/>
          <p:nvPr/>
        </p:nvSpPr>
        <p:spPr>
          <a:xfrm>
            <a:off x="1475656" y="2391945"/>
            <a:ext cx="46547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err="1"/>
              <a:t>Ходякова</a:t>
            </a:r>
            <a:r>
              <a:rPr lang="uk-UA" sz="3200" dirty="0"/>
              <a:t> Тетяна</a:t>
            </a:r>
            <a:endParaRPr lang="uk-UA" sz="3200" b="1" i="1" dirty="0">
              <a:latin typeface="Impact" panose="020B0806030902050204" pitchFamily="34" charset="0"/>
              <a:ea typeface="Cambria" panose="020405030504060302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AF03F0B-085B-BB74-22DB-A61FE9A5DB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9422" y="5253621"/>
            <a:ext cx="1438781" cy="8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17232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Зображення, що містить текст, знімок екрана, графічний дизайн, Графіка&#10;&#10;Автоматично згенерований опис">
            <a:extLst>
              <a:ext uri="{FF2B5EF4-FFF2-40B4-BE49-F238E27FC236}">
                <a16:creationId xmlns="" xmlns:a16="http://schemas.microsoft.com/office/drawing/2014/main" id="{F113C548-578D-97B0-7BA3-5C3F67F3E3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79" t="-5616" r="79725" b="-8733"/>
          <a:stretch/>
        </p:blipFill>
        <p:spPr>
          <a:xfrm>
            <a:off x="1199333" y="177790"/>
            <a:ext cx="1119535" cy="10081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A7645F7-58F6-BE88-737F-27F4262B3B7E}"/>
              </a:ext>
            </a:extLst>
          </p:cNvPr>
          <p:cNvSpPr txBox="1"/>
          <p:nvPr/>
        </p:nvSpPr>
        <p:spPr>
          <a:xfrm>
            <a:off x="2195736" y="250870"/>
            <a:ext cx="345638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Тернопільський комунальний методичний центр науково-освітніх інновацій та моніторингу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E3ACFAE-648C-F74F-D131-F9D9DB2B3AAD}"/>
              </a:ext>
            </a:extLst>
          </p:cNvPr>
          <p:cNvSpPr txBox="1"/>
          <p:nvPr/>
        </p:nvSpPr>
        <p:spPr>
          <a:xfrm>
            <a:off x="1322198" y="1371499"/>
            <a:ext cx="45968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СЕРТИФІКАТ </a:t>
            </a:r>
            <a:r>
              <a:rPr lang="uk-UA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ГЛ</a:t>
            </a: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№</a:t>
            </a: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25-68</a:t>
            </a:r>
            <a:endParaRPr kumimoji="0" lang="uk-UA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F195E58-4A83-739D-7C1A-739A28D518C9}"/>
              </a:ext>
            </a:extLst>
          </p:cNvPr>
          <p:cNvSpPr txBox="1"/>
          <p:nvPr/>
        </p:nvSpPr>
        <p:spPr>
          <a:xfrm>
            <a:off x="397442" y="5503970"/>
            <a:ext cx="24300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Директор центру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B4E3C0CF-2607-701A-E3E3-9B3BE65EDC2F}"/>
              </a:ext>
            </a:extLst>
          </p:cNvPr>
          <p:cNvSpPr txBox="1"/>
          <p:nvPr/>
        </p:nvSpPr>
        <p:spPr>
          <a:xfrm>
            <a:off x="4026909" y="5491211"/>
            <a:ext cx="28620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Галина ЛИТВИНЮК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16DEFA9-4202-FEA5-1C39-19EF4ACE150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5753"/>
          <a:stretch/>
        </p:blipFill>
        <p:spPr>
          <a:xfrm>
            <a:off x="6588224" y="0"/>
            <a:ext cx="2555776" cy="6858000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F5643CAA-5274-858B-1BC9-516C5BC44C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960" y="6298566"/>
            <a:ext cx="5184899" cy="3816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4616B1B-F785-1DA5-C30B-5E731F9880C3}"/>
              </a:ext>
            </a:extLst>
          </p:cNvPr>
          <p:cNvSpPr txBox="1"/>
          <p:nvPr/>
        </p:nvSpPr>
        <p:spPr>
          <a:xfrm>
            <a:off x="188128" y="1937974"/>
            <a:ext cx="6597864" cy="20774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</a:t>
            </a:r>
            <a:r>
              <a:rPr kumimoji="0" lang="uk-UA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асвідчує</a:t>
            </a:r>
            <a:r>
              <a:rPr kumimoji="0" lang="uk-U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що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16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брала участь у </a:t>
            </a:r>
            <a:r>
              <a:rPr lang="uk-UA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ПрофМайстерках у межах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професійного маршруту 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ФОРМУВАННЯ АКАДЕМІЧНИХ</a:t>
            </a:r>
            <a:r>
              <a:rPr lang="ru-RU" b="1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ru-RU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ЛІЦЕЇВ В УМОВАХ НУШ</a:t>
            </a:r>
            <a:endParaRPr kumimoji="0" lang="uk-UA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4B88D39-4EBA-1472-1D5F-1E60BAB95203}"/>
              </a:ext>
            </a:extLst>
          </p:cNvPr>
          <p:cNvSpPr txBox="1"/>
          <p:nvPr/>
        </p:nvSpPr>
        <p:spPr>
          <a:xfrm>
            <a:off x="2086996" y="4453402"/>
            <a:ext cx="30672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26-27 </a:t>
            </a:r>
            <a:r>
              <a:rPr kumimoji="0" lang="uk-UA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березня 2025 року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AA55819-9349-3D47-E1DF-41D490BFCF7D}"/>
              </a:ext>
            </a:extLst>
          </p:cNvPr>
          <p:cNvSpPr txBox="1"/>
          <p:nvPr/>
        </p:nvSpPr>
        <p:spPr>
          <a:xfrm>
            <a:off x="2881308" y="4042900"/>
            <a:ext cx="12742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uk-UA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uk-UA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години</a:t>
            </a:r>
            <a:endParaRPr lang="uk-UA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9BBDA4A-2841-B656-CCAD-506FE9E5D44E}"/>
              </a:ext>
            </a:extLst>
          </p:cNvPr>
          <p:cNvSpPr txBox="1"/>
          <p:nvPr/>
        </p:nvSpPr>
        <p:spPr>
          <a:xfrm>
            <a:off x="1475656" y="2391945"/>
            <a:ext cx="46547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smtClean="0"/>
              <a:t>Мельничук Оксана</a:t>
            </a:r>
            <a:endParaRPr lang="uk-UA" sz="3200" b="1" i="1" dirty="0">
              <a:latin typeface="Impact" panose="020B0806030902050204" pitchFamily="34" charset="0"/>
              <a:ea typeface="Cambria" panose="020405030504060302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AF03F0B-085B-BB74-22DB-A61FE9A5DB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9422" y="5253621"/>
            <a:ext cx="1438781" cy="8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0055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Зображення, що містить текст, знімок екрана, графічний дизайн, Графіка&#10;&#10;Автоматично згенерований опис">
            <a:extLst>
              <a:ext uri="{FF2B5EF4-FFF2-40B4-BE49-F238E27FC236}">
                <a16:creationId xmlns="" xmlns:a16="http://schemas.microsoft.com/office/drawing/2014/main" id="{F113C548-578D-97B0-7BA3-5C3F67F3E3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79" t="-5616" r="79725" b="-8733"/>
          <a:stretch/>
        </p:blipFill>
        <p:spPr>
          <a:xfrm>
            <a:off x="1199333" y="177790"/>
            <a:ext cx="1119535" cy="10081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A7645F7-58F6-BE88-737F-27F4262B3B7E}"/>
              </a:ext>
            </a:extLst>
          </p:cNvPr>
          <p:cNvSpPr txBox="1"/>
          <p:nvPr/>
        </p:nvSpPr>
        <p:spPr>
          <a:xfrm>
            <a:off x="2195736" y="250870"/>
            <a:ext cx="345638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Тернопільський комунальний методичний центр науково-освітніх інновацій та моніторингу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E3ACFAE-648C-F74F-D131-F9D9DB2B3AAD}"/>
              </a:ext>
            </a:extLst>
          </p:cNvPr>
          <p:cNvSpPr txBox="1"/>
          <p:nvPr/>
        </p:nvSpPr>
        <p:spPr>
          <a:xfrm>
            <a:off x="1322198" y="1371499"/>
            <a:ext cx="45968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СЕРТИФІКАТ </a:t>
            </a:r>
            <a:r>
              <a:rPr lang="uk-UA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ГЛ</a:t>
            </a: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№</a:t>
            </a: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25-69</a:t>
            </a:r>
            <a:endParaRPr kumimoji="0" lang="uk-UA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F195E58-4A83-739D-7C1A-739A28D518C9}"/>
              </a:ext>
            </a:extLst>
          </p:cNvPr>
          <p:cNvSpPr txBox="1"/>
          <p:nvPr/>
        </p:nvSpPr>
        <p:spPr>
          <a:xfrm>
            <a:off x="397442" y="5503970"/>
            <a:ext cx="24300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Директор центру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B4E3C0CF-2607-701A-E3E3-9B3BE65EDC2F}"/>
              </a:ext>
            </a:extLst>
          </p:cNvPr>
          <p:cNvSpPr txBox="1"/>
          <p:nvPr/>
        </p:nvSpPr>
        <p:spPr>
          <a:xfrm>
            <a:off x="4026909" y="5491211"/>
            <a:ext cx="28620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Галина ЛИТВИНЮК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16DEFA9-4202-FEA5-1C39-19EF4ACE150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5753"/>
          <a:stretch/>
        </p:blipFill>
        <p:spPr>
          <a:xfrm>
            <a:off x="6588224" y="0"/>
            <a:ext cx="2555776" cy="6858000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F5643CAA-5274-858B-1BC9-516C5BC44C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960" y="6298566"/>
            <a:ext cx="5184899" cy="3816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4616B1B-F785-1DA5-C30B-5E731F9880C3}"/>
              </a:ext>
            </a:extLst>
          </p:cNvPr>
          <p:cNvSpPr txBox="1"/>
          <p:nvPr/>
        </p:nvSpPr>
        <p:spPr>
          <a:xfrm>
            <a:off x="188128" y="1937974"/>
            <a:ext cx="6597864" cy="20774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</a:t>
            </a:r>
            <a:r>
              <a:rPr kumimoji="0" lang="uk-UA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асвідчує</a:t>
            </a:r>
            <a:r>
              <a:rPr kumimoji="0" lang="uk-U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що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16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брала участь у </a:t>
            </a:r>
            <a:r>
              <a:rPr lang="uk-UA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ПрофМайстерках у межах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професійного маршруту 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ФОРМУВАННЯ АКАДЕМІЧНИХ</a:t>
            </a:r>
            <a:r>
              <a:rPr lang="ru-RU" b="1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ru-RU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ЛІЦЕЇВ В УМОВАХ НУШ</a:t>
            </a:r>
            <a:endParaRPr kumimoji="0" lang="uk-UA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4B88D39-4EBA-1472-1D5F-1E60BAB95203}"/>
              </a:ext>
            </a:extLst>
          </p:cNvPr>
          <p:cNvSpPr txBox="1"/>
          <p:nvPr/>
        </p:nvSpPr>
        <p:spPr>
          <a:xfrm>
            <a:off x="2086996" y="4453402"/>
            <a:ext cx="30672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26-27 </a:t>
            </a:r>
            <a:r>
              <a:rPr kumimoji="0" lang="uk-UA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березня 2025 року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AA55819-9349-3D47-E1DF-41D490BFCF7D}"/>
              </a:ext>
            </a:extLst>
          </p:cNvPr>
          <p:cNvSpPr txBox="1"/>
          <p:nvPr/>
        </p:nvSpPr>
        <p:spPr>
          <a:xfrm>
            <a:off x="2881308" y="4042900"/>
            <a:ext cx="12742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uk-UA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uk-UA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години</a:t>
            </a:r>
            <a:endParaRPr lang="uk-UA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9BBDA4A-2841-B656-CCAD-506FE9E5D44E}"/>
              </a:ext>
            </a:extLst>
          </p:cNvPr>
          <p:cNvSpPr txBox="1"/>
          <p:nvPr/>
        </p:nvSpPr>
        <p:spPr>
          <a:xfrm>
            <a:off x="1475656" y="2391945"/>
            <a:ext cx="46547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/>
              <a:t>Назарко </a:t>
            </a:r>
            <a:r>
              <a:rPr lang="uk-UA" sz="3200" dirty="0" smtClean="0"/>
              <a:t>Надія</a:t>
            </a:r>
            <a:endParaRPr lang="uk-UA" sz="3200" b="1" i="1" dirty="0">
              <a:latin typeface="Impact" panose="020B0806030902050204" pitchFamily="34" charset="0"/>
              <a:ea typeface="Cambria" panose="020405030504060302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AF03F0B-085B-BB74-22DB-A61FE9A5DB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9422" y="5253621"/>
            <a:ext cx="1438781" cy="8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432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Зображення, що містить текст, знімок екрана, графічний дизайн, Графіка&#10;&#10;Автоматично згенерований опис">
            <a:extLst>
              <a:ext uri="{FF2B5EF4-FFF2-40B4-BE49-F238E27FC236}">
                <a16:creationId xmlns="" xmlns:a16="http://schemas.microsoft.com/office/drawing/2014/main" id="{F113C548-578D-97B0-7BA3-5C3F67F3E3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79" t="-5616" r="79725" b="-8733"/>
          <a:stretch/>
        </p:blipFill>
        <p:spPr>
          <a:xfrm>
            <a:off x="1199333" y="177790"/>
            <a:ext cx="1119535" cy="10081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A7645F7-58F6-BE88-737F-27F4262B3B7E}"/>
              </a:ext>
            </a:extLst>
          </p:cNvPr>
          <p:cNvSpPr txBox="1"/>
          <p:nvPr/>
        </p:nvSpPr>
        <p:spPr>
          <a:xfrm>
            <a:off x="2195736" y="250870"/>
            <a:ext cx="345638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Тернопільський комунальний методичний центр науково-освітніх інновацій та моніторингу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E3ACFAE-648C-F74F-D131-F9D9DB2B3AAD}"/>
              </a:ext>
            </a:extLst>
          </p:cNvPr>
          <p:cNvSpPr txBox="1"/>
          <p:nvPr/>
        </p:nvSpPr>
        <p:spPr>
          <a:xfrm>
            <a:off x="1322198" y="1371499"/>
            <a:ext cx="45968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СЕРТИФІКАТ </a:t>
            </a:r>
            <a:r>
              <a:rPr lang="uk-UA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ГЛ</a:t>
            </a: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№25-07</a:t>
            </a:r>
            <a:endParaRPr kumimoji="0" lang="uk-UA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F195E58-4A83-739D-7C1A-739A28D518C9}"/>
              </a:ext>
            </a:extLst>
          </p:cNvPr>
          <p:cNvSpPr txBox="1"/>
          <p:nvPr/>
        </p:nvSpPr>
        <p:spPr>
          <a:xfrm>
            <a:off x="397442" y="5503970"/>
            <a:ext cx="24300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Директор центру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B4E3C0CF-2607-701A-E3E3-9B3BE65EDC2F}"/>
              </a:ext>
            </a:extLst>
          </p:cNvPr>
          <p:cNvSpPr txBox="1"/>
          <p:nvPr/>
        </p:nvSpPr>
        <p:spPr>
          <a:xfrm>
            <a:off x="4026909" y="5491211"/>
            <a:ext cx="28620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Галина ЛИТВИНЮК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16DEFA9-4202-FEA5-1C39-19EF4ACE150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5753"/>
          <a:stretch/>
        </p:blipFill>
        <p:spPr>
          <a:xfrm>
            <a:off x="6588224" y="0"/>
            <a:ext cx="2555776" cy="6858000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F5643CAA-5274-858B-1BC9-516C5BC44C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960" y="6298566"/>
            <a:ext cx="5184899" cy="3816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4616B1B-F785-1DA5-C30B-5E731F9880C3}"/>
              </a:ext>
            </a:extLst>
          </p:cNvPr>
          <p:cNvSpPr txBox="1"/>
          <p:nvPr/>
        </p:nvSpPr>
        <p:spPr>
          <a:xfrm>
            <a:off x="188128" y="1937974"/>
            <a:ext cx="6597864" cy="20774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</a:t>
            </a:r>
            <a:r>
              <a:rPr kumimoji="0" lang="uk-UA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асвідчує</a:t>
            </a:r>
            <a:r>
              <a:rPr kumimoji="0" lang="uk-U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що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16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брала участь у </a:t>
            </a:r>
            <a:r>
              <a:rPr lang="uk-UA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ПрофМайстерках у межах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професійного маршруту 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ФОРМУВАННЯ АКАДЕМІЧНИХ</a:t>
            </a:r>
            <a:r>
              <a:rPr lang="ru-RU" b="1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ru-RU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ЛІЦЕЇВ В УМОВАХ НУШ</a:t>
            </a:r>
            <a:endParaRPr kumimoji="0" lang="uk-UA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4B88D39-4EBA-1472-1D5F-1E60BAB95203}"/>
              </a:ext>
            </a:extLst>
          </p:cNvPr>
          <p:cNvSpPr txBox="1"/>
          <p:nvPr/>
        </p:nvSpPr>
        <p:spPr>
          <a:xfrm>
            <a:off x="2086996" y="4453402"/>
            <a:ext cx="30672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26-27 </a:t>
            </a:r>
            <a:r>
              <a:rPr kumimoji="0" lang="uk-UA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березня 2025 року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AA55819-9349-3D47-E1DF-41D490BFCF7D}"/>
              </a:ext>
            </a:extLst>
          </p:cNvPr>
          <p:cNvSpPr txBox="1"/>
          <p:nvPr/>
        </p:nvSpPr>
        <p:spPr>
          <a:xfrm>
            <a:off x="2881308" y="4042900"/>
            <a:ext cx="12742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6</a:t>
            </a: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 годин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9BBDA4A-2841-B656-CCAD-506FE9E5D44E}"/>
              </a:ext>
            </a:extLst>
          </p:cNvPr>
          <p:cNvSpPr txBox="1"/>
          <p:nvPr/>
        </p:nvSpPr>
        <p:spPr>
          <a:xfrm>
            <a:off x="2284954" y="2391945"/>
            <a:ext cx="3845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0" i="0" dirty="0" err="1">
                <a:effectLst/>
              </a:rPr>
              <a:t>Заруба</a:t>
            </a:r>
            <a:r>
              <a:rPr lang="uk-UA" sz="3200" b="0" i="0" dirty="0">
                <a:effectLst/>
              </a:rPr>
              <a:t> Василина</a:t>
            </a:r>
            <a:endParaRPr lang="uk-UA" sz="3200" b="1" i="1" dirty="0">
              <a:ea typeface="Cambria" panose="020405030504060302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AF03F0B-085B-BB74-22DB-A61FE9A5DB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9422" y="5253621"/>
            <a:ext cx="1438781" cy="8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39910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Зображення, що містить текст, знімок екрана, графічний дизайн, Графіка&#10;&#10;Автоматично згенерований опис">
            <a:extLst>
              <a:ext uri="{FF2B5EF4-FFF2-40B4-BE49-F238E27FC236}">
                <a16:creationId xmlns="" xmlns:a16="http://schemas.microsoft.com/office/drawing/2014/main" id="{F113C548-578D-97B0-7BA3-5C3F67F3E3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79" t="-5616" r="79725" b="-8733"/>
          <a:stretch/>
        </p:blipFill>
        <p:spPr>
          <a:xfrm>
            <a:off x="1199333" y="177790"/>
            <a:ext cx="1119535" cy="10081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A7645F7-58F6-BE88-737F-27F4262B3B7E}"/>
              </a:ext>
            </a:extLst>
          </p:cNvPr>
          <p:cNvSpPr txBox="1"/>
          <p:nvPr/>
        </p:nvSpPr>
        <p:spPr>
          <a:xfrm>
            <a:off x="2195736" y="250870"/>
            <a:ext cx="345638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Тернопільський комунальний методичний центр науково-освітніх інновацій та моніторингу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E3ACFAE-648C-F74F-D131-F9D9DB2B3AAD}"/>
              </a:ext>
            </a:extLst>
          </p:cNvPr>
          <p:cNvSpPr txBox="1"/>
          <p:nvPr/>
        </p:nvSpPr>
        <p:spPr>
          <a:xfrm>
            <a:off x="1322198" y="1371499"/>
            <a:ext cx="45968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СЕРТИФІКАТ </a:t>
            </a:r>
            <a:r>
              <a:rPr lang="uk-UA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ГЛ</a:t>
            </a: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№</a:t>
            </a: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25-70</a:t>
            </a:r>
            <a:endParaRPr kumimoji="0" lang="uk-UA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F195E58-4A83-739D-7C1A-739A28D518C9}"/>
              </a:ext>
            </a:extLst>
          </p:cNvPr>
          <p:cNvSpPr txBox="1"/>
          <p:nvPr/>
        </p:nvSpPr>
        <p:spPr>
          <a:xfrm>
            <a:off x="397442" y="5503970"/>
            <a:ext cx="24300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Директор центру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B4E3C0CF-2607-701A-E3E3-9B3BE65EDC2F}"/>
              </a:ext>
            </a:extLst>
          </p:cNvPr>
          <p:cNvSpPr txBox="1"/>
          <p:nvPr/>
        </p:nvSpPr>
        <p:spPr>
          <a:xfrm>
            <a:off x="4026909" y="5491211"/>
            <a:ext cx="28620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Галина ЛИТВИНЮК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16DEFA9-4202-FEA5-1C39-19EF4ACE150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5753"/>
          <a:stretch/>
        </p:blipFill>
        <p:spPr>
          <a:xfrm>
            <a:off x="6588224" y="0"/>
            <a:ext cx="2555776" cy="6858000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F5643CAA-5274-858B-1BC9-516C5BC44C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960" y="6298566"/>
            <a:ext cx="5184899" cy="3816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4616B1B-F785-1DA5-C30B-5E731F9880C3}"/>
              </a:ext>
            </a:extLst>
          </p:cNvPr>
          <p:cNvSpPr txBox="1"/>
          <p:nvPr/>
        </p:nvSpPr>
        <p:spPr>
          <a:xfrm>
            <a:off x="188128" y="1937974"/>
            <a:ext cx="6597864" cy="20774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</a:t>
            </a:r>
            <a:r>
              <a:rPr kumimoji="0" lang="uk-UA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асвідчує</a:t>
            </a:r>
            <a:r>
              <a:rPr kumimoji="0" lang="uk-U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що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16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брала участь у </a:t>
            </a:r>
            <a:r>
              <a:rPr lang="uk-UA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ПрофМайстерках у межах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професійного маршруту 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ФОРМУВАННЯ АКАДЕМІЧНИХ</a:t>
            </a:r>
            <a:r>
              <a:rPr lang="ru-RU" b="1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ru-RU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ЛІЦЕЇВ В УМОВАХ НУШ</a:t>
            </a:r>
            <a:endParaRPr kumimoji="0" lang="uk-UA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4B88D39-4EBA-1472-1D5F-1E60BAB95203}"/>
              </a:ext>
            </a:extLst>
          </p:cNvPr>
          <p:cNvSpPr txBox="1"/>
          <p:nvPr/>
        </p:nvSpPr>
        <p:spPr>
          <a:xfrm>
            <a:off x="2086996" y="4453402"/>
            <a:ext cx="30672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26-27 </a:t>
            </a:r>
            <a:r>
              <a:rPr kumimoji="0" lang="uk-UA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березня 2025 року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AA55819-9349-3D47-E1DF-41D490BFCF7D}"/>
              </a:ext>
            </a:extLst>
          </p:cNvPr>
          <p:cNvSpPr txBox="1"/>
          <p:nvPr/>
        </p:nvSpPr>
        <p:spPr>
          <a:xfrm>
            <a:off x="2881308" y="4042900"/>
            <a:ext cx="12742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uk-UA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uk-UA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години</a:t>
            </a:r>
            <a:endParaRPr lang="uk-UA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9BBDA4A-2841-B656-CCAD-506FE9E5D44E}"/>
              </a:ext>
            </a:extLst>
          </p:cNvPr>
          <p:cNvSpPr txBox="1"/>
          <p:nvPr/>
        </p:nvSpPr>
        <p:spPr>
          <a:xfrm>
            <a:off x="1475656" y="2391945"/>
            <a:ext cx="46547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err="1"/>
              <a:t>Кучерук</a:t>
            </a:r>
            <a:r>
              <a:rPr lang="uk-UA" sz="3200" dirty="0"/>
              <a:t> Світлана</a:t>
            </a:r>
            <a:endParaRPr lang="uk-UA" sz="3200" b="1" i="1" dirty="0">
              <a:latin typeface="Impact" panose="020B0806030902050204" pitchFamily="34" charset="0"/>
              <a:ea typeface="Cambria" panose="020405030504060302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AF03F0B-085B-BB74-22DB-A61FE9A5DB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9422" y="5253621"/>
            <a:ext cx="1438781" cy="8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16874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Зображення, що містить текст, знімок екрана, графічний дизайн, Графіка&#10;&#10;Автоматично згенерований опис">
            <a:extLst>
              <a:ext uri="{FF2B5EF4-FFF2-40B4-BE49-F238E27FC236}">
                <a16:creationId xmlns="" xmlns:a16="http://schemas.microsoft.com/office/drawing/2014/main" id="{F113C548-578D-97B0-7BA3-5C3F67F3E3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79" t="-5616" r="79725" b="-8733"/>
          <a:stretch/>
        </p:blipFill>
        <p:spPr>
          <a:xfrm>
            <a:off x="1199333" y="177790"/>
            <a:ext cx="1119535" cy="10081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A7645F7-58F6-BE88-737F-27F4262B3B7E}"/>
              </a:ext>
            </a:extLst>
          </p:cNvPr>
          <p:cNvSpPr txBox="1"/>
          <p:nvPr/>
        </p:nvSpPr>
        <p:spPr>
          <a:xfrm>
            <a:off x="2195736" y="250870"/>
            <a:ext cx="345638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Тернопільський комунальний методичний центр науково-освітніх інновацій та моніторингу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E3ACFAE-648C-F74F-D131-F9D9DB2B3AAD}"/>
              </a:ext>
            </a:extLst>
          </p:cNvPr>
          <p:cNvSpPr txBox="1"/>
          <p:nvPr/>
        </p:nvSpPr>
        <p:spPr>
          <a:xfrm>
            <a:off x="1322198" y="1371499"/>
            <a:ext cx="45968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СЕРТИФІКАТ </a:t>
            </a:r>
            <a:r>
              <a:rPr lang="uk-UA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ГЛ</a:t>
            </a: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№</a:t>
            </a: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25-71</a:t>
            </a:r>
            <a:endParaRPr kumimoji="0" lang="uk-UA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F195E58-4A83-739D-7C1A-739A28D518C9}"/>
              </a:ext>
            </a:extLst>
          </p:cNvPr>
          <p:cNvSpPr txBox="1"/>
          <p:nvPr/>
        </p:nvSpPr>
        <p:spPr>
          <a:xfrm>
            <a:off x="397442" y="5503970"/>
            <a:ext cx="24300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Директор центру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B4E3C0CF-2607-701A-E3E3-9B3BE65EDC2F}"/>
              </a:ext>
            </a:extLst>
          </p:cNvPr>
          <p:cNvSpPr txBox="1"/>
          <p:nvPr/>
        </p:nvSpPr>
        <p:spPr>
          <a:xfrm>
            <a:off x="4026909" y="5491211"/>
            <a:ext cx="28620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Галина ЛИТВИНЮК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16DEFA9-4202-FEA5-1C39-19EF4ACE150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5753"/>
          <a:stretch/>
        </p:blipFill>
        <p:spPr>
          <a:xfrm>
            <a:off x="6588224" y="0"/>
            <a:ext cx="2555776" cy="6858000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F5643CAA-5274-858B-1BC9-516C5BC44C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960" y="6298566"/>
            <a:ext cx="5184899" cy="3816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4616B1B-F785-1DA5-C30B-5E731F9880C3}"/>
              </a:ext>
            </a:extLst>
          </p:cNvPr>
          <p:cNvSpPr txBox="1"/>
          <p:nvPr/>
        </p:nvSpPr>
        <p:spPr>
          <a:xfrm>
            <a:off x="188128" y="1937974"/>
            <a:ext cx="6597864" cy="20774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</a:t>
            </a:r>
            <a:r>
              <a:rPr kumimoji="0" lang="uk-UA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асвідчує</a:t>
            </a:r>
            <a:r>
              <a:rPr kumimoji="0" lang="uk-U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що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16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брала участь у </a:t>
            </a:r>
            <a:r>
              <a:rPr lang="uk-UA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ПрофМайстерках у межах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професійного маршруту 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ФОРМУВАННЯ АКАДЕМІЧНИХ</a:t>
            </a:r>
            <a:r>
              <a:rPr lang="ru-RU" b="1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ru-RU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ЛІЦЕЇВ В УМОВАХ НУШ</a:t>
            </a:r>
            <a:endParaRPr kumimoji="0" lang="uk-UA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4B88D39-4EBA-1472-1D5F-1E60BAB95203}"/>
              </a:ext>
            </a:extLst>
          </p:cNvPr>
          <p:cNvSpPr txBox="1"/>
          <p:nvPr/>
        </p:nvSpPr>
        <p:spPr>
          <a:xfrm>
            <a:off x="2086996" y="4453402"/>
            <a:ext cx="30672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26-27 </a:t>
            </a:r>
            <a:r>
              <a:rPr kumimoji="0" lang="uk-UA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березня 2025 року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AA55819-9349-3D47-E1DF-41D490BFCF7D}"/>
              </a:ext>
            </a:extLst>
          </p:cNvPr>
          <p:cNvSpPr txBox="1"/>
          <p:nvPr/>
        </p:nvSpPr>
        <p:spPr>
          <a:xfrm>
            <a:off x="2881308" y="4042900"/>
            <a:ext cx="12742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uk-UA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uk-UA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години</a:t>
            </a:r>
            <a:endParaRPr lang="uk-UA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9BBDA4A-2841-B656-CCAD-506FE9E5D44E}"/>
              </a:ext>
            </a:extLst>
          </p:cNvPr>
          <p:cNvSpPr txBox="1"/>
          <p:nvPr/>
        </p:nvSpPr>
        <p:spPr>
          <a:xfrm>
            <a:off x="1475656" y="2391945"/>
            <a:ext cx="46547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/>
              <a:t>Гусак </a:t>
            </a:r>
            <a:r>
              <a:rPr lang="uk-UA" sz="3200" dirty="0" smtClean="0"/>
              <a:t>Лілія</a:t>
            </a:r>
            <a:endParaRPr lang="uk-UA" sz="3200" b="1" i="1" dirty="0">
              <a:latin typeface="Impact" panose="020B0806030902050204" pitchFamily="34" charset="0"/>
              <a:ea typeface="Cambria" panose="020405030504060302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AF03F0B-085B-BB74-22DB-A61FE9A5DB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9422" y="5253621"/>
            <a:ext cx="1438781" cy="8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4855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Зображення, що містить текст, знімок екрана, графічний дизайн, Графіка&#10;&#10;Автоматично згенерований опис">
            <a:extLst>
              <a:ext uri="{FF2B5EF4-FFF2-40B4-BE49-F238E27FC236}">
                <a16:creationId xmlns="" xmlns:a16="http://schemas.microsoft.com/office/drawing/2014/main" id="{F113C548-578D-97B0-7BA3-5C3F67F3E3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79" t="-5616" r="79725" b="-8733"/>
          <a:stretch/>
        </p:blipFill>
        <p:spPr>
          <a:xfrm>
            <a:off x="1199333" y="177790"/>
            <a:ext cx="1119535" cy="10081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A7645F7-58F6-BE88-737F-27F4262B3B7E}"/>
              </a:ext>
            </a:extLst>
          </p:cNvPr>
          <p:cNvSpPr txBox="1"/>
          <p:nvPr/>
        </p:nvSpPr>
        <p:spPr>
          <a:xfrm>
            <a:off x="2195736" y="250870"/>
            <a:ext cx="345638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Тернопільський комунальний методичний центр науково-освітніх інновацій та моніторингу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E3ACFAE-648C-F74F-D131-F9D9DB2B3AAD}"/>
              </a:ext>
            </a:extLst>
          </p:cNvPr>
          <p:cNvSpPr txBox="1"/>
          <p:nvPr/>
        </p:nvSpPr>
        <p:spPr>
          <a:xfrm>
            <a:off x="1322198" y="1371499"/>
            <a:ext cx="45968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СЕРТИФІКАТ </a:t>
            </a:r>
            <a:r>
              <a:rPr lang="uk-UA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ГЛ</a:t>
            </a: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№</a:t>
            </a: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25-72</a:t>
            </a:r>
            <a:endParaRPr kumimoji="0" lang="uk-UA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F195E58-4A83-739D-7C1A-739A28D518C9}"/>
              </a:ext>
            </a:extLst>
          </p:cNvPr>
          <p:cNvSpPr txBox="1"/>
          <p:nvPr/>
        </p:nvSpPr>
        <p:spPr>
          <a:xfrm>
            <a:off x="397442" y="5503970"/>
            <a:ext cx="24300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Директор центру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B4E3C0CF-2607-701A-E3E3-9B3BE65EDC2F}"/>
              </a:ext>
            </a:extLst>
          </p:cNvPr>
          <p:cNvSpPr txBox="1"/>
          <p:nvPr/>
        </p:nvSpPr>
        <p:spPr>
          <a:xfrm>
            <a:off x="4026909" y="5491211"/>
            <a:ext cx="28620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Галина ЛИТВИНЮК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16DEFA9-4202-FEA5-1C39-19EF4ACE150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5753"/>
          <a:stretch/>
        </p:blipFill>
        <p:spPr>
          <a:xfrm>
            <a:off x="6588224" y="0"/>
            <a:ext cx="2555776" cy="6858000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F5643CAA-5274-858B-1BC9-516C5BC44C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960" y="6298566"/>
            <a:ext cx="5184899" cy="3816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4616B1B-F785-1DA5-C30B-5E731F9880C3}"/>
              </a:ext>
            </a:extLst>
          </p:cNvPr>
          <p:cNvSpPr txBox="1"/>
          <p:nvPr/>
        </p:nvSpPr>
        <p:spPr>
          <a:xfrm>
            <a:off x="188128" y="1937974"/>
            <a:ext cx="6597864" cy="20774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</a:t>
            </a:r>
            <a:r>
              <a:rPr kumimoji="0" lang="uk-UA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асвідчує</a:t>
            </a:r>
            <a:r>
              <a:rPr kumimoji="0" lang="uk-U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що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16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брала участь у </a:t>
            </a:r>
            <a:r>
              <a:rPr lang="uk-UA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ПрофМайстерках у межах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професійного маршруту 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ФОРМУВАННЯ АКАДЕМІЧНИХ</a:t>
            </a:r>
            <a:r>
              <a:rPr lang="ru-RU" b="1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ru-RU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ЛІЦЕЇВ В УМОВАХ НУШ</a:t>
            </a:r>
            <a:endParaRPr kumimoji="0" lang="uk-UA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4B88D39-4EBA-1472-1D5F-1E60BAB95203}"/>
              </a:ext>
            </a:extLst>
          </p:cNvPr>
          <p:cNvSpPr txBox="1"/>
          <p:nvPr/>
        </p:nvSpPr>
        <p:spPr>
          <a:xfrm>
            <a:off x="2086996" y="4453402"/>
            <a:ext cx="30672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26-27 </a:t>
            </a:r>
            <a:r>
              <a:rPr kumimoji="0" lang="uk-UA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березня 2025 року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AA55819-9349-3D47-E1DF-41D490BFCF7D}"/>
              </a:ext>
            </a:extLst>
          </p:cNvPr>
          <p:cNvSpPr txBox="1"/>
          <p:nvPr/>
        </p:nvSpPr>
        <p:spPr>
          <a:xfrm>
            <a:off x="2881308" y="4042900"/>
            <a:ext cx="12742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uk-UA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uk-UA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години</a:t>
            </a:r>
            <a:endParaRPr lang="uk-UA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9BBDA4A-2841-B656-CCAD-506FE9E5D44E}"/>
              </a:ext>
            </a:extLst>
          </p:cNvPr>
          <p:cNvSpPr txBox="1"/>
          <p:nvPr/>
        </p:nvSpPr>
        <p:spPr>
          <a:xfrm>
            <a:off x="1475656" y="2391945"/>
            <a:ext cx="46547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err="1"/>
              <a:t>Марункевич</a:t>
            </a:r>
            <a:r>
              <a:rPr lang="uk-UA" sz="3200" dirty="0"/>
              <a:t> Наталія</a:t>
            </a:r>
            <a:endParaRPr lang="uk-UA" sz="3200" b="1" i="1" dirty="0">
              <a:latin typeface="Impact" panose="020B0806030902050204" pitchFamily="34" charset="0"/>
              <a:ea typeface="Cambria" panose="020405030504060302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AF03F0B-085B-BB74-22DB-A61FE9A5DB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9422" y="5253621"/>
            <a:ext cx="1438781" cy="8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03362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Зображення, що містить текст, знімок екрана, графічний дизайн, Графіка&#10;&#10;Автоматично згенерований опис">
            <a:extLst>
              <a:ext uri="{FF2B5EF4-FFF2-40B4-BE49-F238E27FC236}">
                <a16:creationId xmlns="" xmlns:a16="http://schemas.microsoft.com/office/drawing/2014/main" id="{F113C548-578D-97B0-7BA3-5C3F67F3E3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79" t="-5616" r="79725" b="-8733"/>
          <a:stretch/>
        </p:blipFill>
        <p:spPr>
          <a:xfrm>
            <a:off x="1199333" y="177790"/>
            <a:ext cx="1119535" cy="10081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A7645F7-58F6-BE88-737F-27F4262B3B7E}"/>
              </a:ext>
            </a:extLst>
          </p:cNvPr>
          <p:cNvSpPr txBox="1"/>
          <p:nvPr/>
        </p:nvSpPr>
        <p:spPr>
          <a:xfrm>
            <a:off x="2195736" y="250870"/>
            <a:ext cx="345638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Тернопільський комунальний методичний центр науково-освітніх інновацій та моніторингу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E3ACFAE-648C-F74F-D131-F9D9DB2B3AAD}"/>
              </a:ext>
            </a:extLst>
          </p:cNvPr>
          <p:cNvSpPr txBox="1"/>
          <p:nvPr/>
        </p:nvSpPr>
        <p:spPr>
          <a:xfrm>
            <a:off x="1322198" y="1371499"/>
            <a:ext cx="45968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СЕРТИФІКАТ </a:t>
            </a:r>
            <a:r>
              <a:rPr lang="uk-UA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ГЛ</a:t>
            </a: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№</a:t>
            </a: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25-73</a:t>
            </a:r>
            <a:endParaRPr kumimoji="0" lang="uk-UA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F195E58-4A83-739D-7C1A-739A28D518C9}"/>
              </a:ext>
            </a:extLst>
          </p:cNvPr>
          <p:cNvSpPr txBox="1"/>
          <p:nvPr/>
        </p:nvSpPr>
        <p:spPr>
          <a:xfrm>
            <a:off x="397442" y="5503970"/>
            <a:ext cx="24300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Директор центру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B4E3C0CF-2607-701A-E3E3-9B3BE65EDC2F}"/>
              </a:ext>
            </a:extLst>
          </p:cNvPr>
          <p:cNvSpPr txBox="1"/>
          <p:nvPr/>
        </p:nvSpPr>
        <p:spPr>
          <a:xfrm>
            <a:off x="4026909" y="5491211"/>
            <a:ext cx="28620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Галина ЛИТВИНЮК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16DEFA9-4202-FEA5-1C39-19EF4ACE150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5753"/>
          <a:stretch/>
        </p:blipFill>
        <p:spPr>
          <a:xfrm>
            <a:off x="6588224" y="0"/>
            <a:ext cx="2555776" cy="6858000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F5643CAA-5274-858B-1BC9-516C5BC44C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960" y="6298566"/>
            <a:ext cx="5184899" cy="3816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4616B1B-F785-1DA5-C30B-5E731F9880C3}"/>
              </a:ext>
            </a:extLst>
          </p:cNvPr>
          <p:cNvSpPr txBox="1"/>
          <p:nvPr/>
        </p:nvSpPr>
        <p:spPr>
          <a:xfrm>
            <a:off x="188128" y="1937974"/>
            <a:ext cx="6597864" cy="20774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</a:t>
            </a:r>
            <a:r>
              <a:rPr kumimoji="0" lang="uk-UA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асвідчує</a:t>
            </a:r>
            <a:r>
              <a:rPr kumimoji="0" lang="uk-U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що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16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брала участь у </a:t>
            </a:r>
            <a:r>
              <a:rPr lang="uk-UA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ПрофМайстерках у межах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професійного маршруту 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ФОРМУВАННЯ АКАДЕМІЧНИХ</a:t>
            </a:r>
            <a:r>
              <a:rPr lang="ru-RU" b="1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ru-RU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ЛІЦЕЇВ В УМОВАХ НУШ</a:t>
            </a:r>
            <a:endParaRPr kumimoji="0" lang="uk-UA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4B88D39-4EBA-1472-1D5F-1E60BAB95203}"/>
              </a:ext>
            </a:extLst>
          </p:cNvPr>
          <p:cNvSpPr txBox="1"/>
          <p:nvPr/>
        </p:nvSpPr>
        <p:spPr>
          <a:xfrm>
            <a:off x="2086996" y="4453402"/>
            <a:ext cx="30672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26-27 </a:t>
            </a:r>
            <a:r>
              <a:rPr kumimoji="0" lang="uk-UA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березня 2025 року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AA55819-9349-3D47-E1DF-41D490BFCF7D}"/>
              </a:ext>
            </a:extLst>
          </p:cNvPr>
          <p:cNvSpPr txBox="1"/>
          <p:nvPr/>
        </p:nvSpPr>
        <p:spPr>
          <a:xfrm>
            <a:off x="2881308" y="4042900"/>
            <a:ext cx="12742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uk-UA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uk-UA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години</a:t>
            </a:r>
            <a:endParaRPr lang="uk-UA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9BBDA4A-2841-B656-CCAD-506FE9E5D44E}"/>
              </a:ext>
            </a:extLst>
          </p:cNvPr>
          <p:cNvSpPr txBox="1"/>
          <p:nvPr/>
        </p:nvSpPr>
        <p:spPr>
          <a:xfrm>
            <a:off x="1475656" y="2391945"/>
            <a:ext cx="46547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/>
              <a:t>Сеник Любов</a:t>
            </a:r>
            <a:endParaRPr lang="uk-UA" sz="3200" b="1" i="1" dirty="0">
              <a:latin typeface="Impact" panose="020B0806030902050204" pitchFamily="34" charset="0"/>
              <a:ea typeface="Cambria" panose="020405030504060302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AF03F0B-085B-BB74-22DB-A61FE9A5DB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9422" y="5253621"/>
            <a:ext cx="1438781" cy="8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09241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Зображення, що містить текст, знімок екрана, графічний дизайн, Графіка&#10;&#10;Автоматично згенерований опис">
            <a:extLst>
              <a:ext uri="{FF2B5EF4-FFF2-40B4-BE49-F238E27FC236}">
                <a16:creationId xmlns="" xmlns:a16="http://schemas.microsoft.com/office/drawing/2014/main" id="{F113C548-578D-97B0-7BA3-5C3F67F3E3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79" t="-5616" r="79725" b="-8733"/>
          <a:stretch/>
        </p:blipFill>
        <p:spPr>
          <a:xfrm>
            <a:off x="1199333" y="177790"/>
            <a:ext cx="1119535" cy="10081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A7645F7-58F6-BE88-737F-27F4262B3B7E}"/>
              </a:ext>
            </a:extLst>
          </p:cNvPr>
          <p:cNvSpPr txBox="1"/>
          <p:nvPr/>
        </p:nvSpPr>
        <p:spPr>
          <a:xfrm>
            <a:off x="2195736" y="250870"/>
            <a:ext cx="345638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Тернопільський комунальний методичний центр науково-освітніх інновацій та моніторингу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E3ACFAE-648C-F74F-D131-F9D9DB2B3AAD}"/>
              </a:ext>
            </a:extLst>
          </p:cNvPr>
          <p:cNvSpPr txBox="1"/>
          <p:nvPr/>
        </p:nvSpPr>
        <p:spPr>
          <a:xfrm>
            <a:off x="1322198" y="1371499"/>
            <a:ext cx="45968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СЕРТИФІКАТ </a:t>
            </a:r>
            <a:r>
              <a:rPr lang="uk-UA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ГЛ</a:t>
            </a: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№</a:t>
            </a: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25-74</a:t>
            </a:r>
            <a:endParaRPr kumimoji="0" lang="uk-UA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F195E58-4A83-739D-7C1A-739A28D518C9}"/>
              </a:ext>
            </a:extLst>
          </p:cNvPr>
          <p:cNvSpPr txBox="1"/>
          <p:nvPr/>
        </p:nvSpPr>
        <p:spPr>
          <a:xfrm>
            <a:off x="397442" y="5503970"/>
            <a:ext cx="24300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Директор центру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B4E3C0CF-2607-701A-E3E3-9B3BE65EDC2F}"/>
              </a:ext>
            </a:extLst>
          </p:cNvPr>
          <p:cNvSpPr txBox="1"/>
          <p:nvPr/>
        </p:nvSpPr>
        <p:spPr>
          <a:xfrm>
            <a:off x="4026909" y="5491211"/>
            <a:ext cx="28620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Галина ЛИТВИНЮК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16DEFA9-4202-FEA5-1C39-19EF4ACE150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5753"/>
          <a:stretch/>
        </p:blipFill>
        <p:spPr>
          <a:xfrm>
            <a:off x="6588224" y="0"/>
            <a:ext cx="2555776" cy="6858000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F5643CAA-5274-858B-1BC9-516C5BC44C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960" y="6298566"/>
            <a:ext cx="5184899" cy="3816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4616B1B-F785-1DA5-C30B-5E731F9880C3}"/>
              </a:ext>
            </a:extLst>
          </p:cNvPr>
          <p:cNvSpPr txBox="1"/>
          <p:nvPr/>
        </p:nvSpPr>
        <p:spPr>
          <a:xfrm>
            <a:off x="188128" y="1937974"/>
            <a:ext cx="6597864" cy="20774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</a:t>
            </a:r>
            <a:r>
              <a:rPr kumimoji="0" lang="uk-UA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асвідчує</a:t>
            </a:r>
            <a:r>
              <a:rPr kumimoji="0" lang="uk-U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що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16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брала участь у </a:t>
            </a:r>
            <a:r>
              <a:rPr lang="uk-UA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ПрофМайстерках у межах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професійного маршруту 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ФОРМУВАННЯ АКАДЕМІЧНИХ</a:t>
            </a:r>
            <a:r>
              <a:rPr lang="ru-RU" b="1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ru-RU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ЛІЦЕЇВ В УМОВАХ НУШ</a:t>
            </a:r>
            <a:endParaRPr kumimoji="0" lang="uk-UA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4B88D39-4EBA-1472-1D5F-1E60BAB95203}"/>
              </a:ext>
            </a:extLst>
          </p:cNvPr>
          <p:cNvSpPr txBox="1"/>
          <p:nvPr/>
        </p:nvSpPr>
        <p:spPr>
          <a:xfrm>
            <a:off x="2086996" y="4453402"/>
            <a:ext cx="30672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26-27 </a:t>
            </a:r>
            <a:r>
              <a:rPr kumimoji="0" lang="uk-UA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березня 2025 року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AA55819-9349-3D47-E1DF-41D490BFCF7D}"/>
              </a:ext>
            </a:extLst>
          </p:cNvPr>
          <p:cNvSpPr txBox="1"/>
          <p:nvPr/>
        </p:nvSpPr>
        <p:spPr>
          <a:xfrm>
            <a:off x="2881308" y="4042900"/>
            <a:ext cx="12742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uk-UA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uk-UA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години</a:t>
            </a:r>
            <a:endParaRPr lang="uk-UA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9BBDA4A-2841-B656-CCAD-506FE9E5D44E}"/>
              </a:ext>
            </a:extLst>
          </p:cNvPr>
          <p:cNvSpPr txBox="1"/>
          <p:nvPr/>
        </p:nvSpPr>
        <p:spPr>
          <a:xfrm>
            <a:off x="1475656" y="2391945"/>
            <a:ext cx="46547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/>
              <a:t>Чернецька Олена</a:t>
            </a:r>
            <a:endParaRPr lang="uk-UA" sz="3200" b="1" i="1" dirty="0">
              <a:latin typeface="Impact" panose="020B0806030902050204" pitchFamily="34" charset="0"/>
              <a:ea typeface="Cambria" panose="020405030504060302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AF03F0B-085B-BB74-22DB-A61FE9A5DB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9422" y="5253621"/>
            <a:ext cx="1438781" cy="8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12677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Зображення, що містить текст, знімок екрана, графічний дизайн, Графіка&#10;&#10;Автоматично згенерований опис">
            <a:extLst>
              <a:ext uri="{FF2B5EF4-FFF2-40B4-BE49-F238E27FC236}">
                <a16:creationId xmlns="" xmlns:a16="http://schemas.microsoft.com/office/drawing/2014/main" id="{F113C548-578D-97B0-7BA3-5C3F67F3E3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79" t="-5616" r="79725" b="-8733"/>
          <a:stretch/>
        </p:blipFill>
        <p:spPr>
          <a:xfrm>
            <a:off x="1199333" y="177790"/>
            <a:ext cx="1119535" cy="10081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A7645F7-58F6-BE88-737F-27F4262B3B7E}"/>
              </a:ext>
            </a:extLst>
          </p:cNvPr>
          <p:cNvSpPr txBox="1"/>
          <p:nvPr/>
        </p:nvSpPr>
        <p:spPr>
          <a:xfrm>
            <a:off x="2195736" y="250870"/>
            <a:ext cx="345638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Тернопільський комунальний методичний центр науково-освітніх інновацій та моніторингу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E3ACFAE-648C-F74F-D131-F9D9DB2B3AAD}"/>
              </a:ext>
            </a:extLst>
          </p:cNvPr>
          <p:cNvSpPr txBox="1"/>
          <p:nvPr/>
        </p:nvSpPr>
        <p:spPr>
          <a:xfrm>
            <a:off x="1322198" y="1371499"/>
            <a:ext cx="45968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СЕРТИФІКАТ </a:t>
            </a:r>
            <a:r>
              <a:rPr lang="uk-UA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ГЛ</a:t>
            </a: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№</a:t>
            </a: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25-75</a:t>
            </a:r>
            <a:endParaRPr kumimoji="0" lang="uk-UA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F195E58-4A83-739D-7C1A-739A28D518C9}"/>
              </a:ext>
            </a:extLst>
          </p:cNvPr>
          <p:cNvSpPr txBox="1"/>
          <p:nvPr/>
        </p:nvSpPr>
        <p:spPr>
          <a:xfrm>
            <a:off x="397442" y="5503970"/>
            <a:ext cx="24300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Директор центру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B4E3C0CF-2607-701A-E3E3-9B3BE65EDC2F}"/>
              </a:ext>
            </a:extLst>
          </p:cNvPr>
          <p:cNvSpPr txBox="1"/>
          <p:nvPr/>
        </p:nvSpPr>
        <p:spPr>
          <a:xfrm>
            <a:off x="4026909" y="5491211"/>
            <a:ext cx="28620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Галина ЛИТВИНЮК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16DEFA9-4202-FEA5-1C39-19EF4ACE150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5753"/>
          <a:stretch/>
        </p:blipFill>
        <p:spPr>
          <a:xfrm>
            <a:off x="6588224" y="0"/>
            <a:ext cx="2555776" cy="6858000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F5643CAA-5274-858B-1BC9-516C5BC44C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960" y="6298566"/>
            <a:ext cx="5184899" cy="3816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4616B1B-F785-1DA5-C30B-5E731F9880C3}"/>
              </a:ext>
            </a:extLst>
          </p:cNvPr>
          <p:cNvSpPr txBox="1"/>
          <p:nvPr/>
        </p:nvSpPr>
        <p:spPr>
          <a:xfrm>
            <a:off x="188128" y="1937974"/>
            <a:ext cx="6597864" cy="20774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</a:t>
            </a:r>
            <a:r>
              <a:rPr kumimoji="0" lang="uk-UA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асвідчує</a:t>
            </a:r>
            <a:r>
              <a:rPr kumimoji="0" lang="uk-U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що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16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брала участь у </a:t>
            </a:r>
            <a:r>
              <a:rPr lang="uk-UA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ПрофМайстерках у межах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професійного маршруту 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ФОРМУВАННЯ АКАДЕМІЧНИХ</a:t>
            </a:r>
            <a:r>
              <a:rPr lang="ru-RU" b="1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ru-RU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ЛІЦЕЇВ В УМОВАХ НУШ</a:t>
            </a:r>
            <a:endParaRPr kumimoji="0" lang="uk-UA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4B88D39-4EBA-1472-1D5F-1E60BAB95203}"/>
              </a:ext>
            </a:extLst>
          </p:cNvPr>
          <p:cNvSpPr txBox="1"/>
          <p:nvPr/>
        </p:nvSpPr>
        <p:spPr>
          <a:xfrm>
            <a:off x="2086996" y="4453402"/>
            <a:ext cx="30672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26-27 </a:t>
            </a:r>
            <a:r>
              <a:rPr kumimoji="0" lang="uk-UA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березня 2025 року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AA55819-9349-3D47-E1DF-41D490BFCF7D}"/>
              </a:ext>
            </a:extLst>
          </p:cNvPr>
          <p:cNvSpPr txBox="1"/>
          <p:nvPr/>
        </p:nvSpPr>
        <p:spPr>
          <a:xfrm>
            <a:off x="2881308" y="4042900"/>
            <a:ext cx="12742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uk-UA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uk-UA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години</a:t>
            </a:r>
            <a:endParaRPr lang="uk-UA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9BBDA4A-2841-B656-CCAD-506FE9E5D44E}"/>
              </a:ext>
            </a:extLst>
          </p:cNvPr>
          <p:cNvSpPr txBox="1"/>
          <p:nvPr/>
        </p:nvSpPr>
        <p:spPr>
          <a:xfrm>
            <a:off x="1475656" y="2391945"/>
            <a:ext cx="46547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err="1"/>
              <a:t>Подедворна</a:t>
            </a:r>
            <a:r>
              <a:rPr lang="uk-UA" sz="3200" dirty="0"/>
              <a:t> Ірина</a:t>
            </a:r>
            <a:endParaRPr lang="uk-UA" sz="3200" b="1" i="1" dirty="0">
              <a:latin typeface="Impact" panose="020B0806030902050204" pitchFamily="34" charset="0"/>
              <a:ea typeface="Cambria" panose="020405030504060302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AF03F0B-085B-BB74-22DB-A61FE9A5DB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9422" y="5253621"/>
            <a:ext cx="1438781" cy="8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42349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Зображення, що містить текст, знімок екрана, графічний дизайн, Графіка&#10;&#10;Автоматично згенерований опис">
            <a:extLst>
              <a:ext uri="{FF2B5EF4-FFF2-40B4-BE49-F238E27FC236}">
                <a16:creationId xmlns="" xmlns:a16="http://schemas.microsoft.com/office/drawing/2014/main" id="{F113C548-578D-97B0-7BA3-5C3F67F3E3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79" t="-5616" r="79725" b="-8733"/>
          <a:stretch/>
        </p:blipFill>
        <p:spPr>
          <a:xfrm>
            <a:off x="1199333" y="177790"/>
            <a:ext cx="1119535" cy="10081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A7645F7-58F6-BE88-737F-27F4262B3B7E}"/>
              </a:ext>
            </a:extLst>
          </p:cNvPr>
          <p:cNvSpPr txBox="1"/>
          <p:nvPr/>
        </p:nvSpPr>
        <p:spPr>
          <a:xfrm>
            <a:off x="2195736" y="250870"/>
            <a:ext cx="345638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Тернопільський комунальний методичний центр науково-освітніх інновацій та моніторингу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E3ACFAE-648C-F74F-D131-F9D9DB2B3AAD}"/>
              </a:ext>
            </a:extLst>
          </p:cNvPr>
          <p:cNvSpPr txBox="1"/>
          <p:nvPr/>
        </p:nvSpPr>
        <p:spPr>
          <a:xfrm>
            <a:off x="1322198" y="1371499"/>
            <a:ext cx="45968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СЕРТИФІКАТ </a:t>
            </a:r>
            <a:r>
              <a:rPr lang="uk-UA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ГЛ</a:t>
            </a: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№</a:t>
            </a: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25-76</a:t>
            </a:r>
            <a:endParaRPr kumimoji="0" lang="uk-UA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F195E58-4A83-739D-7C1A-739A28D518C9}"/>
              </a:ext>
            </a:extLst>
          </p:cNvPr>
          <p:cNvSpPr txBox="1"/>
          <p:nvPr/>
        </p:nvSpPr>
        <p:spPr>
          <a:xfrm>
            <a:off x="397442" y="5503970"/>
            <a:ext cx="24300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Директор центру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B4E3C0CF-2607-701A-E3E3-9B3BE65EDC2F}"/>
              </a:ext>
            </a:extLst>
          </p:cNvPr>
          <p:cNvSpPr txBox="1"/>
          <p:nvPr/>
        </p:nvSpPr>
        <p:spPr>
          <a:xfrm>
            <a:off x="4026909" y="5491211"/>
            <a:ext cx="28620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Галина ЛИТВИНЮК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16DEFA9-4202-FEA5-1C39-19EF4ACE150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5753"/>
          <a:stretch/>
        </p:blipFill>
        <p:spPr>
          <a:xfrm>
            <a:off x="6588224" y="0"/>
            <a:ext cx="2555776" cy="6858000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F5643CAA-5274-858B-1BC9-516C5BC44C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960" y="6298566"/>
            <a:ext cx="5184899" cy="3816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4616B1B-F785-1DA5-C30B-5E731F9880C3}"/>
              </a:ext>
            </a:extLst>
          </p:cNvPr>
          <p:cNvSpPr txBox="1"/>
          <p:nvPr/>
        </p:nvSpPr>
        <p:spPr>
          <a:xfrm>
            <a:off x="188128" y="1937974"/>
            <a:ext cx="6597864" cy="20774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</a:t>
            </a:r>
            <a:r>
              <a:rPr kumimoji="0" lang="uk-UA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асвідчує</a:t>
            </a:r>
            <a:r>
              <a:rPr kumimoji="0" lang="uk-U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що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16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брала участь у </a:t>
            </a:r>
            <a:r>
              <a:rPr lang="uk-UA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ПрофМайстерках у межах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професійного маршруту 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ФОРМУВАННЯ АКАДЕМІЧНИХ</a:t>
            </a:r>
            <a:r>
              <a:rPr lang="ru-RU" b="1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ru-RU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ЛІЦЕЇВ В УМОВАХ НУШ</a:t>
            </a:r>
            <a:endParaRPr kumimoji="0" lang="uk-UA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4B88D39-4EBA-1472-1D5F-1E60BAB95203}"/>
              </a:ext>
            </a:extLst>
          </p:cNvPr>
          <p:cNvSpPr txBox="1"/>
          <p:nvPr/>
        </p:nvSpPr>
        <p:spPr>
          <a:xfrm>
            <a:off x="2086996" y="4453402"/>
            <a:ext cx="30672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26-27 </a:t>
            </a:r>
            <a:r>
              <a:rPr kumimoji="0" lang="uk-UA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березня 2025 року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AA55819-9349-3D47-E1DF-41D490BFCF7D}"/>
              </a:ext>
            </a:extLst>
          </p:cNvPr>
          <p:cNvSpPr txBox="1"/>
          <p:nvPr/>
        </p:nvSpPr>
        <p:spPr>
          <a:xfrm>
            <a:off x="2881308" y="4042900"/>
            <a:ext cx="12742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uk-UA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 годин</a:t>
            </a:r>
            <a:endParaRPr lang="uk-UA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9BBDA4A-2841-B656-CCAD-506FE9E5D44E}"/>
              </a:ext>
            </a:extLst>
          </p:cNvPr>
          <p:cNvSpPr txBox="1"/>
          <p:nvPr/>
        </p:nvSpPr>
        <p:spPr>
          <a:xfrm>
            <a:off x="1475656" y="2391945"/>
            <a:ext cx="46547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err="1"/>
              <a:t>Каськів</a:t>
            </a:r>
            <a:r>
              <a:rPr lang="uk-UA" sz="3200" dirty="0"/>
              <a:t> Оксана</a:t>
            </a:r>
            <a:endParaRPr lang="uk-UA" sz="3200" b="1" i="1" dirty="0">
              <a:latin typeface="Impact" panose="020B0806030902050204" pitchFamily="34" charset="0"/>
              <a:ea typeface="Cambria" panose="020405030504060302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AF03F0B-085B-BB74-22DB-A61FE9A5DB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9422" y="5253621"/>
            <a:ext cx="1438781" cy="8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57398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Зображення, що містить текст, знімок екрана, графічний дизайн, Графіка&#10;&#10;Автоматично згенерований опис">
            <a:extLst>
              <a:ext uri="{FF2B5EF4-FFF2-40B4-BE49-F238E27FC236}">
                <a16:creationId xmlns="" xmlns:a16="http://schemas.microsoft.com/office/drawing/2014/main" id="{F113C548-578D-97B0-7BA3-5C3F67F3E3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79" t="-5616" r="79725" b="-8733"/>
          <a:stretch/>
        </p:blipFill>
        <p:spPr>
          <a:xfrm>
            <a:off x="1199333" y="177790"/>
            <a:ext cx="1119535" cy="10081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A7645F7-58F6-BE88-737F-27F4262B3B7E}"/>
              </a:ext>
            </a:extLst>
          </p:cNvPr>
          <p:cNvSpPr txBox="1"/>
          <p:nvPr/>
        </p:nvSpPr>
        <p:spPr>
          <a:xfrm>
            <a:off x="2195736" y="250870"/>
            <a:ext cx="345638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Тернопільський комунальний методичний центр науково-освітніх інновацій та моніторингу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E3ACFAE-648C-F74F-D131-F9D9DB2B3AAD}"/>
              </a:ext>
            </a:extLst>
          </p:cNvPr>
          <p:cNvSpPr txBox="1"/>
          <p:nvPr/>
        </p:nvSpPr>
        <p:spPr>
          <a:xfrm>
            <a:off x="1322198" y="1371499"/>
            <a:ext cx="45968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СЕРТИФІКАТ </a:t>
            </a:r>
            <a:r>
              <a:rPr lang="uk-UA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ГЛ</a:t>
            </a: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№</a:t>
            </a: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25-77</a:t>
            </a:r>
            <a:endParaRPr kumimoji="0" lang="uk-UA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F195E58-4A83-739D-7C1A-739A28D518C9}"/>
              </a:ext>
            </a:extLst>
          </p:cNvPr>
          <p:cNvSpPr txBox="1"/>
          <p:nvPr/>
        </p:nvSpPr>
        <p:spPr>
          <a:xfrm>
            <a:off x="397442" y="5503970"/>
            <a:ext cx="24300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Директор центру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B4E3C0CF-2607-701A-E3E3-9B3BE65EDC2F}"/>
              </a:ext>
            </a:extLst>
          </p:cNvPr>
          <p:cNvSpPr txBox="1"/>
          <p:nvPr/>
        </p:nvSpPr>
        <p:spPr>
          <a:xfrm>
            <a:off x="4026909" y="5491211"/>
            <a:ext cx="28620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Галина ЛИТВИНЮК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16DEFA9-4202-FEA5-1C39-19EF4ACE150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5753"/>
          <a:stretch/>
        </p:blipFill>
        <p:spPr>
          <a:xfrm>
            <a:off x="6588224" y="0"/>
            <a:ext cx="2555776" cy="6858000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F5643CAA-5274-858B-1BC9-516C5BC44C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960" y="6298566"/>
            <a:ext cx="5184899" cy="3816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4616B1B-F785-1DA5-C30B-5E731F9880C3}"/>
              </a:ext>
            </a:extLst>
          </p:cNvPr>
          <p:cNvSpPr txBox="1"/>
          <p:nvPr/>
        </p:nvSpPr>
        <p:spPr>
          <a:xfrm>
            <a:off x="188128" y="1937974"/>
            <a:ext cx="6597864" cy="20774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</a:t>
            </a:r>
            <a:r>
              <a:rPr kumimoji="0" lang="uk-UA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асвідчує</a:t>
            </a:r>
            <a:r>
              <a:rPr kumimoji="0" lang="uk-U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що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16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брала участь у </a:t>
            </a:r>
            <a:r>
              <a:rPr lang="uk-UA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ПрофМайстерках у межах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професійного маршруту 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ФОРМУВАННЯ АКАДЕМІЧНИХ</a:t>
            </a:r>
            <a:r>
              <a:rPr lang="ru-RU" b="1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ru-RU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ЛІЦЕЇВ В УМОВАХ НУШ</a:t>
            </a:r>
            <a:endParaRPr kumimoji="0" lang="uk-UA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4B88D39-4EBA-1472-1D5F-1E60BAB95203}"/>
              </a:ext>
            </a:extLst>
          </p:cNvPr>
          <p:cNvSpPr txBox="1"/>
          <p:nvPr/>
        </p:nvSpPr>
        <p:spPr>
          <a:xfrm>
            <a:off x="2086996" y="4453402"/>
            <a:ext cx="30672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26-27 </a:t>
            </a:r>
            <a:r>
              <a:rPr kumimoji="0" lang="uk-UA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березня 2025 року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AA55819-9349-3D47-E1DF-41D490BFCF7D}"/>
              </a:ext>
            </a:extLst>
          </p:cNvPr>
          <p:cNvSpPr txBox="1"/>
          <p:nvPr/>
        </p:nvSpPr>
        <p:spPr>
          <a:xfrm>
            <a:off x="2881308" y="4042900"/>
            <a:ext cx="12742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uk-UA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uk-UA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години</a:t>
            </a:r>
            <a:endParaRPr lang="uk-UA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9BBDA4A-2841-B656-CCAD-506FE9E5D44E}"/>
              </a:ext>
            </a:extLst>
          </p:cNvPr>
          <p:cNvSpPr txBox="1"/>
          <p:nvPr/>
        </p:nvSpPr>
        <p:spPr>
          <a:xfrm>
            <a:off x="1475656" y="2391945"/>
            <a:ext cx="46547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err="1"/>
              <a:t>Подедворна</a:t>
            </a:r>
            <a:r>
              <a:rPr lang="uk-UA" sz="3200" dirty="0"/>
              <a:t> Ірина</a:t>
            </a:r>
            <a:endParaRPr lang="uk-UA" sz="3200" b="1" i="1" dirty="0">
              <a:latin typeface="Impact" panose="020B0806030902050204" pitchFamily="34" charset="0"/>
              <a:ea typeface="Cambria" panose="020405030504060302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AF03F0B-085B-BB74-22DB-A61FE9A5DB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9422" y="5253621"/>
            <a:ext cx="1438781" cy="8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25587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Зображення, що містить текст, знімок екрана, графічний дизайн, Графіка&#10;&#10;Автоматично згенерований опис">
            <a:extLst>
              <a:ext uri="{FF2B5EF4-FFF2-40B4-BE49-F238E27FC236}">
                <a16:creationId xmlns="" xmlns:a16="http://schemas.microsoft.com/office/drawing/2014/main" id="{F113C548-578D-97B0-7BA3-5C3F67F3E3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79" t="-5616" r="79725" b="-8733"/>
          <a:stretch/>
        </p:blipFill>
        <p:spPr>
          <a:xfrm>
            <a:off x="1199333" y="177790"/>
            <a:ext cx="1119535" cy="10081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A7645F7-58F6-BE88-737F-27F4262B3B7E}"/>
              </a:ext>
            </a:extLst>
          </p:cNvPr>
          <p:cNvSpPr txBox="1"/>
          <p:nvPr/>
        </p:nvSpPr>
        <p:spPr>
          <a:xfrm>
            <a:off x="2195736" y="250870"/>
            <a:ext cx="345638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Тернопільський комунальний методичний центр науково-освітніх інновацій та моніторингу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E3ACFAE-648C-F74F-D131-F9D9DB2B3AAD}"/>
              </a:ext>
            </a:extLst>
          </p:cNvPr>
          <p:cNvSpPr txBox="1"/>
          <p:nvPr/>
        </p:nvSpPr>
        <p:spPr>
          <a:xfrm>
            <a:off x="1322198" y="1371499"/>
            <a:ext cx="45968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СЕРТИФІКАТ </a:t>
            </a:r>
            <a:r>
              <a:rPr lang="uk-UA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ГЛ</a:t>
            </a: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№</a:t>
            </a: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25-78</a:t>
            </a:r>
            <a:endParaRPr kumimoji="0" lang="uk-UA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F195E58-4A83-739D-7C1A-739A28D518C9}"/>
              </a:ext>
            </a:extLst>
          </p:cNvPr>
          <p:cNvSpPr txBox="1"/>
          <p:nvPr/>
        </p:nvSpPr>
        <p:spPr>
          <a:xfrm>
            <a:off x="397442" y="5503970"/>
            <a:ext cx="24300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Директор центру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B4E3C0CF-2607-701A-E3E3-9B3BE65EDC2F}"/>
              </a:ext>
            </a:extLst>
          </p:cNvPr>
          <p:cNvSpPr txBox="1"/>
          <p:nvPr/>
        </p:nvSpPr>
        <p:spPr>
          <a:xfrm>
            <a:off x="4026909" y="5491211"/>
            <a:ext cx="28620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Галина ЛИТВИНЮК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16DEFA9-4202-FEA5-1C39-19EF4ACE150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5753"/>
          <a:stretch/>
        </p:blipFill>
        <p:spPr>
          <a:xfrm>
            <a:off x="6588224" y="0"/>
            <a:ext cx="2555776" cy="6858000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F5643CAA-5274-858B-1BC9-516C5BC44C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960" y="6298566"/>
            <a:ext cx="5184899" cy="3816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4616B1B-F785-1DA5-C30B-5E731F9880C3}"/>
              </a:ext>
            </a:extLst>
          </p:cNvPr>
          <p:cNvSpPr txBox="1"/>
          <p:nvPr/>
        </p:nvSpPr>
        <p:spPr>
          <a:xfrm>
            <a:off x="188128" y="1937974"/>
            <a:ext cx="6597864" cy="20774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</a:t>
            </a:r>
            <a:r>
              <a:rPr kumimoji="0" lang="uk-UA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асвідчує</a:t>
            </a:r>
            <a:r>
              <a:rPr kumimoji="0" lang="uk-U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що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16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брала участь у </a:t>
            </a:r>
            <a:r>
              <a:rPr lang="uk-UA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ПрофМайстерках у межах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професійного маршруту 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ФОРМУВАННЯ АКАДЕМІЧНИХ</a:t>
            </a:r>
            <a:r>
              <a:rPr lang="ru-RU" b="1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ru-RU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ЛІЦЕЇВ В УМОВАХ НУШ</a:t>
            </a:r>
            <a:endParaRPr kumimoji="0" lang="uk-UA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4B88D39-4EBA-1472-1D5F-1E60BAB95203}"/>
              </a:ext>
            </a:extLst>
          </p:cNvPr>
          <p:cNvSpPr txBox="1"/>
          <p:nvPr/>
        </p:nvSpPr>
        <p:spPr>
          <a:xfrm>
            <a:off x="2086996" y="4453402"/>
            <a:ext cx="30672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26-27 </a:t>
            </a:r>
            <a:r>
              <a:rPr kumimoji="0" lang="uk-UA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березня 2025 року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AA55819-9349-3D47-E1DF-41D490BFCF7D}"/>
              </a:ext>
            </a:extLst>
          </p:cNvPr>
          <p:cNvSpPr txBox="1"/>
          <p:nvPr/>
        </p:nvSpPr>
        <p:spPr>
          <a:xfrm>
            <a:off x="2881308" y="4042900"/>
            <a:ext cx="12742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uk-UA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uk-UA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години</a:t>
            </a:r>
            <a:endParaRPr lang="uk-UA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9BBDA4A-2841-B656-CCAD-506FE9E5D44E}"/>
              </a:ext>
            </a:extLst>
          </p:cNvPr>
          <p:cNvSpPr txBox="1"/>
          <p:nvPr/>
        </p:nvSpPr>
        <p:spPr>
          <a:xfrm>
            <a:off x="1475656" y="2391945"/>
            <a:ext cx="46547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/>
              <a:t>Грицьків Ірина</a:t>
            </a:r>
            <a:endParaRPr lang="uk-UA" sz="3200" b="1" i="1" dirty="0">
              <a:latin typeface="Impact" panose="020B0806030902050204" pitchFamily="34" charset="0"/>
              <a:ea typeface="Cambria" panose="020405030504060302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AF03F0B-085B-BB74-22DB-A61FE9A5DB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9422" y="5253621"/>
            <a:ext cx="1438781" cy="8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64226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Зображення, що містить текст, знімок екрана, графічний дизайн, Графіка&#10;&#10;Автоматично згенерований опис">
            <a:extLst>
              <a:ext uri="{FF2B5EF4-FFF2-40B4-BE49-F238E27FC236}">
                <a16:creationId xmlns="" xmlns:a16="http://schemas.microsoft.com/office/drawing/2014/main" id="{F113C548-578D-97B0-7BA3-5C3F67F3E3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79" t="-5616" r="79725" b="-8733"/>
          <a:stretch/>
        </p:blipFill>
        <p:spPr>
          <a:xfrm>
            <a:off x="1199333" y="177790"/>
            <a:ext cx="1119535" cy="10081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A7645F7-58F6-BE88-737F-27F4262B3B7E}"/>
              </a:ext>
            </a:extLst>
          </p:cNvPr>
          <p:cNvSpPr txBox="1"/>
          <p:nvPr/>
        </p:nvSpPr>
        <p:spPr>
          <a:xfrm>
            <a:off x="2195736" y="250870"/>
            <a:ext cx="345638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Тернопільський комунальний методичний центр науково-освітніх інновацій та моніторингу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E3ACFAE-648C-F74F-D131-F9D9DB2B3AAD}"/>
              </a:ext>
            </a:extLst>
          </p:cNvPr>
          <p:cNvSpPr txBox="1"/>
          <p:nvPr/>
        </p:nvSpPr>
        <p:spPr>
          <a:xfrm>
            <a:off x="1322198" y="1371499"/>
            <a:ext cx="45968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СЕРТИФІКАТ </a:t>
            </a:r>
            <a:r>
              <a:rPr lang="uk-UA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ГЛ</a:t>
            </a: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№</a:t>
            </a: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25-79</a:t>
            </a:r>
            <a:endParaRPr kumimoji="0" lang="uk-UA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F195E58-4A83-739D-7C1A-739A28D518C9}"/>
              </a:ext>
            </a:extLst>
          </p:cNvPr>
          <p:cNvSpPr txBox="1"/>
          <p:nvPr/>
        </p:nvSpPr>
        <p:spPr>
          <a:xfrm>
            <a:off x="397442" y="5503970"/>
            <a:ext cx="24300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Директор центру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B4E3C0CF-2607-701A-E3E3-9B3BE65EDC2F}"/>
              </a:ext>
            </a:extLst>
          </p:cNvPr>
          <p:cNvSpPr txBox="1"/>
          <p:nvPr/>
        </p:nvSpPr>
        <p:spPr>
          <a:xfrm>
            <a:off x="4026909" y="5491211"/>
            <a:ext cx="28620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Галина ЛИТВИНЮК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16DEFA9-4202-FEA5-1C39-19EF4ACE150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5753"/>
          <a:stretch/>
        </p:blipFill>
        <p:spPr>
          <a:xfrm>
            <a:off x="6588224" y="0"/>
            <a:ext cx="2555776" cy="6858000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F5643CAA-5274-858B-1BC9-516C5BC44C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960" y="6298566"/>
            <a:ext cx="5184899" cy="3816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4616B1B-F785-1DA5-C30B-5E731F9880C3}"/>
              </a:ext>
            </a:extLst>
          </p:cNvPr>
          <p:cNvSpPr txBox="1"/>
          <p:nvPr/>
        </p:nvSpPr>
        <p:spPr>
          <a:xfrm>
            <a:off x="188128" y="1937974"/>
            <a:ext cx="6597864" cy="20774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</a:t>
            </a:r>
            <a:r>
              <a:rPr kumimoji="0" lang="uk-UA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асвідчує</a:t>
            </a:r>
            <a:r>
              <a:rPr kumimoji="0" lang="uk-U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що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16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брала участь у </a:t>
            </a:r>
            <a:r>
              <a:rPr lang="uk-UA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ПрофМайстерках у межах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професійного маршруту 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ФОРМУВАННЯ АКАДЕМІЧНИХ</a:t>
            </a:r>
            <a:r>
              <a:rPr lang="ru-RU" b="1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ru-RU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ЛІЦЕЇВ В УМОВАХ НУШ</a:t>
            </a:r>
            <a:endParaRPr kumimoji="0" lang="uk-UA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4B88D39-4EBA-1472-1D5F-1E60BAB95203}"/>
              </a:ext>
            </a:extLst>
          </p:cNvPr>
          <p:cNvSpPr txBox="1"/>
          <p:nvPr/>
        </p:nvSpPr>
        <p:spPr>
          <a:xfrm>
            <a:off x="2086996" y="4453402"/>
            <a:ext cx="30672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26-27 </a:t>
            </a:r>
            <a:r>
              <a:rPr kumimoji="0" lang="uk-UA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березня 2025 року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AA55819-9349-3D47-E1DF-41D490BFCF7D}"/>
              </a:ext>
            </a:extLst>
          </p:cNvPr>
          <p:cNvSpPr txBox="1"/>
          <p:nvPr/>
        </p:nvSpPr>
        <p:spPr>
          <a:xfrm>
            <a:off x="2881308" y="4042900"/>
            <a:ext cx="12742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uk-UA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uk-UA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години</a:t>
            </a:r>
            <a:endParaRPr lang="uk-UA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9BBDA4A-2841-B656-CCAD-506FE9E5D44E}"/>
              </a:ext>
            </a:extLst>
          </p:cNvPr>
          <p:cNvSpPr txBox="1"/>
          <p:nvPr/>
        </p:nvSpPr>
        <p:spPr>
          <a:xfrm>
            <a:off x="1475656" y="2391945"/>
            <a:ext cx="46547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/>
              <a:t>Співак Галина</a:t>
            </a:r>
            <a:endParaRPr lang="uk-UA" sz="3200" b="1" i="1" dirty="0">
              <a:latin typeface="Impact" panose="020B0806030902050204" pitchFamily="34" charset="0"/>
              <a:ea typeface="Cambria" panose="020405030504060302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AF03F0B-085B-BB74-22DB-A61FE9A5DB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9422" y="5253621"/>
            <a:ext cx="1438781" cy="8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47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Зображення, що містить текст, знімок екрана, графічний дизайн, Графіка&#10;&#10;Автоматично згенерований опис">
            <a:extLst>
              <a:ext uri="{FF2B5EF4-FFF2-40B4-BE49-F238E27FC236}">
                <a16:creationId xmlns="" xmlns:a16="http://schemas.microsoft.com/office/drawing/2014/main" id="{F113C548-578D-97B0-7BA3-5C3F67F3E3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79" t="-5616" r="79725" b="-8733"/>
          <a:stretch/>
        </p:blipFill>
        <p:spPr>
          <a:xfrm>
            <a:off x="1199333" y="177790"/>
            <a:ext cx="1119535" cy="10081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A7645F7-58F6-BE88-737F-27F4262B3B7E}"/>
              </a:ext>
            </a:extLst>
          </p:cNvPr>
          <p:cNvSpPr txBox="1"/>
          <p:nvPr/>
        </p:nvSpPr>
        <p:spPr>
          <a:xfrm>
            <a:off x="2195736" y="250870"/>
            <a:ext cx="345638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Тернопільський комунальний методичний центр науково-освітніх інновацій та моніторингу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E3ACFAE-648C-F74F-D131-F9D9DB2B3AAD}"/>
              </a:ext>
            </a:extLst>
          </p:cNvPr>
          <p:cNvSpPr txBox="1"/>
          <p:nvPr/>
        </p:nvSpPr>
        <p:spPr>
          <a:xfrm>
            <a:off x="1322198" y="1371499"/>
            <a:ext cx="45968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СЕРТИФІКАТ </a:t>
            </a:r>
            <a:r>
              <a:rPr lang="uk-UA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ГЛ</a:t>
            </a: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№25-08</a:t>
            </a:r>
            <a:endParaRPr kumimoji="0" lang="uk-UA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F195E58-4A83-739D-7C1A-739A28D518C9}"/>
              </a:ext>
            </a:extLst>
          </p:cNvPr>
          <p:cNvSpPr txBox="1"/>
          <p:nvPr/>
        </p:nvSpPr>
        <p:spPr>
          <a:xfrm>
            <a:off x="397442" y="5503970"/>
            <a:ext cx="24300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Директор центру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B4E3C0CF-2607-701A-E3E3-9B3BE65EDC2F}"/>
              </a:ext>
            </a:extLst>
          </p:cNvPr>
          <p:cNvSpPr txBox="1"/>
          <p:nvPr/>
        </p:nvSpPr>
        <p:spPr>
          <a:xfrm>
            <a:off x="4026909" y="5491211"/>
            <a:ext cx="28620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Галина ЛИТВИНЮК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16DEFA9-4202-FEA5-1C39-19EF4ACE150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5753"/>
          <a:stretch/>
        </p:blipFill>
        <p:spPr>
          <a:xfrm>
            <a:off x="6588224" y="0"/>
            <a:ext cx="2555776" cy="6858000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F5643CAA-5274-858B-1BC9-516C5BC44C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960" y="6298566"/>
            <a:ext cx="5184899" cy="3816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4616B1B-F785-1DA5-C30B-5E731F9880C3}"/>
              </a:ext>
            </a:extLst>
          </p:cNvPr>
          <p:cNvSpPr txBox="1"/>
          <p:nvPr/>
        </p:nvSpPr>
        <p:spPr>
          <a:xfrm>
            <a:off x="188128" y="1937974"/>
            <a:ext cx="6597864" cy="20774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</a:t>
            </a:r>
            <a:r>
              <a:rPr kumimoji="0" lang="uk-UA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асвідчує</a:t>
            </a:r>
            <a:r>
              <a:rPr kumimoji="0" lang="uk-U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що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16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брала участь у </a:t>
            </a:r>
            <a:r>
              <a:rPr lang="uk-UA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ПрофМайстерках у межах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професійного маршруту 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ФОРМУВАННЯ АКАДЕМІЧНИХ</a:t>
            </a:r>
            <a:r>
              <a:rPr lang="ru-RU" b="1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ru-RU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ЛІЦЕЇВ В УМОВАХ НУШ</a:t>
            </a:r>
            <a:endParaRPr kumimoji="0" lang="uk-UA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4B88D39-4EBA-1472-1D5F-1E60BAB95203}"/>
              </a:ext>
            </a:extLst>
          </p:cNvPr>
          <p:cNvSpPr txBox="1"/>
          <p:nvPr/>
        </p:nvSpPr>
        <p:spPr>
          <a:xfrm>
            <a:off x="2086996" y="4453402"/>
            <a:ext cx="30672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26-27 </a:t>
            </a:r>
            <a:r>
              <a:rPr kumimoji="0" lang="uk-UA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березня 2025 року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AA55819-9349-3D47-E1DF-41D490BFCF7D}"/>
              </a:ext>
            </a:extLst>
          </p:cNvPr>
          <p:cNvSpPr txBox="1"/>
          <p:nvPr/>
        </p:nvSpPr>
        <p:spPr>
          <a:xfrm>
            <a:off x="2881308" y="4042900"/>
            <a:ext cx="12742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noProof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 години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9BBDA4A-2841-B656-CCAD-506FE9E5D44E}"/>
              </a:ext>
            </a:extLst>
          </p:cNvPr>
          <p:cNvSpPr txBox="1"/>
          <p:nvPr/>
        </p:nvSpPr>
        <p:spPr>
          <a:xfrm>
            <a:off x="2284954" y="2391945"/>
            <a:ext cx="3845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0" i="0" dirty="0" err="1">
                <a:effectLst/>
              </a:rPr>
              <a:t>Канак</a:t>
            </a:r>
            <a:r>
              <a:rPr lang="uk-UA" sz="3200" b="0" i="0" dirty="0">
                <a:effectLst/>
              </a:rPr>
              <a:t> Валентина</a:t>
            </a:r>
            <a:endParaRPr lang="uk-UA" sz="3200" b="1" i="1" dirty="0">
              <a:ea typeface="Cambria" panose="020405030504060302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AF03F0B-085B-BB74-22DB-A61FE9A5DB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9422" y="5253621"/>
            <a:ext cx="1438781" cy="8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41443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Зображення, що містить текст, знімок екрана, графічний дизайн, Графіка&#10;&#10;Автоматично згенерований опис">
            <a:extLst>
              <a:ext uri="{FF2B5EF4-FFF2-40B4-BE49-F238E27FC236}">
                <a16:creationId xmlns="" xmlns:a16="http://schemas.microsoft.com/office/drawing/2014/main" id="{F113C548-578D-97B0-7BA3-5C3F67F3E3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79" t="-5616" r="79725" b="-8733"/>
          <a:stretch/>
        </p:blipFill>
        <p:spPr>
          <a:xfrm>
            <a:off x="1199333" y="177790"/>
            <a:ext cx="1119535" cy="10081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A7645F7-58F6-BE88-737F-27F4262B3B7E}"/>
              </a:ext>
            </a:extLst>
          </p:cNvPr>
          <p:cNvSpPr txBox="1"/>
          <p:nvPr/>
        </p:nvSpPr>
        <p:spPr>
          <a:xfrm>
            <a:off x="2195736" y="250870"/>
            <a:ext cx="345638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Тернопільський комунальний методичний центр науково-освітніх інновацій та моніторингу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E3ACFAE-648C-F74F-D131-F9D9DB2B3AAD}"/>
              </a:ext>
            </a:extLst>
          </p:cNvPr>
          <p:cNvSpPr txBox="1"/>
          <p:nvPr/>
        </p:nvSpPr>
        <p:spPr>
          <a:xfrm>
            <a:off x="1322198" y="1371499"/>
            <a:ext cx="45968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СЕРТИФІКАТ </a:t>
            </a:r>
            <a:r>
              <a:rPr lang="uk-UA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ГЛ</a:t>
            </a: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№</a:t>
            </a: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25-80</a:t>
            </a:r>
            <a:endParaRPr kumimoji="0" lang="uk-UA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F195E58-4A83-739D-7C1A-739A28D518C9}"/>
              </a:ext>
            </a:extLst>
          </p:cNvPr>
          <p:cNvSpPr txBox="1"/>
          <p:nvPr/>
        </p:nvSpPr>
        <p:spPr>
          <a:xfrm>
            <a:off x="397442" y="5503970"/>
            <a:ext cx="24300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Директор центру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B4E3C0CF-2607-701A-E3E3-9B3BE65EDC2F}"/>
              </a:ext>
            </a:extLst>
          </p:cNvPr>
          <p:cNvSpPr txBox="1"/>
          <p:nvPr/>
        </p:nvSpPr>
        <p:spPr>
          <a:xfrm>
            <a:off x="4026909" y="5491211"/>
            <a:ext cx="28620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Галина ЛИТВИНЮК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16DEFA9-4202-FEA5-1C39-19EF4ACE150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5753"/>
          <a:stretch/>
        </p:blipFill>
        <p:spPr>
          <a:xfrm>
            <a:off x="6588224" y="0"/>
            <a:ext cx="2555776" cy="6858000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F5643CAA-5274-858B-1BC9-516C5BC44C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960" y="6298566"/>
            <a:ext cx="5184899" cy="3816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4616B1B-F785-1DA5-C30B-5E731F9880C3}"/>
              </a:ext>
            </a:extLst>
          </p:cNvPr>
          <p:cNvSpPr txBox="1"/>
          <p:nvPr/>
        </p:nvSpPr>
        <p:spPr>
          <a:xfrm>
            <a:off x="188128" y="1937974"/>
            <a:ext cx="6597864" cy="20774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</a:t>
            </a:r>
            <a:r>
              <a:rPr kumimoji="0" lang="uk-UA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асвідчує</a:t>
            </a:r>
            <a:r>
              <a:rPr kumimoji="0" lang="uk-U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що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16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брала участь у </a:t>
            </a:r>
            <a:r>
              <a:rPr lang="uk-UA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ПрофМайстерках у межах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професійного маршруту 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ФОРМУВАННЯ АКАДЕМІЧНИХ</a:t>
            </a:r>
            <a:r>
              <a:rPr lang="ru-RU" b="1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ru-RU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ЛІЦЕЇВ В УМОВАХ НУШ</a:t>
            </a:r>
            <a:endParaRPr kumimoji="0" lang="uk-UA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4B88D39-4EBA-1472-1D5F-1E60BAB95203}"/>
              </a:ext>
            </a:extLst>
          </p:cNvPr>
          <p:cNvSpPr txBox="1"/>
          <p:nvPr/>
        </p:nvSpPr>
        <p:spPr>
          <a:xfrm>
            <a:off x="2086996" y="4453402"/>
            <a:ext cx="30672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26-27 </a:t>
            </a:r>
            <a:r>
              <a:rPr kumimoji="0" lang="uk-UA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березня 2025 року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AA55819-9349-3D47-E1DF-41D490BFCF7D}"/>
              </a:ext>
            </a:extLst>
          </p:cNvPr>
          <p:cNvSpPr txBox="1"/>
          <p:nvPr/>
        </p:nvSpPr>
        <p:spPr>
          <a:xfrm>
            <a:off x="2881308" y="4042900"/>
            <a:ext cx="12742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uk-UA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uk-UA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години</a:t>
            </a:r>
            <a:endParaRPr lang="uk-UA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9BBDA4A-2841-B656-CCAD-506FE9E5D44E}"/>
              </a:ext>
            </a:extLst>
          </p:cNvPr>
          <p:cNvSpPr txBox="1"/>
          <p:nvPr/>
        </p:nvSpPr>
        <p:spPr>
          <a:xfrm>
            <a:off x="1475656" y="2391945"/>
            <a:ext cx="46547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/>
              <a:t>Шуст Галина</a:t>
            </a:r>
            <a:endParaRPr lang="uk-UA" sz="3200" b="1" i="1" dirty="0">
              <a:latin typeface="Impact" panose="020B0806030902050204" pitchFamily="34" charset="0"/>
              <a:ea typeface="Cambria" panose="020405030504060302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AF03F0B-085B-BB74-22DB-A61FE9A5DB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9422" y="5253621"/>
            <a:ext cx="1438781" cy="8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43017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Зображення, що містить текст, знімок екрана, графічний дизайн, Графіка&#10;&#10;Автоматично згенерований опис">
            <a:extLst>
              <a:ext uri="{FF2B5EF4-FFF2-40B4-BE49-F238E27FC236}">
                <a16:creationId xmlns="" xmlns:a16="http://schemas.microsoft.com/office/drawing/2014/main" id="{F113C548-578D-97B0-7BA3-5C3F67F3E3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79" t="-5616" r="79725" b="-8733"/>
          <a:stretch/>
        </p:blipFill>
        <p:spPr>
          <a:xfrm>
            <a:off x="1199333" y="177790"/>
            <a:ext cx="1119535" cy="10081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A7645F7-58F6-BE88-737F-27F4262B3B7E}"/>
              </a:ext>
            </a:extLst>
          </p:cNvPr>
          <p:cNvSpPr txBox="1"/>
          <p:nvPr/>
        </p:nvSpPr>
        <p:spPr>
          <a:xfrm>
            <a:off x="2195736" y="250870"/>
            <a:ext cx="345638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Тернопільський комунальний методичний центр науково-освітніх інновацій та моніторингу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E3ACFAE-648C-F74F-D131-F9D9DB2B3AAD}"/>
              </a:ext>
            </a:extLst>
          </p:cNvPr>
          <p:cNvSpPr txBox="1"/>
          <p:nvPr/>
        </p:nvSpPr>
        <p:spPr>
          <a:xfrm>
            <a:off x="1322198" y="1371499"/>
            <a:ext cx="45968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СЕРТИФІКАТ </a:t>
            </a:r>
            <a:r>
              <a:rPr lang="uk-UA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ГЛ</a:t>
            </a: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№</a:t>
            </a: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25-81</a:t>
            </a:r>
            <a:endParaRPr kumimoji="0" lang="uk-UA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F195E58-4A83-739D-7C1A-739A28D518C9}"/>
              </a:ext>
            </a:extLst>
          </p:cNvPr>
          <p:cNvSpPr txBox="1"/>
          <p:nvPr/>
        </p:nvSpPr>
        <p:spPr>
          <a:xfrm>
            <a:off x="397442" y="5503970"/>
            <a:ext cx="24300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Директор центру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B4E3C0CF-2607-701A-E3E3-9B3BE65EDC2F}"/>
              </a:ext>
            </a:extLst>
          </p:cNvPr>
          <p:cNvSpPr txBox="1"/>
          <p:nvPr/>
        </p:nvSpPr>
        <p:spPr>
          <a:xfrm>
            <a:off x="4026909" y="5491211"/>
            <a:ext cx="28620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Галина ЛИТВИНЮК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16DEFA9-4202-FEA5-1C39-19EF4ACE150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5753"/>
          <a:stretch/>
        </p:blipFill>
        <p:spPr>
          <a:xfrm>
            <a:off x="6588224" y="0"/>
            <a:ext cx="2555776" cy="6858000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F5643CAA-5274-858B-1BC9-516C5BC44C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960" y="6298566"/>
            <a:ext cx="5184899" cy="3816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4616B1B-F785-1DA5-C30B-5E731F9880C3}"/>
              </a:ext>
            </a:extLst>
          </p:cNvPr>
          <p:cNvSpPr txBox="1"/>
          <p:nvPr/>
        </p:nvSpPr>
        <p:spPr>
          <a:xfrm>
            <a:off x="188128" y="1937974"/>
            <a:ext cx="6597864" cy="20774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</a:t>
            </a:r>
            <a:r>
              <a:rPr kumimoji="0" lang="uk-UA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асвідчує</a:t>
            </a:r>
            <a:r>
              <a:rPr kumimoji="0" lang="uk-U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що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16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брала участь у </a:t>
            </a:r>
            <a:r>
              <a:rPr lang="uk-UA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ПрофМайстерках у межах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професійного маршруту 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ФОРМУВАННЯ АКАДЕМІЧНИХ</a:t>
            </a:r>
            <a:r>
              <a:rPr lang="ru-RU" b="1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ru-RU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ЛІЦЕЇВ В УМОВАХ НУШ</a:t>
            </a:r>
            <a:endParaRPr kumimoji="0" lang="uk-UA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4B88D39-4EBA-1472-1D5F-1E60BAB95203}"/>
              </a:ext>
            </a:extLst>
          </p:cNvPr>
          <p:cNvSpPr txBox="1"/>
          <p:nvPr/>
        </p:nvSpPr>
        <p:spPr>
          <a:xfrm>
            <a:off x="2086996" y="4453402"/>
            <a:ext cx="30672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26-27 </a:t>
            </a:r>
            <a:r>
              <a:rPr kumimoji="0" lang="uk-UA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березня 2025 року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AA55819-9349-3D47-E1DF-41D490BFCF7D}"/>
              </a:ext>
            </a:extLst>
          </p:cNvPr>
          <p:cNvSpPr txBox="1"/>
          <p:nvPr/>
        </p:nvSpPr>
        <p:spPr>
          <a:xfrm>
            <a:off x="2881308" y="4042900"/>
            <a:ext cx="12742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uk-UA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  годин</a:t>
            </a:r>
            <a:endParaRPr lang="uk-UA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9BBDA4A-2841-B656-CCAD-506FE9E5D44E}"/>
              </a:ext>
            </a:extLst>
          </p:cNvPr>
          <p:cNvSpPr txBox="1"/>
          <p:nvPr/>
        </p:nvSpPr>
        <p:spPr>
          <a:xfrm>
            <a:off x="1475656" y="2391945"/>
            <a:ext cx="46547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err="1"/>
              <a:t>Простакова</a:t>
            </a:r>
            <a:r>
              <a:rPr lang="uk-UA" sz="3200" dirty="0"/>
              <a:t> Наталія</a:t>
            </a:r>
            <a:endParaRPr lang="uk-UA" sz="3200" b="1" i="1" dirty="0">
              <a:latin typeface="Impact" panose="020B0806030902050204" pitchFamily="34" charset="0"/>
              <a:ea typeface="Cambria" panose="020405030504060302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AF03F0B-085B-BB74-22DB-A61FE9A5DB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9422" y="5253621"/>
            <a:ext cx="1438781" cy="8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27083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Зображення, що містить текст, знімок екрана, графічний дизайн, Графіка&#10;&#10;Автоматично згенерований опис">
            <a:extLst>
              <a:ext uri="{FF2B5EF4-FFF2-40B4-BE49-F238E27FC236}">
                <a16:creationId xmlns="" xmlns:a16="http://schemas.microsoft.com/office/drawing/2014/main" id="{F113C548-578D-97B0-7BA3-5C3F67F3E3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79" t="-5616" r="79725" b="-8733"/>
          <a:stretch/>
        </p:blipFill>
        <p:spPr>
          <a:xfrm>
            <a:off x="1199333" y="177790"/>
            <a:ext cx="1119535" cy="10081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A7645F7-58F6-BE88-737F-27F4262B3B7E}"/>
              </a:ext>
            </a:extLst>
          </p:cNvPr>
          <p:cNvSpPr txBox="1"/>
          <p:nvPr/>
        </p:nvSpPr>
        <p:spPr>
          <a:xfrm>
            <a:off x="2195736" y="250870"/>
            <a:ext cx="345638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Тернопільський комунальний методичний центр науково-освітніх інновацій та моніторингу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E3ACFAE-648C-F74F-D131-F9D9DB2B3AAD}"/>
              </a:ext>
            </a:extLst>
          </p:cNvPr>
          <p:cNvSpPr txBox="1"/>
          <p:nvPr/>
        </p:nvSpPr>
        <p:spPr>
          <a:xfrm>
            <a:off x="1322198" y="1371499"/>
            <a:ext cx="45968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СЕРТИФІКАТ </a:t>
            </a:r>
            <a:r>
              <a:rPr lang="uk-UA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ГЛ</a:t>
            </a: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№</a:t>
            </a: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25-82</a:t>
            </a:r>
            <a:endParaRPr kumimoji="0" lang="uk-UA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F195E58-4A83-739D-7C1A-739A28D518C9}"/>
              </a:ext>
            </a:extLst>
          </p:cNvPr>
          <p:cNvSpPr txBox="1"/>
          <p:nvPr/>
        </p:nvSpPr>
        <p:spPr>
          <a:xfrm>
            <a:off x="397442" y="5503970"/>
            <a:ext cx="24300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Директор центру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B4E3C0CF-2607-701A-E3E3-9B3BE65EDC2F}"/>
              </a:ext>
            </a:extLst>
          </p:cNvPr>
          <p:cNvSpPr txBox="1"/>
          <p:nvPr/>
        </p:nvSpPr>
        <p:spPr>
          <a:xfrm>
            <a:off x="4026909" y="5491211"/>
            <a:ext cx="28620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Галина ЛИТВИНЮК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16DEFA9-4202-FEA5-1C39-19EF4ACE150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5753"/>
          <a:stretch/>
        </p:blipFill>
        <p:spPr>
          <a:xfrm>
            <a:off x="6588224" y="0"/>
            <a:ext cx="2555776" cy="6858000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F5643CAA-5274-858B-1BC9-516C5BC44C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960" y="6298566"/>
            <a:ext cx="5184899" cy="3816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4616B1B-F785-1DA5-C30B-5E731F9880C3}"/>
              </a:ext>
            </a:extLst>
          </p:cNvPr>
          <p:cNvSpPr txBox="1"/>
          <p:nvPr/>
        </p:nvSpPr>
        <p:spPr>
          <a:xfrm>
            <a:off x="188128" y="1937974"/>
            <a:ext cx="6597864" cy="20774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</a:t>
            </a:r>
            <a:r>
              <a:rPr kumimoji="0" lang="uk-UA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асвідчує</a:t>
            </a:r>
            <a:r>
              <a:rPr kumimoji="0" lang="uk-U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що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16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брала участь у </a:t>
            </a:r>
            <a:r>
              <a:rPr lang="uk-UA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ПрофМайстерках у межах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професійного маршруту 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ФОРМУВАННЯ АКАДЕМІЧНИХ</a:t>
            </a:r>
            <a:r>
              <a:rPr lang="ru-RU" b="1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ru-RU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ЛІЦЕЇВ В УМОВАХ НУШ</a:t>
            </a:r>
            <a:endParaRPr kumimoji="0" lang="uk-UA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4B88D39-4EBA-1472-1D5F-1E60BAB95203}"/>
              </a:ext>
            </a:extLst>
          </p:cNvPr>
          <p:cNvSpPr txBox="1"/>
          <p:nvPr/>
        </p:nvSpPr>
        <p:spPr>
          <a:xfrm>
            <a:off x="2086996" y="4453402"/>
            <a:ext cx="30672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26-27 </a:t>
            </a:r>
            <a:r>
              <a:rPr kumimoji="0" lang="uk-UA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березня 2025 року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AA55819-9349-3D47-E1DF-41D490BFCF7D}"/>
              </a:ext>
            </a:extLst>
          </p:cNvPr>
          <p:cNvSpPr txBox="1"/>
          <p:nvPr/>
        </p:nvSpPr>
        <p:spPr>
          <a:xfrm>
            <a:off x="2881308" y="4042900"/>
            <a:ext cx="12742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uk-UA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  годин</a:t>
            </a:r>
            <a:endParaRPr lang="uk-UA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9BBDA4A-2841-B656-CCAD-506FE9E5D44E}"/>
              </a:ext>
            </a:extLst>
          </p:cNvPr>
          <p:cNvSpPr txBox="1"/>
          <p:nvPr/>
        </p:nvSpPr>
        <p:spPr>
          <a:xfrm>
            <a:off x="1475656" y="2391945"/>
            <a:ext cx="46547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err="1"/>
              <a:t>Фік</a:t>
            </a:r>
            <a:r>
              <a:rPr lang="uk-UA" sz="3200" dirty="0"/>
              <a:t> Мар’яна</a:t>
            </a:r>
            <a:endParaRPr lang="uk-UA" sz="3200" b="1" i="1" dirty="0">
              <a:latin typeface="Impact" panose="020B0806030902050204" pitchFamily="34" charset="0"/>
              <a:ea typeface="Cambria" panose="020405030504060302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AF03F0B-085B-BB74-22DB-A61FE9A5DB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9422" y="5253621"/>
            <a:ext cx="1438781" cy="8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69931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Зображення, що містить текст, знімок екрана, графічний дизайн, Графіка&#10;&#10;Автоматично згенерований опис">
            <a:extLst>
              <a:ext uri="{FF2B5EF4-FFF2-40B4-BE49-F238E27FC236}">
                <a16:creationId xmlns="" xmlns:a16="http://schemas.microsoft.com/office/drawing/2014/main" id="{F113C548-578D-97B0-7BA3-5C3F67F3E3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79" t="-5616" r="79725" b="-8733"/>
          <a:stretch/>
        </p:blipFill>
        <p:spPr>
          <a:xfrm>
            <a:off x="1199333" y="177790"/>
            <a:ext cx="1119535" cy="10081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A7645F7-58F6-BE88-737F-27F4262B3B7E}"/>
              </a:ext>
            </a:extLst>
          </p:cNvPr>
          <p:cNvSpPr txBox="1"/>
          <p:nvPr/>
        </p:nvSpPr>
        <p:spPr>
          <a:xfrm>
            <a:off x="2195736" y="250870"/>
            <a:ext cx="345638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Тернопільський комунальний методичний центр науково-освітніх інновацій та моніторингу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E3ACFAE-648C-F74F-D131-F9D9DB2B3AAD}"/>
              </a:ext>
            </a:extLst>
          </p:cNvPr>
          <p:cNvSpPr txBox="1"/>
          <p:nvPr/>
        </p:nvSpPr>
        <p:spPr>
          <a:xfrm>
            <a:off x="1322198" y="1371499"/>
            <a:ext cx="45968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СЕРТИФІКАТ </a:t>
            </a:r>
            <a:r>
              <a:rPr lang="uk-UA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ГЛ</a:t>
            </a: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№</a:t>
            </a: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25-83</a:t>
            </a:r>
            <a:endParaRPr kumimoji="0" lang="uk-UA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F195E58-4A83-739D-7C1A-739A28D518C9}"/>
              </a:ext>
            </a:extLst>
          </p:cNvPr>
          <p:cNvSpPr txBox="1"/>
          <p:nvPr/>
        </p:nvSpPr>
        <p:spPr>
          <a:xfrm>
            <a:off x="397442" y="5503970"/>
            <a:ext cx="24300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Директор центру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B4E3C0CF-2607-701A-E3E3-9B3BE65EDC2F}"/>
              </a:ext>
            </a:extLst>
          </p:cNvPr>
          <p:cNvSpPr txBox="1"/>
          <p:nvPr/>
        </p:nvSpPr>
        <p:spPr>
          <a:xfrm>
            <a:off x="4026909" y="5491211"/>
            <a:ext cx="28620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Галина ЛИТВИНЮК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16DEFA9-4202-FEA5-1C39-19EF4ACE150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5753"/>
          <a:stretch/>
        </p:blipFill>
        <p:spPr>
          <a:xfrm>
            <a:off x="6588224" y="0"/>
            <a:ext cx="2555776" cy="6858000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F5643CAA-5274-858B-1BC9-516C5BC44C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960" y="6298566"/>
            <a:ext cx="5184899" cy="3816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4616B1B-F785-1DA5-C30B-5E731F9880C3}"/>
              </a:ext>
            </a:extLst>
          </p:cNvPr>
          <p:cNvSpPr txBox="1"/>
          <p:nvPr/>
        </p:nvSpPr>
        <p:spPr>
          <a:xfrm>
            <a:off x="188128" y="1937974"/>
            <a:ext cx="6597864" cy="20774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</a:t>
            </a:r>
            <a:r>
              <a:rPr kumimoji="0" lang="uk-UA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асвідчує</a:t>
            </a:r>
            <a:r>
              <a:rPr kumimoji="0" lang="uk-U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що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16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брала участь у </a:t>
            </a:r>
            <a:r>
              <a:rPr lang="uk-UA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ПрофМайстерках у межах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професійного маршруту 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ФОРМУВАННЯ АКАДЕМІЧНИХ</a:t>
            </a:r>
            <a:r>
              <a:rPr lang="ru-RU" b="1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ru-RU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ЛІЦЕЇВ В УМОВАХ НУШ</a:t>
            </a:r>
            <a:endParaRPr kumimoji="0" lang="uk-UA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4B88D39-4EBA-1472-1D5F-1E60BAB95203}"/>
              </a:ext>
            </a:extLst>
          </p:cNvPr>
          <p:cNvSpPr txBox="1"/>
          <p:nvPr/>
        </p:nvSpPr>
        <p:spPr>
          <a:xfrm>
            <a:off x="2086996" y="4453402"/>
            <a:ext cx="30672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26-27 </a:t>
            </a:r>
            <a:r>
              <a:rPr kumimoji="0" lang="uk-UA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березня 2025 року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AA55819-9349-3D47-E1DF-41D490BFCF7D}"/>
              </a:ext>
            </a:extLst>
          </p:cNvPr>
          <p:cNvSpPr txBox="1"/>
          <p:nvPr/>
        </p:nvSpPr>
        <p:spPr>
          <a:xfrm>
            <a:off x="2881308" y="4042900"/>
            <a:ext cx="12742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uk-UA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  годин</a:t>
            </a:r>
            <a:endParaRPr lang="uk-UA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9BBDA4A-2841-B656-CCAD-506FE9E5D44E}"/>
              </a:ext>
            </a:extLst>
          </p:cNvPr>
          <p:cNvSpPr txBox="1"/>
          <p:nvPr/>
        </p:nvSpPr>
        <p:spPr>
          <a:xfrm>
            <a:off x="1475656" y="2391945"/>
            <a:ext cx="46547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err="1"/>
              <a:t>Галенда</a:t>
            </a:r>
            <a:r>
              <a:rPr lang="uk-UA" sz="3200" dirty="0"/>
              <a:t> Галина</a:t>
            </a:r>
            <a:endParaRPr lang="uk-UA" sz="3200" b="1" i="1" dirty="0">
              <a:latin typeface="Impact" panose="020B0806030902050204" pitchFamily="34" charset="0"/>
              <a:ea typeface="Cambria" panose="020405030504060302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AF03F0B-085B-BB74-22DB-A61FE9A5DB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9422" y="5253621"/>
            <a:ext cx="1438781" cy="8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7231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Зображення, що містить текст, знімок екрана, графічний дизайн, Графіка&#10;&#10;Автоматично згенерований опис">
            <a:extLst>
              <a:ext uri="{FF2B5EF4-FFF2-40B4-BE49-F238E27FC236}">
                <a16:creationId xmlns="" xmlns:a16="http://schemas.microsoft.com/office/drawing/2014/main" id="{F113C548-578D-97B0-7BA3-5C3F67F3E3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79" t="-5616" r="79725" b="-8733"/>
          <a:stretch/>
        </p:blipFill>
        <p:spPr>
          <a:xfrm>
            <a:off x="1199333" y="177790"/>
            <a:ext cx="1119535" cy="10081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A7645F7-58F6-BE88-737F-27F4262B3B7E}"/>
              </a:ext>
            </a:extLst>
          </p:cNvPr>
          <p:cNvSpPr txBox="1"/>
          <p:nvPr/>
        </p:nvSpPr>
        <p:spPr>
          <a:xfrm>
            <a:off x="2195736" y="250870"/>
            <a:ext cx="345638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Тернопільський комунальний методичний центр науково-освітніх інновацій та моніторингу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E3ACFAE-648C-F74F-D131-F9D9DB2B3AAD}"/>
              </a:ext>
            </a:extLst>
          </p:cNvPr>
          <p:cNvSpPr txBox="1"/>
          <p:nvPr/>
        </p:nvSpPr>
        <p:spPr>
          <a:xfrm>
            <a:off x="1322198" y="1371499"/>
            <a:ext cx="45968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СЕРТИФІКАТ </a:t>
            </a:r>
            <a:r>
              <a:rPr lang="uk-UA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ГЛ</a:t>
            </a: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№</a:t>
            </a: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25-84</a:t>
            </a:r>
            <a:endParaRPr kumimoji="0" lang="uk-UA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F195E58-4A83-739D-7C1A-739A28D518C9}"/>
              </a:ext>
            </a:extLst>
          </p:cNvPr>
          <p:cNvSpPr txBox="1"/>
          <p:nvPr/>
        </p:nvSpPr>
        <p:spPr>
          <a:xfrm>
            <a:off x="397442" y="5503970"/>
            <a:ext cx="24300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Директор центру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B4E3C0CF-2607-701A-E3E3-9B3BE65EDC2F}"/>
              </a:ext>
            </a:extLst>
          </p:cNvPr>
          <p:cNvSpPr txBox="1"/>
          <p:nvPr/>
        </p:nvSpPr>
        <p:spPr>
          <a:xfrm>
            <a:off x="4026909" y="5491211"/>
            <a:ext cx="28620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Галина ЛИТВИНЮК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16DEFA9-4202-FEA5-1C39-19EF4ACE150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5753"/>
          <a:stretch/>
        </p:blipFill>
        <p:spPr>
          <a:xfrm>
            <a:off x="6588224" y="0"/>
            <a:ext cx="2555776" cy="6858000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F5643CAA-5274-858B-1BC9-516C5BC44C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960" y="6298566"/>
            <a:ext cx="5184899" cy="3816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4616B1B-F785-1DA5-C30B-5E731F9880C3}"/>
              </a:ext>
            </a:extLst>
          </p:cNvPr>
          <p:cNvSpPr txBox="1"/>
          <p:nvPr/>
        </p:nvSpPr>
        <p:spPr>
          <a:xfrm>
            <a:off x="188128" y="1937974"/>
            <a:ext cx="6597864" cy="20774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</a:t>
            </a:r>
            <a:r>
              <a:rPr kumimoji="0" lang="uk-UA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асвідчує</a:t>
            </a:r>
            <a:r>
              <a:rPr kumimoji="0" lang="uk-U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що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16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брала участь у </a:t>
            </a:r>
            <a:r>
              <a:rPr lang="uk-UA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ПрофМайстерках у межах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професійного маршруту 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ФОРМУВАННЯ АКАДЕМІЧНИХ</a:t>
            </a:r>
            <a:r>
              <a:rPr lang="ru-RU" b="1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ru-RU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ЛІЦЕЇВ В УМОВАХ НУШ</a:t>
            </a:r>
            <a:endParaRPr kumimoji="0" lang="uk-UA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4B88D39-4EBA-1472-1D5F-1E60BAB95203}"/>
              </a:ext>
            </a:extLst>
          </p:cNvPr>
          <p:cNvSpPr txBox="1"/>
          <p:nvPr/>
        </p:nvSpPr>
        <p:spPr>
          <a:xfrm>
            <a:off x="2086996" y="4453402"/>
            <a:ext cx="30672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26-27 </a:t>
            </a:r>
            <a:r>
              <a:rPr kumimoji="0" lang="uk-UA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березня 2025 року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AA55819-9349-3D47-E1DF-41D490BFCF7D}"/>
              </a:ext>
            </a:extLst>
          </p:cNvPr>
          <p:cNvSpPr txBox="1"/>
          <p:nvPr/>
        </p:nvSpPr>
        <p:spPr>
          <a:xfrm>
            <a:off x="2881308" y="4042900"/>
            <a:ext cx="12742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uk-UA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uk-UA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години</a:t>
            </a:r>
            <a:endParaRPr lang="uk-UA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9BBDA4A-2841-B656-CCAD-506FE9E5D44E}"/>
              </a:ext>
            </a:extLst>
          </p:cNvPr>
          <p:cNvSpPr txBox="1"/>
          <p:nvPr/>
        </p:nvSpPr>
        <p:spPr>
          <a:xfrm>
            <a:off x="1475656" y="2391945"/>
            <a:ext cx="46547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err="1"/>
              <a:t>Бережинська</a:t>
            </a:r>
            <a:r>
              <a:rPr lang="uk-UA" sz="3200" dirty="0"/>
              <a:t> Антоніна</a:t>
            </a:r>
            <a:endParaRPr lang="uk-UA" sz="3200" b="1" i="1" dirty="0">
              <a:latin typeface="Impact" panose="020B0806030902050204" pitchFamily="34" charset="0"/>
              <a:ea typeface="Cambria" panose="020405030504060302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AF03F0B-085B-BB74-22DB-A61FE9A5DB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9422" y="5253621"/>
            <a:ext cx="1438781" cy="8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95722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Зображення, що містить текст, знімок екрана, графічний дизайн, Графіка&#10;&#10;Автоматично згенерований опис">
            <a:extLst>
              <a:ext uri="{FF2B5EF4-FFF2-40B4-BE49-F238E27FC236}">
                <a16:creationId xmlns="" xmlns:a16="http://schemas.microsoft.com/office/drawing/2014/main" id="{F113C548-578D-97B0-7BA3-5C3F67F3E3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79" t="-5616" r="79725" b="-8733"/>
          <a:stretch/>
        </p:blipFill>
        <p:spPr>
          <a:xfrm>
            <a:off x="1199333" y="177790"/>
            <a:ext cx="1119535" cy="10081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A7645F7-58F6-BE88-737F-27F4262B3B7E}"/>
              </a:ext>
            </a:extLst>
          </p:cNvPr>
          <p:cNvSpPr txBox="1"/>
          <p:nvPr/>
        </p:nvSpPr>
        <p:spPr>
          <a:xfrm>
            <a:off x="2195736" y="250870"/>
            <a:ext cx="345638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Тернопільський комунальний методичний центр науково-освітніх інновацій та моніторингу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E3ACFAE-648C-F74F-D131-F9D9DB2B3AAD}"/>
              </a:ext>
            </a:extLst>
          </p:cNvPr>
          <p:cNvSpPr txBox="1"/>
          <p:nvPr/>
        </p:nvSpPr>
        <p:spPr>
          <a:xfrm>
            <a:off x="1322198" y="1371499"/>
            <a:ext cx="45968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СЕРТИФІКАТ </a:t>
            </a:r>
            <a:r>
              <a:rPr lang="uk-UA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ГЛ</a:t>
            </a: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№</a:t>
            </a: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25-85</a:t>
            </a:r>
            <a:endParaRPr kumimoji="0" lang="uk-UA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F195E58-4A83-739D-7C1A-739A28D518C9}"/>
              </a:ext>
            </a:extLst>
          </p:cNvPr>
          <p:cNvSpPr txBox="1"/>
          <p:nvPr/>
        </p:nvSpPr>
        <p:spPr>
          <a:xfrm>
            <a:off x="397442" y="5503970"/>
            <a:ext cx="24300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Директор центру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B4E3C0CF-2607-701A-E3E3-9B3BE65EDC2F}"/>
              </a:ext>
            </a:extLst>
          </p:cNvPr>
          <p:cNvSpPr txBox="1"/>
          <p:nvPr/>
        </p:nvSpPr>
        <p:spPr>
          <a:xfrm>
            <a:off x="4026909" y="5491211"/>
            <a:ext cx="28620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Галина ЛИТВИНЮК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16DEFA9-4202-FEA5-1C39-19EF4ACE150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5753"/>
          <a:stretch/>
        </p:blipFill>
        <p:spPr>
          <a:xfrm>
            <a:off x="6588224" y="0"/>
            <a:ext cx="2555776" cy="6858000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F5643CAA-5274-858B-1BC9-516C5BC44C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960" y="6298566"/>
            <a:ext cx="5184899" cy="3816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4616B1B-F785-1DA5-C30B-5E731F9880C3}"/>
              </a:ext>
            </a:extLst>
          </p:cNvPr>
          <p:cNvSpPr txBox="1"/>
          <p:nvPr/>
        </p:nvSpPr>
        <p:spPr>
          <a:xfrm>
            <a:off x="188128" y="1937974"/>
            <a:ext cx="6597864" cy="20774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</a:t>
            </a:r>
            <a:r>
              <a:rPr kumimoji="0" lang="uk-UA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асвідчує</a:t>
            </a:r>
            <a:r>
              <a:rPr kumimoji="0" lang="uk-U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що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16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брала участь у </a:t>
            </a:r>
            <a:r>
              <a:rPr lang="uk-UA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ПрофМайстерках у межах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професійного маршруту 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ФОРМУВАННЯ АКАДЕМІЧНИХ</a:t>
            </a:r>
            <a:r>
              <a:rPr lang="ru-RU" b="1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ru-RU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ЛІЦЕЇВ В УМОВАХ НУШ</a:t>
            </a:r>
            <a:endParaRPr kumimoji="0" lang="uk-UA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4B88D39-4EBA-1472-1D5F-1E60BAB95203}"/>
              </a:ext>
            </a:extLst>
          </p:cNvPr>
          <p:cNvSpPr txBox="1"/>
          <p:nvPr/>
        </p:nvSpPr>
        <p:spPr>
          <a:xfrm>
            <a:off x="2086996" y="4453402"/>
            <a:ext cx="30672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26-27 </a:t>
            </a:r>
            <a:r>
              <a:rPr kumimoji="0" lang="uk-UA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березня 2025 року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AA55819-9349-3D47-E1DF-41D490BFCF7D}"/>
              </a:ext>
            </a:extLst>
          </p:cNvPr>
          <p:cNvSpPr txBox="1"/>
          <p:nvPr/>
        </p:nvSpPr>
        <p:spPr>
          <a:xfrm>
            <a:off x="2881308" y="4042900"/>
            <a:ext cx="12742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uk-UA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uk-UA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години</a:t>
            </a:r>
            <a:endParaRPr lang="uk-UA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9BBDA4A-2841-B656-CCAD-506FE9E5D44E}"/>
              </a:ext>
            </a:extLst>
          </p:cNvPr>
          <p:cNvSpPr txBox="1"/>
          <p:nvPr/>
        </p:nvSpPr>
        <p:spPr>
          <a:xfrm>
            <a:off x="1475656" y="2391945"/>
            <a:ext cx="46547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err="1"/>
              <a:t>Іордан</a:t>
            </a:r>
            <a:r>
              <a:rPr lang="uk-UA" sz="3200" dirty="0"/>
              <a:t> Леся</a:t>
            </a:r>
            <a:endParaRPr lang="uk-UA" sz="3200" b="1" i="1" dirty="0">
              <a:latin typeface="Impact" panose="020B0806030902050204" pitchFamily="34" charset="0"/>
              <a:ea typeface="Cambria" panose="020405030504060302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AF03F0B-085B-BB74-22DB-A61FE9A5DB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9422" y="5253621"/>
            <a:ext cx="1438781" cy="8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77316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Зображення, що містить текст, знімок екрана, графічний дизайн, Графіка&#10;&#10;Автоматично згенерований опис">
            <a:extLst>
              <a:ext uri="{FF2B5EF4-FFF2-40B4-BE49-F238E27FC236}">
                <a16:creationId xmlns="" xmlns:a16="http://schemas.microsoft.com/office/drawing/2014/main" id="{F113C548-578D-97B0-7BA3-5C3F67F3E3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79" t="-5616" r="79725" b="-8733"/>
          <a:stretch/>
        </p:blipFill>
        <p:spPr>
          <a:xfrm>
            <a:off x="1199333" y="177790"/>
            <a:ext cx="1119535" cy="10081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A7645F7-58F6-BE88-737F-27F4262B3B7E}"/>
              </a:ext>
            </a:extLst>
          </p:cNvPr>
          <p:cNvSpPr txBox="1"/>
          <p:nvPr/>
        </p:nvSpPr>
        <p:spPr>
          <a:xfrm>
            <a:off x="2195736" y="250870"/>
            <a:ext cx="345638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Тернопільський комунальний методичний центр науково-освітніх інновацій та моніторингу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E3ACFAE-648C-F74F-D131-F9D9DB2B3AAD}"/>
              </a:ext>
            </a:extLst>
          </p:cNvPr>
          <p:cNvSpPr txBox="1"/>
          <p:nvPr/>
        </p:nvSpPr>
        <p:spPr>
          <a:xfrm>
            <a:off x="1322198" y="1371499"/>
            <a:ext cx="45968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СЕРТИФІКАТ </a:t>
            </a:r>
            <a:r>
              <a:rPr lang="uk-UA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ГЛ</a:t>
            </a: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№</a:t>
            </a: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25-86</a:t>
            </a:r>
            <a:endParaRPr kumimoji="0" lang="uk-UA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F195E58-4A83-739D-7C1A-739A28D518C9}"/>
              </a:ext>
            </a:extLst>
          </p:cNvPr>
          <p:cNvSpPr txBox="1"/>
          <p:nvPr/>
        </p:nvSpPr>
        <p:spPr>
          <a:xfrm>
            <a:off x="397442" y="5503970"/>
            <a:ext cx="24300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Директор центру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B4E3C0CF-2607-701A-E3E3-9B3BE65EDC2F}"/>
              </a:ext>
            </a:extLst>
          </p:cNvPr>
          <p:cNvSpPr txBox="1"/>
          <p:nvPr/>
        </p:nvSpPr>
        <p:spPr>
          <a:xfrm>
            <a:off x="4026909" y="5491211"/>
            <a:ext cx="28620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Галина ЛИТВИНЮК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16DEFA9-4202-FEA5-1C39-19EF4ACE150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5753"/>
          <a:stretch/>
        </p:blipFill>
        <p:spPr>
          <a:xfrm>
            <a:off x="6588224" y="0"/>
            <a:ext cx="2555776" cy="6858000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F5643CAA-5274-858B-1BC9-516C5BC44C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960" y="6298566"/>
            <a:ext cx="5184899" cy="3816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4616B1B-F785-1DA5-C30B-5E731F9880C3}"/>
              </a:ext>
            </a:extLst>
          </p:cNvPr>
          <p:cNvSpPr txBox="1"/>
          <p:nvPr/>
        </p:nvSpPr>
        <p:spPr>
          <a:xfrm>
            <a:off x="188128" y="1937974"/>
            <a:ext cx="6597864" cy="20774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</a:t>
            </a:r>
            <a:r>
              <a:rPr kumimoji="0" lang="uk-UA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асвідчує</a:t>
            </a:r>
            <a:r>
              <a:rPr kumimoji="0" lang="uk-U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що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16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брала участь у </a:t>
            </a:r>
            <a:r>
              <a:rPr lang="uk-UA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ПрофМайстерках у межах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професійного маршруту 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ФОРМУВАННЯ АКАДЕМІЧНИХ</a:t>
            </a:r>
            <a:r>
              <a:rPr lang="ru-RU" b="1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ru-RU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ЛІЦЕЇВ В УМОВАХ НУШ</a:t>
            </a:r>
            <a:endParaRPr kumimoji="0" lang="uk-UA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4B88D39-4EBA-1472-1D5F-1E60BAB95203}"/>
              </a:ext>
            </a:extLst>
          </p:cNvPr>
          <p:cNvSpPr txBox="1"/>
          <p:nvPr/>
        </p:nvSpPr>
        <p:spPr>
          <a:xfrm>
            <a:off x="2086996" y="4453402"/>
            <a:ext cx="30672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26-27 </a:t>
            </a:r>
            <a:r>
              <a:rPr kumimoji="0" lang="uk-UA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березня 2025 року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AA55819-9349-3D47-E1DF-41D490BFCF7D}"/>
              </a:ext>
            </a:extLst>
          </p:cNvPr>
          <p:cNvSpPr txBox="1"/>
          <p:nvPr/>
        </p:nvSpPr>
        <p:spPr>
          <a:xfrm>
            <a:off x="2881308" y="4042900"/>
            <a:ext cx="12742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uk-UA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uk-UA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години</a:t>
            </a:r>
            <a:endParaRPr lang="uk-UA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9BBDA4A-2841-B656-CCAD-506FE9E5D44E}"/>
              </a:ext>
            </a:extLst>
          </p:cNvPr>
          <p:cNvSpPr txBox="1"/>
          <p:nvPr/>
        </p:nvSpPr>
        <p:spPr>
          <a:xfrm>
            <a:off x="1475656" y="2391945"/>
            <a:ext cx="46547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err="1"/>
              <a:t>Намака</a:t>
            </a:r>
            <a:r>
              <a:rPr lang="uk-UA" sz="3200" dirty="0"/>
              <a:t> Наталія</a:t>
            </a:r>
            <a:endParaRPr lang="uk-UA" sz="3200" b="1" i="1" dirty="0">
              <a:latin typeface="Impact" panose="020B0806030902050204" pitchFamily="34" charset="0"/>
              <a:ea typeface="Cambria" panose="020405030504060302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AF03F0B-085B-BB74-22DB-A61FE9A5DB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9422" y="5253621"/>
            <a:ext cx="1438781" cy="8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187301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Зображення, що містить текст, знімок екрана, графічний дизайн, Графіка&#10;&#10;Автоматично згенерований опис">
            <a:extLst>
              <a:ext uri="{FF2B5EF4-FFF2-40B4-BE49-F238E27FC236}">
                <a16:creationId xmlns="" xmlns:a16="http://schemas.microsoft.com/office/drawing/2014/main" id="{F113C548-578D-97B0-7BA3-5C3F67F3E3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79" t="-5616" r="79725" b="-8733"/>
          <a:stretch/>
        </p:blipFill>
        <p:spPr>
          <a:xfrm>
            <a:off x="1199333" y="177790"/>
            <a:ext cx="1119535" cy="10081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A7645F7-58F6-BE88-737F-27F4262B3B7E}"/>
              </a:ext>
            </a:extLst>
          </p:cNvPr>
          <p:cNvSpPr txBox="1"/>
          <p:nvPr/>
        </p:nvSpPr>
        <p:spPr>
          <a:xfrm>
            <a:off x="2195736" y="250870"/>
            <a:ext cx="345638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Тернопільський комунальний методичний центр науково-освітніх інновацій та моніторингу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E3ACFAE-648C-F74F-D131-F9D9DB2B3AAD}"/>
              </a:ext>
            </a:extLst>
          </p:cNvPr>
          <p:cNvSpPr txBox="1"/>
          <p:nvPr/>
        </p:nvSpPr>
        <p:spPr>
          <a:xfrm>
            <a:off x="1322198" y="1371499"/>
            <a:ext cx="45968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СЕРТИФІКАТ </a:t>
            </a:r>
            <a:r>
              <a:rPr lang="uk-UA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ГЛ</a:t>
            </a: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№</a:t>
            </a: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25-87</a:t>
            </a:r>
            <a:endParaRPr kumimoji="0" lang="uk-UA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F195E58-4A83-739D-7C1A-739A28D518C9}"/>
              </a:ext>
            </a:extLst>
          </p:cNvPr>
          <p:cNvSpPr txBox="1"/>
          <p:nvPr/>
        </p:nvSpPr>
        <p:spPr>
          <a:xfrm>
            <a:off x="397442" y="5503970"/>
            <a:ext cx="24300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Директор центру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B4E3C0CF-2607-701A-E3E3-9B3BE65EDC2F}"/>
              </a:ext>
            </a:extLst>
          </p:cNvPr>
          <p:cNvSpPr txBox="1"/>
          <p:nvPr/>
        </p:nvSpPr>
        <p:spPr>
          <a:xfrm>
            <a:off x="4026909" y="5491211"/>
            <a:ext cx="28620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Галина ЛИТВИНЮК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16DEFA9-4202-FEA5-1C39-19EF4ACE150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5753"/>
          <a:stretch/>
        </p:blipFill>
        <p:spPr>
          <a:xfrm>
            <a:off x="6588224" y="0"/>
            <a:ext cx="2555776" cy="6858000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F5643CAA-5274-858B-1BC9-516C5BC44C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960" y="6298566"/>
            <a:ext cx="5184899" cy="3816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4616B1B-F785-1DA5-C30B-5E731F9880C3}"/>
              </a:ext>
            </a:extLst>
          </p:cNvPr>
          <p:cNvSpPr txBox="1"/>
          <p:nvPr/>
        </p:nvSpPr>
        <p:spPr>
          <a:xfrm>
            <a:off x="188128" y="1937974"/>
            <a:ext cx="6597864" cy="20774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</a:t>
            </a:r>
            <a:r>
              <a:rPr kumimoji="0" lang="uk-UA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асвідчує</a:t>
            </a:r>
            <a:r>
              <a:rPr kumimoji="0" lang="uk-U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що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16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брала участь у </a:t>
            </a:r>
            <a:r>
              <a:rPr lang="uk-UA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ПрофМайстерках у межах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професійного маршруту 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ФОРМУВАННЯ АКАДЕМІЧНИХ</a:t>
            </a:r>
            <a:r>
              <a:rPr lang="ru-RU" b="1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ru-RU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ЛІЦЕЇВ В УМОВАХ НУШ</a:t>
            </a:r>
            <a:endParaRPr kumimoji="0" lang="uk-UA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4B88D39-4EBA-1472-1D5F-1E60BAB95203}"/>
              </a:ext>
            </a:extLst>
          </p:cNvPr>
          <p:cNvSpPr txBox="1"/>
          <p:nvPr/>
        </p:nvSpPr>
        <p:spPr>
          <a:xfrm>
            <a:off x="2086996" y="4453402"/>
            <a:ext cx="30672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26-27 </a:t>
            </a:r>
            <a:r>
              <a:rPr kumimoji="0" lang="uk-UA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березня 2025 року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AA55819-9349-3D47-E1DF-41D490BFCF7D}"/>
              </a:ext>
            </a:extLst>
          </p:cNvPr>
          <p:cNvSpPr txBox="1"/>
          <p:nvPr/>
        </p:nvSpPr>
        <p:spPr>
          <a:xfrm>
            <a:off x="2881308" y="4042900"/>
            <a:ext cx="12742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uk-UA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uk-UA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години</a:t>
            </a:r>
            <a:endParaRPr lang="uk-UA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9BBDA4A-2841-B656-CCAD-506FE9E5D44E}"/>
              </a:ext>
            </a:extLst>
          </p:cNvPr>
          <p:cNvSpPr txBox="1"/>
          <p:nvPr/>
        </p:nvSpPr>
        <p:spPr>
          <a:xfrm>
            <a:off x="1475656" y="2391945"/>
            <a:ext cx="46547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/>
              <a:t>Когут </a:t>
            </a:r>
            <a:r>
              <a:rPr lang="uk-UA" sz="3200" dirty="0" smtClean="0"/>
              <a:t>Валентина</a:t>
            </a:r>
            <a:endParaRPr lang="uk-UA" sz="3200" b="1" i="1" dirty="0">
              <a:latin typeface="Impact" panose="020B0806030902050204" pitchFamily="34" charset="0"/>
              <a:ea typeface="Cambria" panose="020405030504060302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AF03F0B-085B-BB74-22DB-A61FE9A5DB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9422" y="5253621"/>
            <a:ext cx="1438781" cy="8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94111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Зображення, що містить текст, знімок екрана, графічний дизайн, Графіка&#10;&#10;Автоматично згенерований опис">
            <a:extLst>
              <a:ext uri="{FF2B5EF4-FFF2-40B4-BE49-F238E27FC236}">
                <a16:creationId xmlns="" xmlns:a16="http://schemas.microsoft.com/office/drawing/2014/main" id="{F113C548-578D-97B0-7BA3-5C3F67F3E3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79" t="-5616" r="79725" b="-8733"/>
          <a:stretch/>
        </p:blipFill>
        <p:spPr>
          <a:xfrm>
            <a:off x="1199333" y="177790"/>
            <a:ext cx="1119535" cy="10081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A7645F7-58F6-BE88-737F-27F4262B3B7E}"/>
              </a:ext>
            </a:extLst>
          </p:cNvPr>
          <p:cNvSpPr txBox="1"/>
          <p:nvPr/>
        </p:nvSpPr>
        <p:spPr>
          <a:xfrm>
            <a:off x="2195736" y="250870"/>
            <a:ext cx="345638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Тернопільський комунальний методичний центр науково-освітніх інновацій та моніторингу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E3ACFAE-648C-F74F-D131-F9D9DB2B3AAD}"/>
              </a:ext>
            </a:extLst>
          </p:cNvPr>
          <p:cNvSpPr txBox="1"/>
          <p:nvPr/>
        </p:nvSpPr>
        <p:spPr>
          <a:xfrm>
            <a:off x="1322198" y="1371499"/>
            <a:ext cx="45968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СЕРТИФІКАТ </a:t>
            </a:r>
            <a:r>
              <a:rPr lang="uk-UA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ГЛ</a:t>
            </a: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№</a:t>
            </a: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25-88</a:t>
            </a:r>
            <a:endParaRPr kumimoji="0" lang="uk-UA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F195E58-4A83-739D-7C1A-739A28D518C9}"/>
              </a:ext>
            </a:extLst>
          </p:cNvPr>
          <p:cNvSpPr txBox="1"/>
          <p:nvPr/>
        </p:nvSpPr>
        <p:spPr>
          <a:xfrm>
            <a:off x="397442" y="5503970"/>
            <a:ext cx="24300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Директор центру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B4E3C0CF-2607-701A-E3E3-9B3BE65EDC2F}"/>
              </a:ext>
            </a:extLst>
          </p:cNvPr>
          <p:cNvSpPr txBox="1"/>
          <p:nvPr/>
        </p:nvSpPr>
        <p:spPr>
          <a:xfrm>
            <a:off x="4026909" y="5491211"/>
            <a:ext cx="28620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Галина ЛИТВИНЮК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16DEFA9-4202-FEA5-1C39-19EF4ACE150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5753"/>
          <a:stretch/>
        </p:blipFill>
        <p:spPr>
          <a:xfrm>
            <a:off x="6588224" y="0"/>
            <a:ext cx="2555776" cy="6858000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F5643CAA-5274-858B-1BC9-516C5BC44C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960" y="6298566"/>
            <a:ext cx="5184899" cy="3816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4616B1B-F785-1DA5-C30B-5E731F9880C3}"/>
              </a:ext>
            </a:extLst>
          </p:cNvPr>
          <p:cNvSpPr txBox="1"/>
          <p:nvPr/>
        </p:nvSpPr>
        <p:spPr>
          <a:xfrm>
            <a:off x="188128" y="1937974"/>
            <a:ext cx="6597864" cy="20774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</a:t>
            </a:r>
            <a:r>
              <a:rPr kumimoji="0" lang="uk-UA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асвідчує</a:t>
            </a:r>
            <a:r>
              <a:rPr kumimoji="0" lang="uk-U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що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16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брала участь у </a:t>
            </a:r>
            <a:r>
              <a:rPr lang="uk-UA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ПрофМайстерках у межах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професійного маршруту 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ФОРМУВАННЯ АКАДЕМІЧНИХ</a:t>
            </a:r>
            <a:r>
              <a:rPr lang="ru-RU" b="1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ru-RU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ЛІЦЕЇВ В УМОВАХ НУШ</a:t>
            </a:r>
            <a:endParaRPr kumimoji="0" lang="uk-UA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4B88D39-4EBA-1472-1D5F-1E60BAB95203}"/>
              </a:ext>
            </a:extLst>
          </p:cNvPr>
          <p:cNvSpPr txBox="1"/>
          <p:nvPr/>
        </p:nvSpPr>
        <p:spPr>
          <a:xfrm>
            <a:off x="2086996" y="4453402"/>
            <a:ext cx="30672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26-27 </a:t>
            </a:r>
            <a:r>
              <a:rPr kumimoji="0" lang="uk-UA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березня 2025 року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AA55819-9349-3D47-E1DF-41D490BFCF7D}"/>
              </a:ext>
            </a:extLst>
          </p:cNvPr>
          <p:cNvSpPr txBox="1"/>
          <p:nvPr/>
        </p:nvSpPr>
        <p:spPr>
          <a:xfrm>
            <a:off x="2881308" y="4042900"/>
            <a:ext cx="12742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uk-UA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  <a:r>
              <a:rPr lang="uk-UA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годин</a:t>
            </a:r>
            <a:endParaRPr lang="uk-UA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9BBDA4A-2841-B656-CCAD-506FE9E5D44E}"/>
              </a:ext>
            </a:extLst>
          </p:cNvPr>
          <p:cNvSpPr txBox="1"/>
          <p:nvPr/>
        </p:nvSpPr>
        <p:spPr>
          <a:xfrm>
            <a:off x="1475656" y="2391945"/>
            <a:ext cx="46547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/>
              <a:t>Гарасим Юлія</a:t>
            </a:r>
            <a:endParaRPr lang="uk-UA" sz="3200" b="1" i="1" dirty="0">
              <a:latin typeface="Impact" panose="020B0806030902050204" pitchFamily="34" charset="0"/>
              <a:ea typeface="Cambria" panose="020405030504060302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AF03F0B-085B-BB74-22DB-A61FE9A5DB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9422" y="5253621"/>
            <a:ext cx="1438781" cy="8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19397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Зображення, що містить текст, знімок екрана, графічний дизайн, Графіка&#10;&#10;Автоматично згенерований опис">
            <a:extLst>
              <a:ext uri="{FF2B5EF4-FFF2-40B4-BE49-F238E27FC236}">
                <a16:creationId xmlns="" xmlns:a16="http://schemas.microsoft.com/office/drawing/2014/main" id="{F113C548-578D-97B0-7BA3-5C3F67F3E3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79" t="-5616" r="79725" b="-8733"/>
          <a:stretch/>
        </p:blipFill>
        <p:spPr>
          <a:xfrm>
            <a:off x="1199333" y="177790"/>
            <a:ext cx="1119535" cy="10081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A7645F7-58F6-BE88-737F-27F4262B3B7E}"/>
              </a:ext>
            </a:extLst>
          </p:cNvPr>
          <p:cNvSpPr txBox="1"/>
          <p:nvPr/>
        </p:nvSpPr>
        <p:spPr>
          <a:xfrm>
            <a:off x="2195736" y="250870"/>
            <a:ext cx="345638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Тернопільський комунальний методичний центр науково-освітніх інновацій та моніторингу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E3ACFAE-648C-F74F-D131-F9D9DB2B3AAD}"/>
              </a:ext>
            </a:extLst>
          </p:cNvPr>
          <p:cNvSpPr txBox="1"/>
          <p:nvPr/>
        </p:nvSpPr>
        <p:spPr>
          <a:xfrm>
            <a:off x="1322198" y="1371499"/>
            <a:ext cx="45968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СЕРТИФІКАТ </a:t>
            </a:r>
            <a:r>
              <a:rPr lang="uk-UA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ГЛ</a:t>
            </a: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№</a:t>
            </a: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25-89</a:t>
            </a:r>
            <a:endParaRPr kumimoji="0" lang="uk-UA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F195E58-4A83-739D-7C1A-739A28D518C9}"/>
              </a:ext>
            </a:extLst>
          </p:cNvPr>
          <p:cNvSpPr txBox="1"/>
          <p:nvPr/>
        </p:nvSpPr>
        <p:spPr>
          <a:xfrm>
            <a:off x="397442" y="5503970"/>
            <a:ext cx="24300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Директор центру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B4E3C0CF-2607-701A-E3E3-9B3BE65EDC2F}"/>
              </a:ext>
            </a:extLst>
          </p:cNvPr>
          <p:cNvSpPr txBox="1"/>
          <p:nvPr/>
        </p:nvSpPr>
        <p:spPr>
          <a:xfrm>
            <a:off x="4026909" y="5491211"/>
            <a:ext cx="28620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Галина ЛИТВИНЮК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16DEFA9-4202-FEA5-1C39-19EF4ACE150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5753"/>
          <a:stretch/>
        </p:blipFill>
        <p:spPr>
          <a:xfrm>
            <a:off x="6588224" y="0"/>
            <a:ext cx="2555776" cy="6858000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F5643CAA-5274-858B-1BC9-516C5BC44C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960" y="6298566"/>
            <a:ext cx="5184899" cy="3816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4616B1B-F785-1DA5-C30B-5E731F9880C3}"/>
              </a:ext>
            </a:extLst>
          </p:cNvPr>
          <p:cNvSpPr txBox="1"/>
          <p:nvPr/>
        </p:nvSpPr>
        <p:spPr>
          <a:xfrm>
            <a:off x="188128" y="1937974"/>
            <a:ext cx="6597864" cy="20774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</a:t>
            </a:r>
            <a:r>
              <a:rPr kumimoji="0" lang="uk-UA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асвідчує</a:t>
            </a:r>
            <a:r>
              <a:rPr kumimoji="0" lang="uk-U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що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16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брала участь у </a:t>
            </a:r>
            <a:r>
              <a:rPr lang="uk-UA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ПрофМайстерках у межах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професійного маршруту 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ФОРМУВАННЯ АКАДЕМІЧНИХ</a:t>
            </a:r>
            <a:r>
              <a:rPr lang="ru-RU" b="1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ru-RU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ЛІЦЕЇВ В УМОВАХ НУШ</a:t>
            </a:r>
            <a:endParaRPr kumimoji="0" lang="uk-UA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4B88D39-4EBA-1472-1D5F-1E60BAB95203}"/>
              </a:ext>
            </a:extLst>
          </p:cNvPr>
          <p:cNvSpPr txBox="1"/>
          <p:nvPr/>
        </p:nvSpPr>
        <p:spPr>
          <a:xfrm>
            <a:off x="2086996" y="4453402"/>
            <a:ext cx="30672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26-27 </a:t>
            </a:r>
            <a:r>
              <a:rPr kumimoji="0" lang="uk-UA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березня 2025 року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AA55819-9349-3D47-E1DF-41D490BFCF7D}"/>
              </a:ext>
            </a:extLst>
          </p:cNvPr>
          <p:cNvSpPr txBox="1"/>
          <p:nvPr/>
        </p:nvSpPr>
        <p:spPr>
          <a:xfrm>
            <a:off x="2881308" y="4042900"/>
            <a:ext cx="12742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uk-UA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uk-UA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години</a:t>
            </a:r>
            <a:endParaRPr lang="uk-UA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9BBDA4A-2841-B656-CCAD-506FE9E5D44E}"/>
              </a:ext>
            </a:extLst>
          </p:cNvPr>
          <p:cNvSpPr txBox="1"/>
          <p:nvPr/>
        </p:nvSpPr>
        <p:spPr>
          <a:xfrm>
            <a:off x="1475656" y="2391945"/>
            <a:ext cx="46547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/>
              <a:t>Мельничук Лілія</a:t>
            </a:r>
            <a:endParaRPr lang="uk-UA" sz="3200" b="1" i="1" dirty="0">
              <a:latin typeface="Impact" panose="020B0806030902050204" pitchFamily="34" charset="0"/>
              <a:ea typeface="Cambria" panose="020405030504060302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AF03F0B-085B-BB74-22DB-A61FE9A5DB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9422" y="5253621"/>
            <a:ext cx="1438781" cy="8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658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Зображення, що містить текст, знімок екрана, графічний дизайн, Графіка&#10;&#10;Автоматично згенерований опис">
            <a:extLst>
              <a:ext uri="{FF2B5EF4-FFF2-40B4-BE49-F238E27FC236}">
                <a16:creationId xmlns="" xmlns:a16="http://schemas.microsoft.com/office/drawing/2014/main" id="{F113C548-578D-97B0-7BA3-5C3F67F3E3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79" t="-5616" r="79725" b="-8733"/>
          <a:stretch/>
        </p:blipFill>
        <p:spPr>
          <a:xfrm>
            <a:off x="1199333" y="177790"/>
            <a:ext cx="1119535" cy="10081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A7645F7-58F6-BE88-737F-27F4262B3B7E}"/>
              </a:ext>
            </a:extLst>
          </p:cNvPr>
          <p:cNvSpPr txBox="1"/>
          <p:nvPr/>
        </p:nvSpPr>
        <p:spPr>
          <a:xfrm>
            <a:off x="2195736" y="250870"/>
            <a:ext cx="345638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Тернопільський комунальний методичний центр науково-освітніх інновацій та моніторингу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E3ACFAE-648C-F74F-D131-F9D9DB2B3AAD}"/>
              </a:ext>
            </a:extLst>
          </p:cNvPr>
          <p:cNvSpPr txBox="1"/>
          <p:nvPr/>
        </p:nvSpPr>
        <p:spPr>
          <a:xfrm>
            <a:off x="1322198" y="1371499"/>
            <a:ext cx="45968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СЕРТИФІКАТ </a:t>
            </a:r>
            <a:r>
              <a:rPr lang="uk-UA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ГЛ</a:t>
            </a: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№25-09</a:t>
            </a:r>
            <a:endParaRPr kumimoji="0" lang="uk-UA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F195E58-4A83-739D-7C1A-739A28D518C9}"/>
              </a:ext>
            </a:extLst>
          </p:cNvPr>
          <p:cNvSpPr txBox="1"/>
          <p:nvPr/>
        </p:nvSpPr>
        <p:spPr>
          <a:xfrm>
            <a:off x="397442" y="5503970"/>
            <a:ext cx="24300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Директор центру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B4E3C0CF-2607-701A-E3E3-9B3BE65EDC2F}"/>
              </a:ext>
            </a:extLst>
          </p:cNvPr>
          <p:cNvSpPr txBox="1"/>
          <p:nvPr/>
        </p:nvSpPr>
        <p:spPr>
          <a:xfrm>
            <a:off x="4026909" y="5491211"/>
            <a:ext cx="28620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Галина ЛИТВИНЮК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16DEFA9-4202-FEA5-1C39-19EF4ACE150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5753"/>
          <a:stretch/>
        </p:blipFill>
        <p:spPr>
          <a:xfrm>
            <a:off x="6588224" y="0"/>
            <a:ext cx="2555776" cy="6858000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F5643CAA-5274-858B-1BC9-516C5BC44C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960" y="6298566"/>
            <a:ext cx="5184899" cy="3816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4616B1B-F785-1DA5-C30B-5E731F9880C3}"/>
              </a:ext>
            </a:extLst>
          </p:cNvPr>
          <p:cNvSpPr txBox="1"/>
          <p:nvPr/>
        </p:nvSpPr>
        <p:spPr>
          <a:xfrm>
            <a:off x="188128" y="1937974"/>
            <a:ext cx="6597864" cy="20774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</a:t>
            </a:r>
            <a:r>
              <a:rPr kumimoji="0" lang="uk-UA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асвідчує</a:t>
            </a:r>
            <a:r>
              <a:rPr kumimoji="0" lang="uk-U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що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16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брала участь у </a:t>
            </a:r>
            <a:r>
              <a:rPr lang="uk-UA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ПрофМайстерках у межах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професійного маршруту 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ФОРМУВАННЯ АКАДЕМІЧНИХ</a:t>
            </a:r>
            <a:r>
              <a:rPr lang="ru-RU" b="1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ru-RU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ЛІЦЕЇВ В УМОВАХ НУШ</a:t>
            </a:r>
            <a:endParaRPr kumimoji="0" lang="uk-UA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4B88D39-4EBA-1472-1D5F-1E60BAB95203}"/>
              </a:ext>
            </a:extLst>
          </p:cNvPr>
          <p:cNvSpPr txBox="1"/>
          <p:nvPr/>
        </p:nvSpPr>
        <p:spPr>
          <a:xfrm>
            <a:off x="2086996" y="4453402"/>
            <a:ext cx="30672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26-27 </a:t>
            </a:r>
            <a:r>
              <a:rPr kumimoji="0" lang="uk-UA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березня 2025 року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AA55819-9349-3D47-E1DF-41D490BFCF7D}"/>
              </a:ext>
            </a:extLst>
          </p:cNvPr>
          <p:cNvSpPr txBox="1"/>
          <p:nvPr/>
        </p:nvSpPr>
        <p:spPr>
          <a:xfrm>
            <a:off x="2881308" y="4042900"/>
            <a:ext cx="12742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noProof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 години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9BBDA4A-2841-B656-CCAD-506FE9E5D44E}"/>
              </a:ext>
            </a:extLst>
          </p:cNvPr>
          <p:cNvSpPr txBox="1"/>
          <p:nvPr/>
        </p:nvSpPr>
        <p:spPr>
          <a:xfrm>
            <a:off x="2284954" y="2391945"/>
            <a:ext cx="3845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0" i="0" dirty="0">
                <a:effectLst/>
              </a:rPr>
              <a:t>Гандзій Наталія</a:t>
            </a:r>
            <a:endParaRPr lang="uk-UA" sz="3200" b="1" i="1" dirty="0">
              <a:ea typeface="Cambria" panose="020405030504060302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AF03F0B-085B-BB74-22DB-A61FE9A5DB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9422" y="5253621"/>
            <a:ext cx="1438781" cy="8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7765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</TotalTime>
  <Words>3738</Words>
  <Application>Microsoft Office PowerPoint</Application>
  <PresentationFormat>Экран (4:3)</PresentationFormat>
  <Paragraphs>1157</Paragraphs>
  <Slides>89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89</vt:i4>
      </vt:variant>
    </vt:vector>
  </HeadingPairs>
  <TitlesOfParts>
    <vt:vector size="94" baseType="lpstr">
      <vt:lpstr>Arial</vt:lpstr>
      <vt:lpstr>Calibri</vt:lpstr>
      <vt:lpstr>Cambria</vt:lpstr>
      <vt:lpstr>Impact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vip-fast</cp:lastModifiedBy>
  <cp:revision>26</cp:revision>
  <cp:lastPrinted>2025-04-03T06:34:38Z</cp:lastPrinted>
  <dcterms:created xsi:type="dcterms:W3CDTF">2025-03-26T12:32:31Z</dcterms:created>
  <dcterms:modified xsi:type="dcterms:W3CDTF">2025-05-28T12:50:08Z</dcterms:modified>
</cp:coreProperties>
</file>