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02" r:id="rId3"/>
    <p:sldId id="268" r:id="rId4"/>
    <p:sldId id="267" r:id="rId5"/>
    <p:sldId id="266" r:id="rId6"/>
    <p:sldId id="265" r:id="rId7"/>
    <p:sldId id="264" r:id="rId8"/>
    <p:sldId id="263" r:id="rId9"/>
    <p:sldId id="300" r:id="rId10"/>
    <p:sldId id="299" r:id="rId11"/>
    <p:sldId id="301" r:id="rId12"/>
    <p:sldId id="297" r:id="rId13"/>
    <p:sldId id="295" r:id="rId14"/>
    <p:sldId id="294" r:id="rId15"/>
    <p:sldId id="293" r:id="rId16"/>
    <p:sldId id="292" r:id="rId17"/>
    <p:sldId id="291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214422"/>
            <a:ext cx="6143668" cy="42862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sz="4000" dirty="0" smtClean="0">
                <a:latin typeface="Calibri" pitchFamily="34" charset="0"/>
                <a:cs typeface="Arial" panose="020B0604020202020204" pitchFamily="34" charset="0"/>
              </a:rPr>
              <a:t/>
            </a:r>
            <a:br>
              <a:rPr lang="uk-UA" sz="4000" dirty="0" smtClean="0">
                <a:latin typeface="Calibri" pitchFamily="34" charset="0"/>
                <a:cs typeface="Arial" panose="020B0604020202020204" pitchFamily="34" charset="0"/>
              </a:rPr>
            </a:br>
            <a:r>
              <a:rPr lang="ru-RU" sz="4000" b="1" dirty="0" smtClean="0"/>
              <a:t>«Учитель нового </a:t>
            </a:r>
            <a:r>
              <a:rPr lang="ru-RU" sz="4000" b="1" dirty="0" err="1" smtClean="0"/>
              <a:t>покоління</a:t>
            </a:r>
            <a:r>
              <a:rPr lang="ru-RU" sz="4000" b="1" dirty="0" smtClean="0"/>
              <a:t>» –</a:t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r>
              <a:rPr lang="ru-RU" sz="4000" b="1" dirty="0" err="1" smtClean="0"/>
              <a:t>це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найбільший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виклик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реформи</a:t>
            </a:r>
            <a:endParaRPr lang="ru-RU" sz="4000" b="1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-9275" y="-5651"/>
            <a:ext cx="1772964" cy="6839951"/>
            <a:chOff x="-9276" y="-5651"/>
            <a:chExt cx="2126157" cy="6839951"/>
          </a:xfrm>
        </p:grpSpPr>
        <p:pic>
          <p:nvPicPr>
            <p:cNvPr id="1027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0666" b="2750"/>
            <a:stretch/>
          </p:blipFill>
          <p:spPr bwMode="auto">
            <a:xfrm rot="5400000">
              <a:off x="-139557" y="124630"/>
              <a:ext cx="2377443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0666" b="2750"/>
            <a:stretch/>
          </p:blipFill>
          <p:spPr bwMode="auto">
            <a:xfrm rot="5400000">
              <a:off x="-139557" y="2502073"/>
              <a:ext cx="2377443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7730" b="2750"/>
            <a:stretch/>
          </p:blipFill>
          <p:spPr bwMode="auto">
            <a:xfrm rot="5400000">
              <a:off x="-9175" y="4708244"/>
              <a:ext cx="2135231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20"/>
          <p:cNvGrpSpPr/>
          <p:nvPr/>
        </p:nvGrpSpPr>
        <p:grpSpPr>
          <a:xfrm>
            <a:off x="7371036" y="18049"/>
            <a:ext cx="1772964" cy="6839951"/>
            <a:chOff x="-9276" y="-5651"/>
            <a:chExt cx="2126157" cy="6839951"/>
          </a:xfrm>
        </p:grpSpPr>
        <p:pic>
          <p:nvPicPr>
            <p:cNvPr id="22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0666" b="2750"/>
            <a:stretch/>
          </p:blipFill>
          <p:spPr bwMode="auto">
            <a:xfrm rot="5400000">
              <a:off x="-139557" y="124630"/>
              <a:ext cx="2377443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0666" b="2750"/>
            <a:stretch/>
          </p:blipFill>
          <p:spPr bwMode="auto">
            <a:xfrm rot="5400000">
              <a:off x="-139557" y="2502073"/>
              <a:ext cx="2377443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3" descr="C:\Users\ТОЛЯ\Desktop\5555555555\201015-f0067-54343163--u3b3f2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65" r="37730" b="2750"/>
            <a:stretch/>
          </p:blipFill>
          <p:spPr bwMode="auto">
            <a:xfrm rot="5400000">
              <a:off x="-9175" y="4708244"/>
              <a:ext cx="2135231" cy="2116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857620" y="357166"/>
            <a:ext cx="34290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  <a:t>Грамотність ХХІ ст. </a:t>
            </a:r>
            <a:r>
              <a:rPr lang="uk-UA" b="1" i="1" dirty="0" smtClean="0">
                <a:latin typeface="Calibri" pitchFamily="34" charset="0"/>
              </a:rPr>
              <a:t>–</a:t>
            </a:r>
            <a: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  <a:t> </a:t>
            </a:r>
            <a:b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</a:br>
            <a: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  <a:t>це не вміння </a:t>
            </a:r>
          </a:p>
          <a:p>
            <a:pPr algn="r"/>
            <a: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  <a:t>читати і писати, </a:t>
            </a:r>
            <a:b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</a:br>
            <a:r>
              <a:rPr lang="uk-UA" b="1" i="1" dirty="0" smtClean="0">
                <a:latin typeface="Calibri" pitchFamily="34" charset="0"/>
                <a:cs typeface="Arial" panose="020B0604020202020204" pitchFamily="34" charset="0"/>
              </a:rPr>
              <a:t>це вміння вчитися, навчатись і перенавчатись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04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100" b="1" dirty="0" err="1" smtClean="0">
                <a:solidFill>
                  <a:srgbClr val="C00000"/>
                </a:solidFill>
              </a:rPr>
              <a:t>Стандарти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sz="3100" b="1" dirty="0" err="1" smtClean="0">
                <a:solidFill>
                  <a:srgbClr val="C00000"/>
                </a:solidFill>
              </a:rPr>
              <a:t>учителів</a:t>
            </a:r>
            <a:r>
              <a:rPr lang="ru-RU" sz="3100" b="1" dirty="0" smtClean="0">
                <a:solidFill>
                  <a:srgbClr val="C00000"/>
                </a:solidFill>
              </a:rPr>
              <a:t> США </a:t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1. </a:t>
            </a:r>
            <a:r>
              <a:rPr lang="ru-RU" sz="3100" b="1" dirty="0" err="1" smtClean="0"/>
              <a:t>Вчителі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віддані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учням</a:t>
            </a:r>
            <a:r>
              <a:rPr lang="ru-RU" sz="3100" b="1" dirty="0" smtClean="0"/>
              <a:t> та </a:t>
            </a:r>
            <a:r>
              <a:rPr lang="ru-RU" sz="3100" b="1" dirty="0" err="1" smtClean="0"/>
              <a:t>їх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навчанню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b="1" dirty="0" smtClean="0"/>
              <a:t> - </a:t>
            </a:r>
            <a:r>
              <a:rPr lang="ru-RU" sz="3100" dirty="0" err="1" smtClean="0"/>
              <a:t>розпізнають</a:t>
            </a:r>
            <a:r>
              <a:rPr lang="ru-RU" sz="3100" dirty="0" smtClean="0"/>
              <a:t> </a:t>
            </a:r>
            <a:r>
              <a:rPr lang="ru-RU" sz="3100" dirty="0" err="1" smtClean="0"/>
              <a:t>індивідуальні</a:t>
            </a:r>
            <a:r>
              <a:rPr lang="ru-RU" sz="3100" dirty="0" smtClean="0"/>
              <a:t> </a:t>
            </a:r>
            <a:r>
              <a:rPr lang="ru-RU" sz="3100" dirty="0" err="1" smtClean="0"/>
              <a:t>відмінності</a:t>
            </a:r>
            <a:r>
              <a:rPr lang="ru-RU" sz="3100" dirty="0" smtClean="0"/>
              <a:t> </a:t>
            </a:r>
            <a:r>
              <a:rPr lang="ru-RU" sz="3100" dirty="0" err="1" smtClean="0"/>
              <a:t>учнів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враховують</a:t>
            </a:r>
            <a:r>
              <a:rPr lang="ru-RU" sz="3100" dirty="0" smtClean="0"/>
              <a:t> </a:t>
            </a:r>
            <a:r>
              <a:rPr lang="ru-RU" sz="3100" dirty="0" err="1" smtClean="0"/>
              <a:t>їх</a:t>
            </a:r>
            <a:r>
              <a:rPr lang="ru-RU" sz="3100" dirty="0" smtClean="0"/>
              <a:t> у </a:t>
            </a:r>
            <a:r>
              <a:rPr lang="ru-RU" sz="3100" dirty="0" err="1" smtClean="0"/>
              <a:t>своєї</a:t>
            </a:r>
            <a:r>
              <a:rPr lang="ru-RU" sz="3100" dirty="0" smtClean="0"/>
              <a:t> </a:t>
            </a:r>
            <a:r>
              <a:rPr lang="ru-RU" sz="3100" dirty="0" err="1" smtClean="0"/>
              <a:t>практиці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розуміють</a:t>
            </a:r>
            <a:r>
              <a:rPr lang="ru-RU" sz="3100" dirty="0" smtClean="0"/>
              <a:t>, як </a:t>
            </a:r>
            <a:r>
              <a:rPr lang="ru-RU" sz="3100" dirty="0" err="1" smtClean="0"/>
              <a:t>учні</a:t>
            </a:r>
            <a:r>
              <a:rPr lang="ru-RU" sz="3100" dirty="0" smtClean="0"/>
              <a:t> </a:t>
            </a:r>
            <a:r>
              <a:rPr lang="ru-RU" sz="3100" dirty="0" err="1" smtClean="0"/>
              <a:t>розвиваються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навчаються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рівноправно</a:t>
            </a:r>
            <a:r>
              <a:rPr lang="ru-RU" sz="3100" dirty="0" smtClean="0"/>
              <a:t> </a:t>
            </a:r>
            <a:r>
              <a:rPr lang="ru-RU" sz="3100" dirty="0" err="1" smtClean="0"/>
              <a:t>ставляться</a:t>
            </a:r>
            <a:r>
              <a:rPr lang="ru-RU" sz="3100" dirty="0" smtClean="0"/>
              <a:t> до </a:t>
            </a:r>
            <a:r>
              <a:rPr lang="ru-RU" sz="3100" dirty="0" err="1" smtClean="0"/>
              <a:t>учнів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знають</a:t>
            </a:r>
            <a:r>
              <a:rPr lang="ru-RU" sz="3100" dirty="0" smtClean="0"/>
              <a:t>, </a:t>
            </a:r>
            <a:r>
              <a:rPr lang="ru-RU" sz="3100" dirty="0" err="1" smtClean="0"/>
              <a:t>що</a:t>
            </a:r>
            <a:r>
              <a:rPr lang="ru-RU" sz="3100" dirty="0" smtClean="0"/>
              <a:t> </a:t>
            </a:r>
            <a:r>
              <a:rPr lang="ru-RU" sz="3100" dirty="0" err="1" smtClean="0"/>
              <a:t>їх</a:t>
            </a:r>
            <a:r>
              <a:rPr lang="ru-RU" sz="3100" dirty="0" smtClean="0"/>
              <a:t> </a:t>
            </a:r>
            <a:r>
              <a:rPr lang="ru-RU" sz="3100" dirty="0" err="1" smtClean="0"/>
              <a:t>місія</a:t>
            </a:r>
            <a:r>
              <a:rPr lang="ru-RU" sz="3100" dirty="0" smtClean="0"/>
              <a:t> </a:t>
            </a:r>
            <a:r>
              <a:rPr lang="ru-RU" sz="3100" dirty="0" err="1" smtClean="0"/>
              <a:t>виходить</a:t>
            </a:r>
            <a:r>
              <a:rPr lang="ru-RU" sz="3100" dirty="0" smtClean="0"/>
              <a:t> поза </a:t>
            </a:r>
            <a:r>
              <a:rPr lang="ru-RU" sz="3100" dirty="0" err="1" smtClean="0"/>
              <a:t>межі</a:t>
            </a:r>
            <a:r>
              <a:rPr lang="ru-RU" sz="3100" dirty="0" smtClean="0"/>
              <a:t> </a:t>
            </a:r>
            <a:r>
              <a:rPr lang="ru-RU" sz="3100" dirty="0" err="1" smtClean="0"/>
              <a:t>когнітивного</a:t>
            </a:r>
            <a:r>
              <a:rPr lang="ru-RU" sz="3100" dirty="0" smtClean="0"/>
              <a:t> </a:t>
            </a:r>
            <a:r>
              <a:rPr lang="ru-RU" sz="3100" dirty="0" err="1" smtClean="0"/>
              <a:t>розвитку</a:t>
            </a:r>
            <a:r>
              <a:rPr lang="ru-RU" sz="3100" dirty="0" smtClean="0"/>
              <a:t> </a:t>
            </a:r>
            <a:r>
              <a:rPr lang="ru-RU" sz="3100" dirty="0" err="1" smtClean="0"/>
              <a:t>учнів</a:t>
            </a:r>
            <a:r>
              <a:rPr lang="ru-RU" sz="3100" dirty="0" smtClean="0"/>
              <a:t>.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. </a:t>
            </a:r>
            <a:r>
              <a:rPr lang="ru-RU" sz="2800" b="1" dirty="0" err="1" smtClean="0"/>
              <a:t>Вчителі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знають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предмети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які</a:t>
            </a:r>
            <a:r>
              <a:rPr lang="ru-RU" sz="2800" b="1" dirty="0" smtClean="0"/>
              <a:t> вони </a:t>
            </a:r>
            <a:r>
              <a:rPr lang="ru-RU" sz="2800" b="1" dirty="0" err="1" smtClean="0"/>
              <a:t>викладають</a:t>
            </a:r>
            <a:r>
              <a:rPr lang="ru-RU" sz="2800" b="1" dirty="0" smtClean="0"/>
              <a:t>, та </a:t>
            </a:r>
            <a:r>
              <a:rPr lang="ru-RU" sz="2800" b="1" dirty="0" err="1" smtClean="0"/>
              <a:t>знають</a:t>
            </a:r>
            <a:r>
              <a:rPr lang="ru-RU" sz="2800" b="1" dirty="0" smtClean="0"/>
              <a:t>, як </a:t>
            </a:r>
            <a:r>
              <a:rPr lang="ru-RU" sz="2800" b="1" dirty="0" err="1" smtClean="0"/>
              <a:t>викладати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ці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предмети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учням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розуміють</a:t>
            </a:r>
            <a:r>
              <a:rPr lang="ru-RU" sz="2800" dirty="0" smtClean="0"/>
              <a:t>, </a:t>
            </a:r>
            <a:r>
              <a:rPr lang="ru-RU" sz="2800" dirty="0" err="1" smtClean="0"/>
              <a:t>як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</a:t>
            </a:r>
            <a:r>
              <a:rPr lang="ru-RU" sz="2800" dirty="0" smtClean="0"/>
              <a:t> в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предметі</a:t>
            </a:r>
            <a:r>
              <a:rPr lang="ru-RU" sz="2800" dirty="0" smtClean="0"/>
              <a:t> </a:t>
            </a:r>
            <a:r>
              <a:rPr lang="ru-RU" sz="2800" dirty="0" err="1" smtClean="0"/>
              <a:t>створені</a:t>
            </a:r>
            <a:r>
              <a:rPr lang="ru-RU" sz="2800" dirty="0" smtClean="0"/>
              <a:t>, </a:t>
            </a:r>
            <a:r>
              <a:rPr lang="ru-RU" sz="2800" dirty="0" err="1" smtClean="0"/>
              <a:t>організовані</a:t>
            </a:r>
            <a:r>
              <a:rPr lang="ru-RU" sz="2800" dirty="0" smtClean="0"/>
              <a:t> та </a:t>
            </a:r>
            <a:r>
              <a:rPr lang="ru-RU" sz="2800" dirty="0" err="1" smtClean="0"/>
              <a:t>пов’язані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іншими</a:t>
            </a:r>
            <a:r>
              <a:rPr lang="ru-RU" sz="2800" dirty="0" smtClean="0"/>
              <a:t> предметами;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володіють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спеціальними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знаннями</a:t>
            </a:r>
            <a:r>
              <a:rPr lang="ru-RU" sz="2800" dirty="0" smtClean="0"/>
              <a:t> про те, як </a:t>
            </a:r>
            <a:r>
              <a:rPr lang="ru-RU" sz="2800" dirty="0" err="1" smtClean="0"/>
              <a:t>вчити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предмету;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формують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декілька</a:t>
            </a:r>
            <a:r>
              <a:rPr lang="ru-RU" sz="2800" dirty="0" smtClean="0"/>
              <a:t> </a:t>
            </a:r>
            <a:r>
              <a:rPr lang="ru-RU" sz="2800" dirty="0" err="1" smtClean="0"/>
              <a:t>шляхів</a:t>
            </a:r>
            <a:r>
              <a:rPr lang="ru-RU" sz="2800" dirty="0" smtClean="0"/>
              <a:t> до </a:t>
            </a:r>
            <a:r>
              <a:rPr lang="ru-RU" sz="2800" dirty="0" err="1" smtClean="0"/>
              <a:t>знань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3. </a:t>
            </a:r>
            <a:r>
              <a:rPr lang="ru-RU" sz="2800" b="1" dirty="0" err="1" smtClean="0"/>
              <a:t>Вчителі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відповідають</a:t>
            </a:r>
            <a:r>
              <a:rPr lang="ru-RU" sz="2800" b="1" dirty="0" smtClean="0"/>
              <a:t> за </a:t>
            </a:r>
            <a:r>
              <a:rPr lang="ru-RU" sz="2800" b="1" dirty="0" err="1" smtClean="0"/>
              <a:t>управління</a:t>
            </a:r>
            <a:r>
              <a:rPr lang="ru-RU" sz="2800" b="1" dirty="0" smtClean="0"/>
              <a:t> та контроль </a:t>
            </a:r>
            <a:r>
              <a:rPr lang="ru-RU" sz="2800" b="1" dirty="0" err="1" smtClean="0"/>
              <a:t>навчання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учнів</a:t>
            </a:r>
            <a:r>
              <a:rPr lang="ru-RU" sz="2800" b="1" dirty="0" smtClean="0"/>
              <a:t>: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використовують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декілька</a:t>
            </a:r>
            <a:r>
              <a:rPr lang="ru-RU" sz="2800" dirty="0" smtClean="0"/>
              <a:t> </a:t>
            </a:r>
            <a:r>
              <a:rPr lang="ru-RU" sz="2800" dirty="0" err="1" smtClean="0"/>
              <a:t>методів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досягнення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цілей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підтримують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в </a:t>
            </a:r>
            <a:r>
              <a:rPr lang="ru-RU" sz="2800" dirty="0" err="1" smtClean="0"/>
              <a:t>різних</a:t>
            </a:r>
            <a:r>
              <a:rPr lang="ru-RU" sz="2800" dirty="0" smtClean="0"/>
              <a:t> форматах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групах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цінують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мотивацію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регулярно </a:t>
            </a:r>
            <a:r>
              <a:rPr lang="ru-RU" sz="2800" dirty="0" err="1" smtClean="0"/>
              <a:t>оцінюють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прогрес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залучають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до </a:t>
            </a:r>
            <a:r>
              <a:rPr lang="ru-RU" sz="2800" dirty="0" err="1" smtClean="0"/>
              <a:t>співпраці</a:t>
            </a:r>
            <a:r>
              <a:rPr lang="ru-RU" sz="2800" dirty="0" smtClean="0"/>
              <a:t> у </a:t>
            </a:r>
            <a:r>
              <a:rPr lang="ru-RU" sz="2800" dirty="0" err="1" smtClean="0"/>
              <a:t>навчанні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100" b="1" dirty="0" smtClean="0"/>
              <a:t>4. </a:t>
            </a:r>
            <a:r>
              <a:rPr lang="ru-RU" sz="3100" b="1" dirty="0" err="1" smtClean="0"/>
              <a:t>Вчителі</a:t>
            </a:r>
            <a:r>
              <a:rPr lang="ru-RU" sz="3100" b="1" dirty="0" smtClean="0"/>
              <a:t> систематично </a:t>
            </a:r>
            <a:r>
              <a:rPr lang="ru-RU" sz="3100" b="1" dirty="0" err="1" smtClean="0"/>
              <a:t>думають</a:t>
            </a:r>
            <a:r>
              <a:rPr lang="ru-RU" sz="3100" b="1" dirty="0" smtClean="0"/>
              <a:t> про </a:t>
            </a:r>
            <a:r>
              <a:rPr lang="ru-RU" sz="3100" b="1" dirty="0" err="1" smtClean="0"/>
              <a:t>свої</a:t>
            </a:r>
            <a:r>
              <a:rPr lang="ru-RU" sz="3100" b="1" dirty="0" smtClean="0"/>
              <a:t> практики </a:t>
            </a:r>
            <a:r>
              <a:rPr lang="ru-RU" sz="3100" b="1" dirty="0" err="1" smtClean="0"/>
              <a:t>і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вчаться</a:t>
            </a:r>
            <a:r>
              <a:rPr lang="ru-RU" sz="3100" b="1" dirty="0" smtClean="0"/>
              <a:t> на </a:t>
            </a:r>
            <a:r>
              <a:rPr lang="ru-RU" sz="3100" b="1" dirty="0" err="1" smtClean="0"/>
              <a:t>власному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досвіді</a:t>
            </a:r>
            <a:r>
              <a:rPr lang="ru-RU" sz="3100" b="1" dirty="0" smtClean="0"/>
              <a:t>:</a:t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здійснюють</a:t>
            </a:r>
            <a:r>
              <a:rPr lang="ru-RU" sz="3100" dirty="0" smtClean="0"/>
              <a:t> </a:t>
            </a:r>
            <a:r>
              <a:rPr lang="ru-RU" sz="3100" dirty="0" err="1" smtClean="0"/>
              <a:t>складний</a:t>
            </a:r>
            <a:r>
              <a:rPr lang="ru-RU" sz="3100" dirty="0" smtClean="0"/>
              <a:t> </a:t>
            </a:r>
            <a:r>
              <a:rPr lang="ru-RU" sz="3100" dirty="0" err="1" smtClean="0"/>
              <a:t>вибір</a:t>
            </a:r>
            <a:r>
              <a:rPr lang="ru-RU" sz="3100" dirty="0" smtClean="0"/>
              <a:t> </a:t>
            </a:r>
            <a:r>
              <a:rPr lang="ru-RU" sz="3100" dirty="0" err="1" smtClean="0"/>
              <a:t>між</a:t>
            </a:r>
            <a:r>
              <a:rPr lang="ru-RU" sz="3100" dirty="0" smtClean="0"/>
              <a:t> альтернативами, </a:t>
            </a:r>
            <a:r>
              <a:rPr lang="ru-RU" sz="3100" dirty="0" err="1" smtClean="0"/>
              <a:t>що</a:t>
            </a:r>
            <a:r>
              <a:rPr lang="ru-RU" sz="3100" dirty="0" smtClean="0"/>
              <a:t> </a:t>
            </a:r>
            <a:r>
              <a:rPr lang="ru-RU" sz="3100" dirty="0" err="1" smtClean="0"/>
              <a:t>характеризує</a:t>
            </a:r>
            <a:r>
              <a:rPr lang="ru-RU" sz="3100" dirty="0" smtClean="0"/>
              <a:t> </a:t>
            </a:r>
            <a:r>
              <a:rPr lang="ru-RU" sz="3100" dirty="0" err="1" smtClean="0"/>
              <a:t>їх</a:t>
            </a:r>
            <a:r>
              <a:rPr lang="ru-RU" sz="3100" dirty="0" smtClean="0"/>
              <a:t> </a:t>
            </a:r>
            <a:r>
              <a:rPr lang="ru-RU" sz="3100" dirty="0" err="1" smtClean="0"/>
              <a:t>професіоналізм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використовують</a:t>
            </a:r>
            <a:r>
              <a:rPr lang="ru-RU" sz="3100" dirty="0" smtClean="0"/>
              <a:t> </a:t>
            </a:r>
            <a:r>
              <a:rPr lang="ru-RU" sz="3100" dirty="0" err="1" smtClean="0"/>
              <a:t>зворотний</a:t>
            </a:r>
            <a:r>
              <a:rPr lang="ru-RU" sz="3100" dirty="0" smtClean="0"/>
              <a:t> </a:t>
            </a:r>
            <a:r>
              <a:rPr lang="ru-RU" sz="3100" dirty="0" err="1" smtClean="0"/>
              <a:t>зв'язок</a:t>
            </a:r>
            <a:r>
              <a:rPr lang="ru-RU" sz="3100" dirty="0" smtClean="0"/>
              <a:t> та </a:t>
            </a:r>
            <a:r>
              <a:rPr lang="ru-RU" sz="3100" dirty="0" err="1" smtClean="0"/>
              <a:t>дослідження</a:t>
            </a:r>
            <a:r>
              <a:rPr lang="ru-RU" sz="3100" dirty="0" smtClean="0"/>
              <a:t> для </a:t>
            </a:r>
            <a:r>
              <a:rPr lang="ru-RU" sz="3100" dirty="0" err="1" smtClean="0"/>
              <a:t>покращення</a:t>
            </a:r>
            <a:r>
              <a:rPr lang="ru-RU" sz="3100" dirty="0" smtClean="0"/>
              <a:t> </a:t>
            </a:r>
            <a:r>
              <a:rPr lang="ru-RU" sz="3100" dirty="0" err="1" smtClean="0"/>
              <a:t>власної</a:t>
            </a:r>
            <a:r>
              <a:rPr lang="ru-RU" sz="3100" dirty="0" smtClean="0"/>
              <a:t> практики та позитивного </a:t>
            </a:r>
            <a:r>
              <a:rPr lang="ru-RU" sz="3100" dirty="0" err="1" smtClean="0"/>
              <a:t>впливу</a:t>
            </a:r>
            <a:r>
              <a:rPr lang="ru-RU" sz="3100" dirty="0" smtClean="0"/>
              <a:t> на </a:t>
            </a:r>
            <a:r>
              <a:rPr lang="ru-RU" sz="3100" dirty="0" err="1" smtClean="0"/>
              <a:t>навчання</a:t>
            </a:r>
            <a:r>
              <a:rPr lang="ru-RU" sz="3100" dirty="0" smtClean="0"/>
              <a:t> </a:t>
            </a:r>
            <a:r>
              <a:rPr lang="ru-RU" sz="3100" dirty="0" err="1" smtClean="0"/>
              <a:t>учнів</a:t>
            </a:r>
            <a:r>
              <a:rPr lang="ru-RU" sz="3100" dirty="0" smtClean="0"/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100" b="1" dirty="0" smtClean="0"/>
              <a:t>5. </a:t>
            </a:r>
            <a:r>
              <a:rPr lang="ru-RU" sz="3100" b="1" dirty="0" err="1" smtClean="0"/>
              <a:t>Вчителі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є</a:t>
            </a:r>
            <a:r>
              <a:rPr lang="ru-RU" sz="3100" b="1" dirty="0" smtClean="0"/>
              <a:t> членами </a:t>
            </a:r>
            <a:r>
              <a:rPr lang="ru-RU" sz="3100" b="1" dirty="0" err="1" smtClean="0"/>
              <a:t>навчальних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спільнот</a:t>
            </a:r>
            <a:r>
              <a:rPr lang="ru-RU" sz="3100" b="1" dirty="0" smtClean="0"/>
              <a:t>:</a:t>
            </a:r>
            <a:br>
              <a:rPr lang="ru-RU" sz="3100" b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співпрацюють</a:t>
            </a:r>
            <a:r>
              <a:rPr lang="ru-RU" sz="3100" dirty="0" smtClean="0"/>
              <a:t> </a:t>
            </a:r>
            <a:r>
              <a:rPr lang="ru-RU" sz="3100" dirty="0" err="1" smtClean="0"/>
              <a:t>з</a:t>
            </a:r>
            <a:r>
              <a:rPr lang="ru-RU" sz="3100" dirty="0" smtClean="0"/>
              <a:t> </a:t>
            </a:r>
            <a:r>
              <a:rPr lang="ru-RU" sz="3100" dirty="0" err="1" smtClean="0"/>
              <a:t>іншими</a:t>
            </a:r>
            <a:r>
              <a:rPr lang="ru-RU" sz="3100" dirty="0" smtClean="0"/>
              <a:t> </a:t>
            </a:r>
            <a:r>
              <a:rPr lang="ru-RU" sz="3100" dirty="0" err="1" smtClean="0"/>
              <a:t>професіоналами</a:t>
            </a:r>
            <a:r>
              <a:rPr lang="ru-RU" sz="3100" dirty="0" smtClean="0"/>
              <a:t> для </a:t>
            </a:r>
            <a:r>
              <a:rPr lang="ru-RU" sz="3100" dirty="0" err="1" smtClean="0"/>
              <a:t>покращення</a:t>
            </a:r>
            <a:r>
              <a:rPr lang="ru-RU" sz="3100" dirty="0" smtClean="0"/>
              <a:t> </a:t>
            </a:r>
            <a:r>
              <a:rPr lang="ru-RU" sz="3100" dirty="0" err="1" smtClean="0"/>
              <a:t>ефективності</a:t>
            </a:r>
            <a:r>
              <a:rPr lang="ru-RU" sz="3100" dirty="0" smtClean="0"/>
              <a:t> </a:t>
            </a:r>
            <a:r>
              <a:rPr lang="ru-RU" sz="3100" dirty="0" err="1" smtClean="0"/>
              <a:t>школи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працюють</a:t>
            </a:r>
            <a:r>
              <a:rPr lang="ru-RU" sz="3100" dirty="0" smtClean="0"/>
              <a:t> разом родинами;</a:t>
            </a:r>
            <a:br>
              <a:rPr lang="ru-RU" sz="3100" dirty="0" smtClean="0"/>
            </a:br>
            <a:r>
              <a:rPr lang="ru-RU" sz="3100" dirty="0" smtClean="0"/>
              <a:t>- </a:t>
            </a:r>
            <a:r>
              <a:rPr lang="ru-RU" sz="3100" dirty="0" err="1" smtClean="0"/>
              <a:t>працюють</a:t>
            </a:r>
            <a:r>
              <a:rPr lang="ru-RU" sz="3100" dirty="0" smtClean="0"/>
              <a:t> разом </a:t>
            </a:r>
            <a:r>
              <a:rPr lang="ru-RU" sz="3100" dirty="0" err="1" smtClean="0"/>
              <a:t>із</a:t>
            </a:r>
            <a:r>
              <a:rPr lang="ru-RU" sz="3100" dirty="0" smtClean="0"/>
              <a:t> </a:t>
            </a:r>
            <a:r>
              <a:rPr lang="ru-RU" sz="3100" dirty="0" err="1" smtClean="0"/>
              <a:t>спільнотами</a:t>
            </a:r>
            <a:r>
              <a:rPr lang="ru-RU" sz="3100" dirty="0" smtClean="0"/>
              <a:t>.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dirty="0" smtClean="0">
                <a:solidFill>
                  <a:srgbClr val="C00000"/>
                </a:solidFill>
              </a:rPr>
              <a:t> Стандарт, </a:t>
            </a:r>
            <a:r>
              <a:rPr lang="ru-RU" sz="2400" b="1" dirty="0" err="1" smtClean="0">
                <a:solidFill>
                  <a:srgbClr val="C00000"/>
                </a:solidFill>
              </a:rPr>
              <a:t>розроблений</a:t>
            </a:r>
            <a:r>
              <a:rPr lang="ru-RU" sz="2400" b="1" dirty="0" smtClean="0">
                <a:solidFill>
                  <a:srgbClr val="C00000"/>
                </a:solidFill>
              </a:rPr>
              <a:t> в рамках </a:t>
            </a:r>
            <a:r>
              <a:rPr lang="ru-RU" sz="2400" b="1" dirty="0" err="1" smtClean="0">
                <a:solidFill>
                  <a:srgbClr val="C00000"/>
                </a:solidFill>
              </a:rPr>
              <a:t>європейського</a:t>
            </a:r>
            <a:r>
              <a:rPr lang="ru-RU" sz="2400" b="1" dirty="0" smtClean="0">
                <a:solidFill>
                  <a:srgbClr val="C00000"/>
                </a:solidFill>
              </a:rPr>
              <a:t> проекту </a:t>
            </a:r>
            <a:r>
              <a:rPr lang="ru-RU" sz="2400" b="1" dirty="0" err="1" smtClean="0">
                <a:solidFill>
                  <a:srgbClr val="C00000"/>
                </a:solidFill>
              </a:rPr>
              <a:t>Тюнінг</a:t>
            </a:r>
            <a:r>
              <a:rPr lang="ru-RU" sz="2400" b="1" dirty="0" smtClean="0">
                <a:solidFill>
                  <a:srgbClr val="C00000"/>
                </a:solidFill>
              </a:rPr>
              <a:t> «</a:t>
            </a:r>
            <a:r>
              <a:rPr lang="ru-RU" sz="2400" b="1" dirty="0" err="1" smtClean="0">
                <a:solidFill>
                  <a:srgbClr val="C00000"/>
                </a:solidFill>
              </a:rPr>
              <a:t>Опорні</a:t>
            </a:r>
            <a:r>
              <a:rPr lang="ru-RU" sz="2400" b="1" dirty="0" smtClean="0">
                <a:solidFill>
                  <a:srgbClr val="C00000"/>
                </a:solidFill>
              </a:rPr>
              <a:t> точки для </a:t>
            </a:r>
            <a:r>
              <a:rPr lang="ru-RU" sz="2400" b="1" dirty="0" err="1" smtClean="0">
                <a:solidFill>
                  <a:srgbClr val="C00000"/>
                </a:solidFill>
              </a:rPr>
              <a:t>проектування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і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реалізації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ступеневих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програм</a:t>
            </a:r>
            <a:r>
              <a:rPr lang="ru-RU" sz="2400" b="1" dirty="0" smtClean="0">
                <a:solidFill>
                  <a:srgbClr val="C00000"/>
                </a:solidFill>
              </a:rPr>
              <a:t> в </a:t>
            </a:r>
            <a:r>
              <a:rPr lang="ru-RU" sz="2400" b="1" dirty="0" err="1" smtClean="0">
                <a:solidFill>
                  <a:srgbClr val="C00000"/>
                </a:solidFill>
              </a:rPr>
              <a:t>галузі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освіти</a:t>
            </a:r>
            <a:r>
              <a:rPr lang="ru-RU" sz="2400" b="1" dirty="0" smtClean="0">
                <a:solidFill>
                  <a:srgbClr val="C00000"/>
                </a:solidFill>
              </a:rPr>
              <a:t>»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err="1" smtClean="0"/>
              <a:t>Загальні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компетентності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>- </a:t>
            </a:r>
            <a:r>
              <a:rPr lang="ru-RU" sz="2700" dirty="0" smtClean="0"/>
              <a:t>робота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інформацією</a:t>
            </a:r>
            <a:r>
              <a:rPr lang="ru-RU" sz="2700" dirty="0" smtClean="0"/>
              <a:t> та </a:t>
            </a:r>
            <a:r>
              <a:rPr lang="ru-RU" sz="2700" dirty="0" err="1" smtClean="0"/>
              <a:t>знаннями</a:t>
            </a:r>
            <a:r>
              <a:rPr lang="ru-RU" sz="2700" dirty="0" smtClean="0"/>
              <a:t> </a:t>
            </a:r>
            <a:r>
              <a:rPr lang="ru-RU" sz="2700" dirty="0" err="1" smtClean="0"/>
              <a:t>з</a:t>
            </a:r>
            <a:r>
              <a:rPr lang="ru-RU" sz="2700" dirty="0" smtClean="0"/>
              <a:t> предмета, </a:t>
            </a:r>
            <a:r>
              <a:rPr lang="ru-RU" sz="2700" dirty="0" err="1" smtClean="0"/>
              <a:t>що</a:t>
            </a:r>
            <a:r>
              <a:rPr lang="ru-RU" sz="2700" dirty="0" smtClean="0"/>
              <a:t> </a:t>
            </a:r>
            <a:r>
              <a:rPr lang="ru-RU" sz="2700" dirty="0" err="1" smtClean="0"/>
              <a:t>викладається</a:t>
            </a:r>
            <a:r>
              <a:rPr lang="ru-RU" sz="2700" dirty="0" smtClean="0"/>
              <a:t>,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освітніх</a:t>
            </a:r>
            <a:r>
              <a:rPr lang="ru-RU" sz="2700" dirty="0" smtClean="0"/>
              <a:t> </a:t>
            </a:r>
            <a:r>
              <a:rPr lang="ru-RU" sz="2700" dirty="0" err="1" smtClean="0"/>
              <a:t>питань</a:t>
            </a:r>
            <a:r>
              <a:rPr lang="ru-RU" sz="2700" dirty="0" smtClean="0"/>
              <a:t> та </a:t>
            </a:r>
            <a:r>
              <a:rPr lang="ru-RU" sz="2700" dirty="0" err="1" smtClean="0"/>
              <a:t>їх</a:t>
            </a:r>
            <a:r>
              <a:rPr lang="ru-RU" sz="2700" dirty="0" smtClean="0"/>
              <a:t> </a:t>
            </a:r>
            <a:r>
              <a:rPr lang="ru-RU" sz="2700" dirty="0" err="1" smtClean="0"/>
              <a:t>теоретичних</a:t>
            </a:r>
            <a:r>
              <a:rPr lang="ru-RU" sz="2700" dirty="0" smtClean="0"/>
              <a:t> основ; </a:t>
            </a:r>
            <a:br>
              <a:rPr lang="ru-RU" sz="2700" dirty="0" smtClean="0"/>
            </a:br>
            <a:r>
              <a:rPr lang="ru-RU" sz="2700" dirty="0" smtClean="0"/>
              <a:t>- робота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учнями</a:t>
            </a:r>
            <a:r>
              <a:rPr lang="ru-RU" sz="2700" dirty="0" smtClean="0"/>
              <a:t>, </a:t>
            </a:r>
            <a:r>
              <a:rPr lang="ru-RU" sz="2700" dirty="0" err="1" smtClean="0"/>
              <a:t>колегами</a:t>
            </a:r>
            <a:r>
              <a:rPr lang="ru-RU" sz="2700" dirty="0" smtClean="0"/>
              <a:t> та </a:t>
            </a:r>
            <a:r>
              <a:rPr lang="ru-RU" sz="2700" dirty="0" err="1" smtClean="0"/>
              <a:t>іншими</a:t>
            </a:r>
            <a:r>
              <a:rPr lang="ru-RU" sz="2700" dirty="0" smtClean="0"/>
              <a:t> партнерами у </a:t>
            </a:r>
            <a:r>
              <a:rPr lang="ru-RU" sz="2700" dirty="0" err="1" smtClean="0"/>
              <a:t>сфері</a:t>
            </a:r>
            <a:r>
              <a:rPr lang="ru-RU" sz="2700" dirty="0" smtClean="0"/>
              <a:t> </a:t>
            </a:r>
            <a:r>
              <a:rPr lang="ru-RU" sz="2700" dirty="0" err="1" smtClean="0"/>
              <a:t>освіти</a:t>
            </a:r>
            <a:r>
              <a:rPr lang="ru-RU" sz="2700" dirty="0" smtClean="0"/>
              <a:t>, яка </a:t>
            </a:r>
            <a:r>
              <a:rPr lang="ru-RU" sz="2700" dirty="0" err="1" smtClean="0"/>
              <a:t>передбачає</a:t>
            </a:r>
            <a:r>
              <a:rPr lang="ru-RU" sz="2700" dirty="0" smtClean="0"/>
              <a:t> </a:t>
            </a:r>
            <a:r>
              <a:rPr lang="ru-RU" sz="2700" dirty="0" err="1" smtClean="0"/>
              <a:t>здатність</a:t>
            </a:r>
            <a:r>
              <a:rPr lang="ru-RU" sz="2700" dirty="0" smtClean="0"/>
              <a:t> </a:t>
            </a:r>
            <a:r>
              <a:rPr lang="ru-RU" sz="2700" dirty="0" err="1" smtClean="0"/>
              <a:t>аналізувати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складні</a:t>
            </a:r>
            <a:r>
              <a:rPr lang="ru-RU" sz="2700" dirty="0" smtClean="0"/>
              <a:t> </a:t>
            </a:r>
            <a:r>
              <a:rPr lang="ru-RU" sz="2700" dirty="0" err="1" smtClean="0"/>
              <a:t>ситуації</a:t>
            </a:r>
            <a:r>
              <a:rPr lang="ru-RU" sz="2700" dirty="0" smtClean="0"/>
              <a:t>, </a:t>
            </a:r>
            <a:r>
              <a:rPr lang="ru-RU" sz="2700" dirty="0" err="1" smtClean="0"/>
              <a:t>що</a:t>
            </a:r>
            <a:r>
              <a:rPr lang="ru-RU" sz="2700" dirty="0" smtClean="0"/>
              <a:t> </a:t>
            </a:r>
            <a:r>
              <a:rPr lang="ru-RU" sz="2700" dirty="0" err="1" smtClean="0"/>
              <a:t>стосуються</a:t>
            </a:r>
            <a:r>
              <a:rPr lang="ru-RU" sz="2700" dirty="0" smtClean="0"/>
              <a:t> </a:t>
            </a:r>
            <a:r>
              <a:rPr lang="ru-RU" sz="2700" dirty="0" err="1" smtClean="0"/>
              <a:t>людського</a:t>
            </a:r>
            <a:r>
              <a:rPr lang="ru-RU" sz="2700" dirty="0" smtClean="0"/>
              <a:t> </a:t>
            </a:r>
            <a:r>
              <a:rPr lang="ru-RU" sz="2700" dirty="0" err="1" smtClean="0"/>
              <a:t>навчання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розвитку</a:t>
            </a:r>
            <a:r>
              <a:rPr lang="ru-RU" sz="2700" dirty="0" smtClean="0"/>
              <a:t> в </a:t>
            </a:r>
            <a:r>
              <a:rPr lang="ru-RU" sz="2700" dirty="0" err="1" smtClean="0"/>
              <a:t>конкретних</a:t>
            </a:r>
            <a:r>
              <a:rPr lang="ru-RU" sz="2700" dirty="0" smtClean="0"/>
              <a:t> контекстах; - робота </a:t>
            </a:r>
            <a:r>
              <a:rPr lang="ru-RU" sz="2700" dirty="0" err="1" smtClean="0"/>
              <a:t>із</a:t>
            </a:r>
            <a:r>
              <a:rPr lang="ru-RU" sz="2700" dirty="0" smtClean="0"/>
              <a:t> </a:t>
            </a:r>
            <a:r>
              <a:rPr lang="ru-RU" sz="2700" dirty="0" err="1" smtClean="0"/>
              <a:t>суспільством</a:t>
            </a:r>
            <a:r>
              <a:rPr lang="ru-RU" sz="2700" dirty="0" smtClean="0"/>
              <a:t> на </a:t>
            </a:r>
            <a:r>
              <a:rPr lang="ru-RU" sz="2700" dirty="0" err="1" smtClean="0"/>
              <a:t>місцевому</a:t>
            </a:r>
            <a:r>
              <a:rPr lang="ru-RU" sz="2700" dirty="0" smtClean="0"/>
              <a:t>, </a:t>
            </a:r>
            <a:r>
              <a:rPr lang="ru-RU" sz="2700" dirty="0" err="1" smtClean="0"/>
              <a:t>регіональному</a:t>
            </a:r>
            <a:r>
              <a:rPr lang="ru-RU" sz="2700" dirty="0" smtClean="0"/>
              <a:t>, </a:t>
            </a:r>
            <a:r>
              <a:rPr lang="ru-RU" sz="2700" dirty="0" err="1" smtClean="0"/>
              <a:t>національному</a:t>
            </a:r>
            <a:r>
              <a:rPr lang="ru-RU" sz="2700" dirty="0" smtClean="0"/>
              <a:t>, </a:t>
            </a:r>
            <a:r>
              <a:rPr lang="ru-RU" sz="2700" dirty="0" err="1" smtClean="0"/>
              <a:t>європейському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більш</a:t>
            </a:r>
            <a:r>
              <a:rPr lang="ru-RU" sz="2700" dirty="0" smtClean="0"/>
              <a:t> широкому глобальному </a:t>
            </a:r>
            <a:r>
              <a:rPr lang="ru-RU" sz="2700" dirty="0" err="1" smtClean="0"/>
              <a:t>рівнях</a:t>
            </a:r>
            <a:r>
              <a:rPr lang="ru-RU" sz="2700" dirty="0" smtClean="0"/>
              <a:t>, яка </a:t>
            </a:r>
            <a:r>
              <a:rPr lang="ru-RU" sz="2700" dirty="0" err="1" smtClean="0"/>
              <a:t>передбачає</a:t>
            </a:r>
            <a:r>
              <a:rPr lang="ru-RU" sz="2700" dirty="0" smtClean="0"/>
              <a:t> </a:t>
            </a:r>
            <a:r>
              <a:rPr lang="ru-RU" sz="2700" dirty="0" err="1" smtClean="0"/>
              <a:t>розробку</a:t>
            </a:r>
            <a:r>
              <a:rPr lang="ru-RU" sz="2700" dirty="0" smtClean="0"/>
              <a:t> </a:t>
            </a:r>
            <a:r>
              <a:rPr lang="ru-RU" sz="2700" dirty="0" err="1" smtClean="0"/>
              <a:t>відповідних</a:t>
            </a:r>
            <a:r>
              <a:rPr lang="ru-RU" sz="2700" dirty="0" smtClean="0"/>
              <a:t> </a:t>
            </a:r>
            <a:r>
              <a:rPr lang="ru-RU" sz="2700" dirty="0" err="1" smtClean="0"/>
              <a:t>професійних</a:t>
            </a:r>
            <a:r>
              <a:rPr lang="ru-RU" sz="2700" dirty="0" smtClean="0"/>
              <a:t> </a:t>
            </a:r>
            <a:r>
              <a:rPr lang="ru-RU" sz="2700" dirty="0" err="1" smtClean="0"/>
              <a:t>цінностей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здатність</a:t>
            </a:r>
            <a:r>
              <a:rPr lang="ru-RU" sz="2700" dirty="0" smtClean="0"/>
              <a:t> </a:t>
            </a:r>
            <a:r>
              <a:rPr lang="ru-RU" sz="2700" dirty="0" err="1" smtClean="0"/>
              <a:t>враховувати</a:t>
            </a:r>
            <a:r>
              <a:rPr lang="ru-RU" sz="2700" dirty="0" smtClean="0"/>
              <a:t> практики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контексти</a:t>
            </a:r>
            <a:r>
              <a:rPr lang="ru-RU" sz="2700" dirty="0" smtClean="0"/>
              <a:t>;  </a:t>
            </a:r>
            <a:r>
              <a:rPr lang="ru-RU" sz="2700" dirty="0" err="1" smtClean="0"/>
              <a:t>розширення</a:t>
            </a:r>
            <a:r>
              <a:rPr lang="ru-RU" sz="2700" dirty="0" smtClean="0"/>
              <a:t> </a:t>
            </a:r>
            <a:r>
              <a:rPr lang="ru-RU" sz="2700" dirty="0" err="1" smtClean="0"/>
              <a:t>здібностей</a:t>
            </a:r>
            <a:r>
              <a:rPr lang="ru-RU" sz="2700" dirty="0" smtClean="0"/>
              <a:t> до </a:t>
            </a:r>
            <a:r>
              <a:rPr lang="ru-RU" sz="2700" dirty="0" err="1" smtClean="0"/>
              <a:t>рефлексії</a:t>
            </a:r>
            <a:r>
              <a:rPr lang="ru-RU" sz="2700" dirty="0" smtClean="0"/>
              <a:t>, </a:t>
            </a:r>
            <a:r>
              <a:rPr lang="ru-RU" sz="2700" dirty="0" err="1" smtClean="0"/>
              <a:t>включаючи</a:t>
            </a:r>
            <a:r>
              <a:rPr lang="ru-RU" sz="2700" dirty="0" smtClean="0"/>
              <a:t> </a:t>
            </a:r>
            <a:r>
              <a:rPr lang="ru-RU" sz="2700" dirty="0" err="1" smtClean="0"/>
              <a:t>здатність</a:t>
            </a:r>
            <a:r>
              <a:rPr lang="ru-RU" sz="2700" dirty="0" smtClean="0"/>
              <a:t> </a:t>
            </a:r>
            <a:r>
              <a:rPr lang="ru-RU" sz="2700" dirty="0" err="1" smtClean="0"/>
              <a:t>враховувати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власні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чужі</a:t>
            </a:r>
            <a:r>
              <a:rPr lang="ru-RU" sz="2700" dirty="0" smtClean="0"/>
              <a:t> </a:t>
            </a:r>
            <a:r>
              <a:rPr lang="ru-RU" sz="2700" dirty="0" err="1" smtClean="0"/>
              <a:t>системи</a:t>
            </a:r>
            <a:r>
              <a:rPr lang="ru-RU" sz="2700" dirty="0" smtClean="0"/>
              <a:t> </a:t>
            </a:r>
            <a:r>
              <a:rPr lang="ru-RU" sz="2700" dirty="0" err="1" smtClean="0"/>
              <a:t>цінностей</a:t>
            </a:r>
            <a:r>
              <a:rPr lang="ru-RU" sz="2700" dirty="0" smtClean="0"/>
              <a:t>, </a:t>
            </a:r>
            <a:r>
              <a:rPr lang="ru-RU" sz="2700" dirty="0" err="1" smtClean="0"/>
              <a:t>розвиток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практики.</a:t>
            </a: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i="1" u="sng" dirty="0" smtClean="0"/>
              <a:t/>
            </a:r>
            <a:br>
              <a:rPr lang="ru-RU" sz="2800" i="1" u="sng" dirty="0" smtClean="0"/>
            </a:br>
            <a:r>
              <a:rPr lang="ru-RU" sz="2800" i="1" u="sng" dirty="0" smtClean="0"/>
              <a:t/>
            </a:r>
            <a:br>
              <a:rPr lang="ru-RU" sz="2800" i="1" u="sng" dirty="0" smtClean="0"/>
            </a:br>
            <a:r>
              <a:rPr lang="ru-RU" sz="2800" i="1" u="sng" dirty="0" smtClean="0"/>
              <a:t/>
            </a:r>
            <a:br>
              <a:rPr lang="ru-RU" sz="2800" i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компетентність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декількох</a:t>
            </a:r>
            <a:r>
              <a:rPr lang="ru-RU" sz="2800" dirty="0" smtClean="0"/>
              <a:t> </a:t>
            </a:r>
            <a:r>
              <a:rPr lang="ru-RU" sz="2800" dirty="0" err="1" smtClean="0"/>
              <a:t>стратегій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оцінювання</a:t>
            </a:r>
            <a:r>
              <a:rPr lang="ru-RU" sz="2800" dirty="0" smtClean="0"/>
              <a:t>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теоретичних</a:t>
            </a:r>
            <a:r>
              <a:rPr lang="ru-RU" sz="2800" dirty="0" smtClean="0"/>
              <a:t> основ</a:t>
            </a:r>
            <a:r>
              <a:rPr lang="ru-RU" sz="2800" dirty="0" smtClean="0"/>
              <a:t>;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здатність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створювати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рівноправний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справедливий</a:t>
            </a:r>
            <a:r>
              <a:rPr lang="ru-RU" sz="2800" dirty="0" smtClean="0"/>
              <a:t> </a:t>
            </a:r>
            <a:r>
              <a:rPr lang="ru-RU" sz="2800" dirty="0" err="1" smtClean="0"/>
              <a:t>клімат</a:t>
            </a:r>
            <a:r>
              <a:rPr lang="ru-RU" sz="2800" dirty="0" smtClean="0"/>
              <a:t>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сприяє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навчанню</a:t>
            </a:r>
            <a:r>
              <a:rPr lang="ru-RU" sz="2800" dirty="0" smtClean="0"/>
              <a:t>, для </a:t>
            </a:r>
            <a:r>
              <a:rPr lang="ru-RU" sz="2800" dirty="0" err="1" smtClean="0"/>
              <a:t>всіх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, </a:t>
            </a:r>
            <a:r>
              <a:rPr lang="ru-RU" sz="2800" dirty="0" err="1" smtClean="0"/>
              <a:t>незалежно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соціокультурно-економічного</a:t>
            </a:r>
            <a:r>
              <a:rPr lang="ru-RU" sz="2800" dirty="0" smtClean="0"/>
              <a:t> контексту.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85786" y="642918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 smtClean="0"/>
              <a:t>Загальні компетентності педагогів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572528" cy="571504"/>
          </a:xfrm>
        </p:spPr>
        <p:txBody>
          <a:bodyPr>
            <a:normAutofit fontScale="90000"/>
          </a:bodyPr>
          <a:lstStyle/>
          <a:p>
            <a:pPr marL="182880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3100" b="1" dirty="0" err="1" smtClean="0"/>
              <a:t>Спеціальні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компетентності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ru-RU" sz="3100" b="1" dirty="0" smtClean="0">
                <a:solidFill>
                  <a:srgbClr val="C00000"/>
                </a:solidFill>
              </a:rPr>
              <a:t/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dirty="0" err="1" smtClean="0"/>
              <a:t>Здатність</a:t>
            </a:r>
            <a:r>
              <a:rPr lang="ru-RU" sz="3100" dirty="0" smtClean="0"/>
              <a:t> </a:t>
            </a:r>
            <a:r>
              <a:rPr lang="ru-RU" sz="3100" dirty="0" err="1" smtClean="0"/>
              <a:t>вчитися</a:t>
            </a:r>
            <a:r>
              <a:rPr lang="ru-RU" sz="3100" dirty="0" smtClean="0"/>
              <a:t>;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u-RU" sz="3100" dirty="0" smtClean="0"/>
              <a:t> </a:t>
            </a:r>
            <a:r>
              <a:rPr lang="uk-UA" sz="3100" dirty="0" smtClean="0"/>
              <a:t>к</a:t>
            </a:r>
            <a:r>
              <a:rPr lang="ru-RU" sz="3100" dirty="0" err="1" smtClean="0"/>
              <a:t>омунікативні</a:t>
            </a:r>
            <a:r>
              <a:rPr lang="ru-RU" sz="3100" dirty="0" smtClean="0"/>
              <a:t> </a:t>
            </a:r>
            <a:r>
              <a:rPr lang="ru-RU" sz="3100" dirty="0" err="1" smtClean="0"/>
              <a:t>навички</a:t>
            </a:r>
            <a:r>
              <a:rPr lang="ru-RU" sz="3100" dirty="0" smtClean="0"/>
              <a:t>;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навички</a:t>
            </a:r>
            <a:r>
              <a:rPr lang="ru-RU" sz="3100" dirty="0" smtClean="0"/>
              <a:t> </a:t>
            </a:r>
            <a:r>
              <a:rPr lang="ru-RU" sz="3100" dirty="0" err="1" smtClean="0"/>
              <a:t>роботи</a:t>
            </a:r>
            <a:r>
              <a:rPr lang="ru-RU" sz="3100" dirty="0" smtClean="0"/>
              <a:t> в </a:t>
            </a:r>
            <a:r>
              <a:rPr lang="ru-RU" sz="3100" dirty="0" err="1" smtClean="0"/>
              <a:t>команді</a:t>
            </a:r>
            <a:r>
              <a:rPr lang="ru-RU" sz="3100" dirty="0" smtClean="0"/>
              <a:t>;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навички</a:t>
            </a:r>
            <a:r>
              <a:rPr lang="ru-RU" sz="3100" dirty="0" smtClean="0"/>
              <a:t> </a:t>
            </a:r>
            <a:r>
              <a:rPr lang="ru-RU" sz="3100" dirty="0" err="1" smtClean="0"/>
              <a:t>в</a:t>
            </a:r>
            <a:r>
              <a:rPr lang="ru-RU" sz="3100" dirty="0" smtClean="0"/>
              <a:t> </a:t>
            </a:r>
            <a:r>
              <a:rPr lang="ru-RU" sz="3100" dirty="0" err="1" smtClean="0"/>
              <a:t>галузі</a:t>
            </a:r>
            <a:r>
              <a:rPr lang="ru-RU" sz="3100" dirty="0" smtClean="0"/>
              <a:t> </a:t>
            </a:r>
            <a:r>
              <a:rPr lang="ru-RU" sz="3100" dirty="0" err="1" smtClean="0"/>
              <a:t>інформаційних</a:t>
            </a:r>
            <a:r>
              <a:rPr lang="ru-RU" sz="3100" dirty="0" smtClean="0"/>
              <a:t> </a:t>
            </a:r>
            <a:r>
              <a:rPr lang="ru-RU" sz="3100" dirty="0" err="1" smtClean="0"/>
              <a:t>технологій</a:t>
            </a:r>
            <a:r>
              <a:rPr lang="ru-RU" sz="3100" dirty="0" smtClean="0"/>
              <a:t>; </a:t>
            </a:r>
            <a:r>
              <a:rPr lang="ru-RU" sz="3100" dirty="0" err="1" smtClean="0"/>
              <a:t>вирішення</a:t>
            </a:r>
            <a:r>
              <a:rPr lang="ru-RU" sz="3100" dirty="0" smtClean="0"/>
              <a:t> проблем; </a:t>
            </a:r>
            <a:r>
              <a:rPr lang="ru-RU" sz="3100" dirty="0" err="1" smtClean="0"/>
              <a:t>автономія</a:t>
            </a:r>
            <a:r>
              <a:rPr lang="ru-RU" sz="3100" dirty="0" smtClean="0"/>
              <a:t>; </a:t>
            </a:r>
            <a:r>
              <a:rPr lang="ru-RU" sz="3100" dirty="0" err="1" smtClean="0"/>
              <a:t>навички</a:t>
            </a:r>
            <a:r>
              <a:rPr lang="ru-RU" sz="3100" dirty="0" smtClean="0"/>
              <a:t> </a:t>
            </a:r>
            <a:r>
              <a:rPr lang="ru-RU" sz="3100" dirty="0" err="1" smtClean="0"/>
              <a:t>рефлексії</a:t>
            </a:r>
            <a:r>
              <a:rPr lang="ru-RU" sz="3100" dirty="0" smtClean="0"/>
              <a:t>; </a:t>
            </a:r>
            <a:r>
              <a:rPr lang="ru-RU" sz="3100" dirty="0" err="1" smtClean="0"/>
              <a:t>навички</a:t>
            </a:r>
            <a:r>
              <a:rPr lang="ru-RU" sz="3100" dirty="0" smtClean="0"/>
              <a:t> </a:t>
            </a:r>
            <a:r>
              <a:rPr lang="ru-RU" sz="3100" dirty="0" err="1" smtClean="0"/>
              <a:t>міжособистісного</a:t>
            </a:r>
            <a:r>
              <a:rPr lang="ru-RU" sz="3100" dirty="0" smtClean="0"/>
              <a:t> </a:t>
            </a:r>
            <a:r>
              <a:rPr lang="ru-RU" sz="3100" dirty="0" err="1" smtClean="0"/>
              <a:t>спілкування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3100" dirty="0" err="1" smtClean="0"/>
              <a:t>планування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управління</a:t>
            </a:r>
            <a:r>
              <a:rPr lang="ru-RU" sz="3100" dirty="0" smtClean="0"/>
              <a:t> часом</a:t>
            </a:r>
            <a:r>
              <a:rPr lang="ru-RU" sz="3100" dirty="0" smtClean="0"/>
              <a:t>;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3100" dirty="0" err="1" smtClean="0"/>
              <a:t>вирішення</a:t>
            </a:r>
            <a:r>
              <a:rPr lang="ru-RU" sz="3100" dirty="0" smtClean="0"/>
              <a:t> проблем; </a:t>
            </a:r>
            <a:r>
              <a:rPr lang="ru-RU" sz="3100" dirty="0" err="1" smtClean="0"/>
              <a:t>прийняття</a:t>
            </a:r>
            <a:r>
              <a:rPr lang="ru-RU" sz="3100" dirty="0" smtClean="0"/>
              <a:t> </a:t>
            </a:r>
            <a:r>
              <a:rPr lang="ru-RU" sz="3100" dirty="0" err="1" smtClean="0"/>
              <a:t>рішень</a:t>
            </a:r>
            <a:r>
              <a:rPr lang="ru-RU" sz="3100" dirty="0" smtClean="0"/>
              <a:t>;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розуміння</a:t>
            </a:r>
            <a:r>
              <a:rPr lang="ru-RU" sz="3100" dirty="0" smtClean="0"/>
              <a:t> </a:t>
            </a:r>
            <a:r>
              <a:rPr lang="ru-RU" sz="3100" dirty="0" err="1" smtClean="0"/>
              <a:t>різноманітності</a:t>
            </a:r>
            <a:r>
              <a:rPr lang="ru-RU" sz="3100" dirty="0" smtClean="0"/>
              <a:t> та </a:t>
            </a:r>
            <a:r>
              <a:rPr lang="ru-RU" sz="3100" dirty="0" err="1" smtClean="0"/>
              <a:t>мультикультуралізму</a:t>
            </a:r>
            <a:r>
              <a:rPr lang="ru-RU" sz="3100" dirty="0" smtClean="0"/>
              <a:t>;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етичні</a:t>
            </a:r>
            <a:r>
              <a:rPr lang="ru-RU" sz="3100" dirty="0" smtClean="0"/>
              <a:t> </a:t>
            </a:r>
            <a:r>
              <a:rPr lang="ru-RU" sz="3100" dirty="0" err="1" smtClean="0"/>
              <a:t>зобов'язання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-214338"/>
            <a:ext cx="8786842" cy="1143008"/>
          </a:xfrm>
        </p:spPr>
        <p:txBody>
          <a:bodyPr>
            <a:normAutofit fontScale="90000"/>
          </a:bodyPr>
          <a:lstStyle/>
          <a:p>
            <a:pPr marL="182880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/>
              <a:t>Спеціальні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компетентності</a:t>
            </a:r>
            <a:r>
              <a:rPr lang="ru-RU" sz="2800" b="1" dirty="0" smtClean="0"/>
              <a:t>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dirty="0" err="1" smtClean="0"/>
              <a:t>Здатність</a:t>
            </a:r>
            <a:r>
              <a:rPr lang="ru-RU" sz="2800" dirty="0" smtClean="0"/>
              <a:t> до критики та самокритики;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/>
              <a:t>здатність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поліпшити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свої</a:t>
            </a:r>
            <a:r>
              <a:rPr lang="ru-RU" sz="2800" dirty="0" smtClean="0"/>
              <a:t> </a:t>
            </a:r>
            <a:r>
              <a:rPr lang="ru-RU" sz="2800" dirty="0" err="1" smtClean="0"/>
              <a:t>власні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навченість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діяльність</a:t>
            </a:r>
            <a:r>
              <a:rPr lang="ru-RU" sz="2800" dirty="0" smtClean="0"/>
              <a:t>, у тому </a:t>
            </a:r>
            <a:r>
              <a:rPr lang="ru-RU" sz="2800" dirty="0" err="1" smtClean="0"/>
              <a:t>числі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розвиток</a:t>
            </a:r>
            <a:r>
              <a:rPr lang="ru-RU" sz="2800" dirty="0" smtClean="0"/>
              <a:t> </a:t>
            </a:r>
            <a:r>
              <a:rPr lang="ru-RU" sz="2800" dirty="0" err="1" smtClean="0"/>
              <a:t>педагогічних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дослідницьких</a:t>
            </a:r>
            <a:r>
              <a:rPr lang="ru-RU" sz="2800" dirty="0" smtClean="0"/>
              <a:t> </a:t>
            </a:r>
            <a:r>
              <a:rPr lang="ru-RU" sz="2800" dirty="0" err="1" smtClean="0"/>
              <a:t>навичок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err="1" smtClean="0"/>
              <a:t>здатність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ідентифікувати</a:t>
            </a:r>
            <a:r>
              <a:rPr lang="ru-RU" sz="2800" dirty="0" smtClean="0"/>
              <a:t>, </a:t>
            </a:r>
            <a:r>
              <a:rPr lang="ru-RU" sz="2800" dirty="0" err="1" smtClean="0"/>
              <a:t>аналізувати</a:t>
            </a:r>
            <a:r>
              <a:rPr lang="ru-RU" sz="2800" dirty="0" smtClean="0"/>
              <a:t>, </a:t>
            </a:r>
            <a:r>
              <a:rPr lang="ru-RU" sz="2800" dirty="0" err="1" smtClean="0"/>
              <a:t>синтезувати</a:t>
            </a:r>
            <a:r>
              <a:rPr lang="ru-RU" sz="2800" dirty="0" smtClean="0"/>
              <a:t>, </a:t>
            </a:r>
            <a:r>
              <a:rPr lang="ru-RU" sz="2800" dirty="0" err="1" smtClean="0"/>
              <a:t>оцінювати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проблеми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розробляти</a:t>
            </a:r>
            <a:r>
              <a:rPr lang="ru-RU" sz="2800" dirty="0" smtClean="0"/>
              <a:t> </a:t>
            </a:r>
            <a:r>
              <a:rPr lang="ru-RU" sz="2800" dirty="0" err="1" smtClean="0"/>
              <a:t>рішення</a:t>
            </a:r>
            <a:r>
              <a:rPr lang="ru-RU" sz="2800" dirty="0" smtClean="0"/>
              <a:t>; </a:t>
            </a:r>
            <a:r>
              <a:rPr lang="ru-RU" sz="2800" dirty="0" err="1" smtClean="0"/>
              <a:t>міцні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професії</a:t>
            </a:r>
            <a:r>
              <a:rPr lang="ru-RU" sz="2800" dirty="0" smtClean="0"/>
              <a:t> на </a:t>
            </a:r>
            <a:r>
              <a:rPr lang="ru-RU" sz="2800" dirty="0" err="1" smtClean="0"/>
              <a:t>практиці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>
                <a:solidFill>
                  <a:srgbClr val="C00000"/>
                </a:solidFill>
              </a:rPr>
              <a:t>Стандарти Великобританії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ru-RU" sz="2800" b="1" dirty="0" smtClean="0"/>
              <a:t>1. </a:t>
            </a:r>
            <a:r>
              <a:rPr lang="ru-RU" sz="2800" b="1" dirty="0" err="1" smtClean="0"/>
              <a:t>Встановлення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високих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очікувань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які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надихають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мотивують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учнів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ставлять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виклики</a:t>
            </a:r>
            <a:r>
              <a:rPr lang="ru-RU" sz="2800" b="1" dirty="0" smtClean="0"/>
              <a:t> перед ними: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створити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</a:t>
            </a:r>
            <a:r>
              <a:rPr lang="ru-RU" sz="2800" dirty="0" err="1" smtClean="0"/>
              <a:t>безпечне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середовище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стимулює</a:t>
            </a:r>
            <a:r>
              <a:rPr lang="ru-RU" sz="2800" dirty="0" smtClean="0"/>
              <a:t>, </a:t>
            </a:r>
            <a:r>
              <a:rPr lang="ru-RU" sz="2800" dirty="0" err="1" smtClean="0"/>
              <a:t>засноване</a:t>
            </a:r>
            <a:r>
              <a:rPr lang="ru-RU" sz="2800" dirty="0" smtClean="0"/>
              <a:t> на </a:t>
            </a:r>
            <a:r>
              <a:rPr lang="ru-RU" sz="2800" dirty="0" err="1" smtClean="0"/>
              <a:t>взаємній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повазі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ставити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цілі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розвивають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усіх</a:t>
            </a:r>
            <a:r>
              <a:rPr lang="ru-RU" sz="2800" dirty="0" smtClean="0"/>
              <a:t> </a:t>
            </a:r>
            <a:r>
              <a:rPr lang="ru-RU" sz="2800" dirty="0" err="1" smtClean="0"/>
              <a:t>верств</a:t>
            </a:r>
            <a:r>
              <a:rPr lang="ru-RU" sz="2800" dirty="0" smtClean="0"/>
              <a:t> </a:t>
            </a:r>
            <a:r>
              <a:rPr lang="ru-RU" sz="2800" dirty="0" err="1" smtClean="0"/>
              <a:t>суспільства</a:t>
            </a:r>
            <a:r>
              <a:rPr lang="ru-RU" sz="2800" dirty="0" smtClean="0"/>
              <a:t> </a:t>
            </a:r>
            <a:r>
              <a:rPr lang="ru-RU" sz="2800" dirty="0" err="1" smtClean="0"/>
              <a:t>незалежно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здібностей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схильностей</a:t>
            </a:r>
            <a:r>
              <a:rPr lang="ru-RU" sz="2800" dirty="0" smtClean="0"/>
              <a:t> та </a:t>
            </a:r>
            <a:r>
              <a:rPr lang="ru-RU" sz="2800" dirty="0" err="1" smtClean="0"/>
              <a:t>кидають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їм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виклики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послідовно</a:t>
            </a:r>
            <a:r>
              <a:rPr lang="ru-RU" sz="2800" dirty="0" smtClean="0"/>
              <a:t> </a:t>
            </a:r>
            <a:r>
              <a:rPr lang="ru-RU" sz="2800" dirty="0" err="1" smtClean="0"/>
              <a:t>демонструвати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позитивне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ставлення</a:t>
            </a:r>
            <a:r>
              <a:rPr lang="ru-RU" sz="2800" dirty="0" smtClean="0"/>
              <a:t>, </a:t>
            </a:r>
            <a:r>
              <a:rPr lang="ru-RU" sz="2800" dirty="0" err="1" smtClean="0"/>
              <a:t>цінності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та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поведінку</a:t>
            </a:r>
            <a:r>
              <a:rPr lang="ru-RU" sz="2800" dirty="0" smtClean="0"/>
              <a:t>, </a:t>
            </a:r>
            <a:r>
              <a:rPr lang="ru-RU" sz="2800" dirty="0" err="1" smtClean="0"/>
              <a:t>які</a:t>
            </a:r>
            <a:r>
              <a:rPr lang="ru-RU" sz="2800" dirty="0" smtClean="0"/>
              <a:t> </a:t>
            </a:r>
            <a:r>
              <a:rPr lang="ru-RU" sz="2800" dirty="0" err="1" smtClean="0"/>
              <a:t>очікують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3444672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ru-RU" sz="2800" b="1" dirty="0" smtClean="0"/>
              <a:t>2. </a:t>
            </a:r>
            <a:r>
              <a:rPr lang="ru-RU" sz="2800" b="1" dirty="0" err="1" smtClean="0"/>
              <a:t>Допомога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хорошому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прогресу</a:t>
            </a:r>
            <a:r>
              <a:rPr lang="ru-RU" sz="2800" b="1" dirty="0" smtClean="0"/>
              <a:t> та результатам </a:t>
            </a:r>
            <a:r>
              <a:rPr lang="ru-RU" sz="2800" b="1" dirty="0" err="1" smtClean="0"/>
              <a:t>учнів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відповідати</a:t>
            </a:r>
            <a:r>
              <a:rPr lang="ru-RU" sz="2800" dirty="0" smtClean="0"/>
              <a:t> за </a:t>
            </a:r>
            <a:r>
              <a:rPr lang="ru-RU" sz="2800" dirty="0" err="1" smtClean="0"/>
              <a:t>досягнення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,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прогрес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результати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бути в </a:t>
            </a:r>
            <a:r>
              <a:rPr lang="ru-RU" sz="2800" dirty="0" err="1" smtClean="0"/>
              <a:t>курсі</a:t>
            </a:r>
            <a:r>
              <a:rPr lang="ru-RU" sz="2800" dirty="0" smtClean="0"/>
              <a:t> </a:t>
            </a:r>
            <a:r>
              <a:rPr lang="ru-RU" sz="2800" dirty="0" err="1" smtClean="0"/>
              <a:t>можливостей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та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попередніх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знань</a:t>
            </a:r>
            <a:r>
              <a:rPr lang="ru-RU" sz="2800" dirty="0" smtClean="0"/>
              <a:t> </a:t>
            </a:r>
            <a:r>
              <a:rPr lang="ru-RU" sz="2800" dirty="0" err="1" smtClean="0"/>
              <a:t>та</a:t>
            </a:r>
            <a:r>
              <a:rPr lang="ru-RU" sz="2800" dirty="0" smtClean="0"/>
              <a:t> </a:t>
            </a:r>
            <a:r>
              <a:rPr lang="ru-RU" sz="2800" dirty="0" err="1" smtClean="0"/>
              <a:t>планувати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викладання</a:t>
            </a:r>
            <a:r>
              <a:rPr lang="ru-RU" sz="2800" dirty="0" smtClean="0"/>
              <a:t> на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основі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стимулювати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</a:t>
            </a:r>
            <a:r>
              <a:rPr lang="ru-RU" sz="2800" dirty="0" err="1" smtClean="0"/>
              <a:t>замислюватися</a:t>
            </a:r>
            <a:r>
              <a:rPr lang="ru-RU" sz="2800" dirty="0" smtClean="0"/>
              <a:t> про </a:t>
            </a:r>
            <a:r>
              <a:rPr lang="ru-RU" sz="2800" dirty="0" err="1" smtClean="0"/>
              <a:t>прогрес</a:t>
            </a:r>
            <a:r>
              <a:rPr lang="ru-RU" sz="2800" dirty="0" smtClean="0"/>
              <a:t>, </a:t>
            </a:r>
            <a:r>
              <a:rPr lang="ru-RU" sz="2800" dirty="0" err="1" smtClean="0"/>
              <a:t>якого</a:t>
            </a:r>
            <a:r>
              <a:rPr lang="ru-RU" sz="2800" dirty="0" smtClean="0"/>
              <a:t> вони </a:t>
            </a:r>
            <a:r>
              <a:rPr lang="ru-RU" sz="2800" dirty="0" err="1" smtClean="0"/>
              <a:t>досягли</a:t>
            </a:r>
            <a:r>
              <a:rPr lang="ru-RU" sz="2800" dirty="0" smtClean="0"/>
              <a:t>, та про </a:t>
            </a:r>
            <a:r>
              <a:rPr lang="ru-RU" sz="2800" dirty="0" err="1" smtClean="0"/>
              <a:t>їх</a:t>
            </a:r>
            <a:r>
              <a:rPr lang="ru-RU" sz="2800" dirty="0" smtClean="0"/>
              <a:t> </a:t>
            </a:r>
            <a:r>
              <a:rPr lang="ru-RU" sz="2800" dirty="0" err="1" smtClean="0"/>
              <a:t>нові</a:t>
            </a:r>
            <a:r>
              <a:rPr lang="ru-RU" sz="2800" dirty="0" smtClean="0"/>
              <a:t> потреби;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демонструвати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 того, як </a:t>
            </a:r>
            <a:r>
              <a:rPr lang="ru-RU" sz="2800" dirty="0" err="1" smtClean="0"/>
              <a:t>учні</a:t>
            </a:r>
            <a:r>
              <a:rPr lang="ru-RU" sz="2800" dirty="0" smtClean="0"/>
              <a:t> </a:t>
            </a:r>
            <a:r>
              <a:rPr lang="ru-RU" sz="2800" dirty="0" err="1" smtClean="0"/>
              <a:t>вчаться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як</a:t>
            </a:r>
            <a:r>
              <a:rPr lang="ru-RU" sz="2800" dirty="0" smtClean="0"/>
              <a:t>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впливає</a:t>
            </a:r>
            <a:r>
              <a:rPr lang="ru-RU" sz="2800" dirty="0" smtClean="0"/>
              <a:t> на </a:t>
            </a:r>
            <a:r>
              <a:rPr lang="ru-RU" sz="2800" dirty="0" err="1" smtClean="0"/>
              <a:t>викладання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заохочувати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прийняти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відповідальне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сумлінне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ставлення</a:t>
            </a:r>
            <a:r>
              <a:rPr lang="ru-RU" sz="2800" dirty="0" smtClean="0"/>
              <a:t> до </a:t>
            </a:r>
            <a:r>
              <a:rPr lang="ru-RU" sz="2800" dirty="0" err="1" smtClean="0"/>
              <a:t>своєї</a:t>
            </a:r>
            <a:r>
              <a:rPr lang="ru-RU" sz="2800" dirty="0" smtClean="0"/>
              <a:t> </a:t>
            </a:r>
            <a:r>
              <a:rPr lang="ru-RU" sz="2800" dirty="0" err="1" smtClean="0"/>
              <a:t>роботи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3. </a:t>
            </a:r>
            <a:r>
              <a:rPr lang="ru-RU" sz="2800" b="1" dirty="0" err="1" smtClean="0"/>
              <a:t>Демонстрування</a:t>
            </a:r>
            <a:r>
              <a:rPr lang="ru-RU" sz="2800" b="1" dirty="0" smtClean="0"/>
              <a:t> хороших </a:t>
            </a:r>
            <a:r>
              <a:rPr lang="ru-RU" sz="2800" b="1" dirty="0" err="1" smtClean="0"/>
              <a:t>знань</a:t>
            </a:r>
            <a:r>
              <a:rPr lang="ru-RU" sz="2800" b="1" dirty="0" smtClean="0"/>
              <a:t> предмет</a:t>
            </a:r>
            <a:r>
              <a:rPr lang="uk-UA" sz="2800" b="1" dirty="0" smtClean="0"/>
              <a:t>а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та </a:t>
            </a:r>
            <a:r>
              <a:rPr lang="ru-RU" sz="2800" b="1" dirty="0" err="1" smtClean="0"/>
              <a:t>навчального</a:t>
            </a:r>
            <a:r>
              <a:rPr lang="ru-RU" sz="2800" b="1" dirty="0" smtClean="0"/>
              <a:t> плану 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мати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міцні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відповідного</a:t>
            </a:r>
            <a:r>
              <a:rPr lang="ru-RU" sz="2800" dirty="0" smtClean="0"/>
              <a:t> предмета, </a:t>
            </a:r>
            <a:r>
              <a:rPr lang="ru-RU" sz="2800" dirty="0" err="1" smtClean="0"/>
              <a:t>плекати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й</a:t>
            </a:r>
            <a:r>
              <a:rPr lang="ru-RU" sz="2800" dirty="0" smtClean="0"/>
              <a:t> </a:t>
            </a:r>
            <a:r>
              <a:rPr lang="ru-RU" sz="2800" dirty="0" err="1" smtClean="0"/>
              <a:t>підтримувати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інтерес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до предмета, </a:t>
            </a:r>
            <a:r>
              <a:rPr lang="ru-RU" sz="2800" dirty="0" err="1" smtClean="0"/>
              <a:t>усувати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неправильне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демонструвати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критичне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розвитку</a:t>
            </a:r>
            <a:r>
              <a:rPr lang="ru-RU" sz="2800" dirty="0" smtClean="0"/>
              <a:t> в </a:t>
            </a:r>
            <a:r>
              <a:rPr lang="ru-RU" sz="2800" dirty="0" err="1" smtClean="0"/>
              <a:t>галузі</a:t>
            </a:r>
            <a:r>
              <a:rPr lang="ru-RU" sz="2800" dirty="0" smtClean="0"/>
              <a:t> предмету та </a:t>
            </a:r>
            <a:r>
              <a:rPr lang="ru-RU" sz="2800" dirty="0" err="1" smtClean="0"/>
              <a:t>навчального</a:t>
            </a:r>
            <a:r>
              <a:rPr lang="ru-RU" sz="2800" dirty="0" smtClean="0"/>
              <a:t> плану  та </a:t>
            </a:r>
            <a:r>
              <a:rPr lang="ru-RU" sz="2800" dirty="0" err="1" smtClean="0"/>
              <a:t>пропагувати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цінність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демонструвати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брати</a:t>
            </a:r>
            <a:r>
              <a:rPr lang="ru-RU" sz="2800" dirty="0" smtClean="0"/>
              <a:t> на себе </a:t>
            </a:r>
            <a:r>
              <a:rPr lang="ru-RU" sz="2800" dirty="0" err="1" smtClean="0"/>
              <a:t>відповідальність</a:t>
            </a:r>
            <a:r>
              <a:rPr lang="ru-RU" sz="2800" dirty="0" smtClean="0"/>
              <a:t> за </a:t>
            </a:r>
            <a:r>
              <a:rPr lang="ru-RU" sz="2800" dirty="0" err="1" smtClean="0"/>
              <a:t>просування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високих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стандартів</a:t>
            </a:r>
            <a:r>
              <a:rPr lang="ru-RU" sz="2800" dirty="0" smtClean="0"/>
              <a:t> </a:t>
            </a:r>
            <a:r>
              <a:rPr lang="ru-RU" sz="2800" dirty="0" err="1" smtClean="0"/>
              <a:t>грамотності</a:t>
            </a:r>
            <a:r>
              <a:rPr lang="ru-RU" sz="2800" dirty="0" smtClean="0"/>
              <a:t>, </a:t>
            </a:r>
            <a:r>
              <a:rPr lang="ru-RU" sz="2800" dirty="0" err="1" smtClean="0"/>
              <a:t>дикції</a:t>
            </a:r>
            <a:r>
              <a:rPr lang="ru-RU" sz="2800" dirty="0" smtClean="0"/>
              <a:t> та </a:t>
            </a:r>
            <a:r>
              <a:rPr lang="ru-RU" sz="2800" dirty="0" err="1" smtClean="0"/>
              <a:t>коректного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використання</a:t>
            </a:r>
            <a:r>
              <a:rPr lang="ru-RU" sz="2800" dirty="0" smtClean="0"/>
              <a:t>  </a:t>
            </a:r>
            <a:r>
              <a:rPr lang="ru-RU" sz="2800" dirty="0" err="1" smtClean="0"/>
              <a:t>мови</a:t>
            </a:r>
            <a:r>
              <a:rPr lang="ru-RU" sz="2800" dirty="0" smtClean="0"/>
              <a:t> </a:t>
            </a:r>
            <a:r>
              <a:rPr lang="ru-RU" sz="2800" dirty="0" err="1" smtClean="0"/>
              <a:t>незалежно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предметної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спеціалізації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3444672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4. </a:t>
            </a:r>
            <a:r>
              <a:rPr lang="ru-RU" sz="2800" b="1" dirty="0" err="1" smtClean="0"/>
              <a:t>Планування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проведення</a:t>
            </a:r>
            <a:r>
              <a:rPr lang="ru-RU" sz="2800" b="1" dirty="0" smtClean="0"/>
              <a:t> добре </a:t>
            </a:r>
            <a:r>
              <a:rPr lang="ru-RU" sz="2800" b="1" dirty="0" err="1" smtClean="0"/>
              <a:t>структурованих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уроків</a:t>
            </a:r>
            <a:r>
              <a:rPr lang="ru-RU" sz="2800" b="1" dirty="0" smtClean="0"/>
              <a:t>: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поширювати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розуміння</a:t>
            </a:r>
            <a:r>
              <a:rPr lang="ru-RU" sz="2800" dirty="0" smtClean="0"/>
              <a:t> за </a:t>
            </a:r>
            <a:r>
              <a:rPr lang="ru-RU" sz="2800" dirty="0" err="1" smtClean="0"/>
              <a:t>рахунок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використання</a:t>
            </a:r>
            <a:r>
              <a:rPr lang="ru-RU" sz="2800" dirty="0" smtClean="0"/>
              <a:t> часу уроку;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стимулювати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любов</a:t>
            </a:r>
            <a:r>
              <a:rPr lang="ru-RU" sz="2800" dirty="0" smtClean="0"/>
              <a:t> до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дитячу</a:t>
            </a:r>
            <a:r>
              <a:rPr lang="ru-RU" sz="2800" dirty="0" smtClean="0"/>
              <a:t> </a:t>
            </a:r>
            <a:r>
              <a:rPr lang="ru-RU" sz="2800" dirty="0" err="1" smtClean="0"/>
              <a:t>допитливість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встановлювати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домашню</a:t>
            </a:r>
            <a:r>
              <a:rPr lang="ru-RU" sz="2800" dirty="0" smtClean="0"/>
              <a:t> роботу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планувати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іншу</a:t>
            </a:r>
            <a:r>
              <a:rPr lang="ru-RU" sz="2800" dirty="0" smtClean="0"/>
              <a:t> </a:t>
            </a:r>
            <a:r>
              <a:rPr lang="ru-RU" sz="2800" dirty="0" err="1" smtClean="0"/>
              <a:t>позакласну</a:t>
            </a:r>
            <a:r>
              <a:rPr lang="ru-RU" sz="2800" dirty="0" smtClean="0"/>
              <a:t> </a:t>
            </a:r>
            <a:r>
              <a:rPr lang="ru-RU" sz="2800" dirty="0" err="1" smtClean="0"/>
              <a:t>діяльність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консолідування</a:t>
            </a:r>
            <a:r>
              <a:rPr lang="ru-RU" sz="2800" dirty="0" smtClean="0"/>
              <a:t> та </a:t>
            </a:r>
            <a:r>
              <a:rPr lang="ru-RU" sz="2800" dirty="0" err="1" smtClean="0"/>
              <a:t>розширення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знань</a:t>
            </a:r>
            <a:r>
              <a:rPr lang="ru-RU" sz="2800" dirty="0" smtClean="0"/>
              <a:t> </a:t>
            </a:r>
            <a:r>
              <a:rPr lang="ru-RU" sz="2800" dirty="0" err="1" smtClean="0"/>
              <a:t>та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розумінь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набули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систематично </a:t>
            </a:r>
            <a:r>
              <a:rPr lang="ru-RU" sz="2800" dirty="0" err="1" smtClean="0"/>
              <a:t>аналізувати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своїх</a:t>
            </a:r>
            <a:r>
              <a:rPr lang="ru-RU" sz="2800" dirty="0" smtClean="0"/>
              <a:t> </a:t>
            </a:r>
            <a:r>
              <a:rPr lang="ru-RU" sz="2800" dirty="0" err="1" smtClean="0"/>
              <a:t>уроків</a:t>
            </a:r>
            <a:r>
              <a:rPr lang="ru-RU" sz="2800" dirty="0" smtClean="0"/>
              <a:t> та </a:t>
            </a:r>
            <a:r>
              <a:rPr lang="ru-RU" sz="2800" dirty="0" err="1" smtClean="0"/>
              <a:t>підходів</a:t>
            </a:r>
            <a:r>
              <a:rPr lang="ru-RU" sz="2800" dirty="0" smtClean="0"/>
              <a:t> до </a:t>
            </a:r>
            <a:r>
              <a:rPr lang="ru-RU" sz="2800" dirty="0" err="1" smtClean="0"/>
              <a:t>навчання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робити</a:t>
            </a:r>
            <a:r>
              <a:rPr lang="ru-RU" sz="2800" dirty="0" smtClean="0"/>
              <a:t> </a:t>
            </a:r>
            <a:r>
              <a:rPr lang="ru-RU" sz="2800" dirty="0" err="1" smtClean="0"/>
              <a:t>внесок</a:t>
            </a:r>
            <a:r>
              <a:rPr lang="ru-RU" sz="2800" dirty="0" smtClean="0"/>
              <a:t> у </a:t>
            </a:r>
            <a:r>
              <a:rPr lang="ru-RU" sz="2800" dirty="0" err="1" smtClean="0"/>
              <a:t>розробку</a:t>
            </a:r>
            <a:r>
              <a:rPr lang="ru-RU" sz="2800" dirty="0" smtClean="0"/>
              <a:t> та </a:t>
            </a:r>
            <a:r>
              <a:rPr lang="ru-RU" sz="2800" dirty="0" err="1" smtClean="0"/>
              <a:t>реалізацію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привабливого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навчального</a:t>
            </a:r>
            <a:r>
              <a:rPr lang="ru-RU" sz="2800" dirty="0" smtClean="0"/>
              <a:t> плану  в межах </a:t>
            </a:r>
            <a:r>
              <a:rPr lang="ru-RU" sz="2800" dirty="0" err="1" smtClean="0"/>
              <a:t>відповідної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предметної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галузі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3444672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5. </a:t>
            </a:r>
            <a:r>
              <a:rPr lang="ru-RU" sz="2800" b="1" dirty="0" err="1" smtClean="0"/>
              <a:t>Адаптація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викладання</a:t>
            </a:r>
            <a:r>
              <a:rPr lang="ru-RU" sz="2800" b="1" dirty="0" smtClean="0"/>
              <a:t> до </a:t>
            </a:r>
            <a:r>
              <a:rPr lang="ru-RU" sz="2800" b="1" dirty="0" err="1" smtClean="0"/>
              <a:t>сильних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сторін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err="1" smtClean="0"/>
              <a:t>і</a:t>
            </a:r>
            <a:r>
              <a:rPr lang="ru-RU" sz="2800" b="1" dirty="0" smtClean="0"/>
              <a:t> потреб </a:t>
            </a:r>
            <a:r>
              <a:rPr lang="ru-RU" sz="2800" b="1" dirty="0" err="1" smtClean="0"/>
              <a:t>всіх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учнів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- </a:t>
            </a:r>
            <a:r>
              <a:rPr lang="ru-RU" sz="2700" dirty="0" smtClean="0"/>
              <a:t>знати, коли </a:t>
            </a:r>
            <a:r>
              <a:rPr lang="ru-RU" sz="2700" dirty="0" err="1" smtClean="0"/>
              <a:t>і</a:t>
            </a:r>
            <a:r>
              <a:rPr lang="ru-RU" sz="2700" dirty="0" smtClean="0"/>
              <a:t> як </a:t>
            </a:r>
            <a:r>
              <a:rPr lang="ru-RU" sz="2700" dirty="0" err="1" smtClean="0"/>
              <a:t>належним</a:t>
            </a:r>
            <a:r>
              <a:rPr lang="ru-RU" sz="2700" dirty="0" smtClean="0"/>
              <a:t> чином </a:t>
            </a:r>
            <a:r>
              <a:rPr lang="ru-RU" sz="2700" dirty="0" err="1" smtClean="0"/>
              <a:t>вирізняти</a:t>
            </a:r>
            <a:r>
              <a:rPr lang="ru-RU" sz="2700" dirty="0" smtClean="0"/>
              <a:t> </a:t>
            </a:r>
            <a:r>
              <a:rPr lang="ru-RU" sz="2700" dirty="0" err="1" smtClean="0"/>
              <a:t>учнів</a:t>
            </a:r>
            <a:r>
              <a:rPr lang="ru-RU" sz="2700" dirty="0" smtClean="0"/>
              <a:t>, </a:t>
            </a:r>
            <a:r>
              <a:rPr lang="ru-RU" sz="2700" dirty="0" err="1" smtClean="0"/>
              <a:t>використовуючи</a:t>
            </a:r>
            <a:r>
              <a:rPr lang="ru-RU" sz="2700" dirty="0" smtClean="0"/>
              <a:t> </a:t>
            </a:r>
            <a:r>
              <a:rPr lang="ru-RU" sz="2700" dirty="0" err="1" smtClean="0"/>
              <a:t>підходи</a:t>
            </a:r>
            <a:r>
              <a:rPr lang="ru-RU" sz="2700" dirty="0" smtClean="0"/>
              <a:t>, </a:t>
            </a:r>
            <a:r>
              <a:rPr lang="ru-RU" sz="2700" dirty="0" err="1" smtClean="0"/>
              <a:t>які</a:t>
            </a:r>
            <a:r>
              <a:rPr lang="ru-RU" sz="2700" dirty="0" smtClean="0"/>
              <a:t> </a:t>
            </a:r>
            <a:r>
              <a:rPr lang="ru-RU" sz="2700" dirty="0" err="1" smtClean="0"/>
              <a:t>дозволяють</a:t>
            </a:r>
            <a:r>
              <a:rPr lang="ru-RU" sz="2700" dirty="0" smtClean="0"/>
              <a:t> </a:t>
            </a:r>
            <a:r>
              <a:rPr lang="ru-RU" sz="2700" dirty="0" err="1" smtClean="0"/>
              <a:t>їм</a:t>
            </a:r>
            <a:r>
              <a:rPr lang="ru-RU" sz="2700" dirty="0" smtClean="0"/>
              <a:t> </a:t>
            </a:r>
            <a:r>
              <a:rPr lang="ru-RU" sz="2700" dirty="0" err="1" smtClean="0"/>
              <a:t>вчитися</a:t>
            </a:r>
            <a:r>
              <a:rPr lang="ru-RU" sz="2700" dirty="0" smtClean="0"/>
              <a:t> </a:t>
            </a:r>
            <a:r>
              <a:rPr lang="ru-RU" sz="2700" dirty="0" err="1" smtClean="0"/>
              <a:t>ефективно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 smtClean="0"/>
              <a:t>- </a:t>
            </a:r>
            <a:r>
              <a:rPr lang="ru-RU" sz="2700" dirty="0" err="1" smtClean="0"/>
              <a:t>мати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тверде</a:t>
            </a:r>
            <a:r>
              <a:rPr lang="ru-RU" sz="2700" dirty="0" smtClean="0"/>
              <a:t> </a:t>
            </a:r>
            <a:r>
              <a:rPr lang="ru-RU" sz="2700" dirty="0" err="1" smtClean="0"/>
              <a:t>розуміння</a:t>
            </a:r>
            <a:r>
              <a:rPr lang="ru-RU" sz="2700" dirty="0" smtClean="0"/>
              <a:t> того, як </a:t>
            </a:r>
            <a:r>
              <a:rPr lang="ru-RU" sz="2700" dirty="0" err="1" smtClean="0"/>
              <a:t>певні</a:t>
            </a:r>
            <a:r>
              <a:rPr lang="ru-RU" sz="2700" dirty="0" smtClean="0"/>
              <a:t> </a:t>
            </a:r>
            <a:r>
              <a:rPr lang="ru-RU" sz="2700" dirty="0" err="1" smtClean="0"/>
              <a:t>чинники</a:t>
            </a:r>
            <a:r>
              <a:rPr lang="ru-RU" sz="2700" dirty="0" smtClean="0"/>
              <a:t> </a:t>
            </a:r>
            <a:r>
              <a:rPr lang="ru-RU" sz="2700" dirty="0" err="1" smtClean="0"/>
              <a:t>можуть</a:t>
            </a:r>
            <a:r>
              <a:rPr lang="ru-RU" sz="2700" dirty="0" smtClean="0"/>
              <a:t> </a:t>
            </a:r>
            <a:r>
              <a:rPr lang="ru-RU" sz="2700" dirty="0" err="1" smtClean="0"/>
              <a:t>перешкоджати</a:t>
            </a:r>
            <a:r>
              <a:rPr lang="ru-RU" sz="2700" dirty="0" smtClean="0"/>
              <a:t> </a:t>
            </a:r>
            <a:r>
              <a:rPr lang="ru-RU" sz="2700" dirty="0" err="1" smtClean="0"/>
              <a:t>здатності</a:t>
            </a:r>
            <a:r>
              <a:rPr lang="ru-RU" sz="2700" dirty="0" smtClean="0"/>
              <a:t> </a:t>
            </a:r>
            <a:r>
              <a:rPr lang="ru-RU" sz="2700" dirty="0" err="1" smtClean="0"/>
              <a:t>учнів</a:t>
            </a:r>
            <a:r>
              <a:rPr lang="ru-RU" sz="2700" dirty="0" smtClean="0"/>
              <a:t> до </a:t>
            </a:r>
            <a:r>
              <a:rPr lang="ru-RU" sz="2700" dirty="0" err="1" smtClean="0"/>
              <a:t>навчання</a:t>
            </a:r>
            <a:r>
              <a:rPr lang="ru-RU" sz="2700" dirty="0" smtClean="0"/>
              <a:t>, </a:t>
            </a:r>
            <a:r>
              <a:rPr lang="ru-RU" sz="2700" dirty="0" err="1" smtClean="0"/>
              <a:t>і</a:t>
            </a:r>
            <a:r>
              <a:rPr lang="ru-RU" sz="2700" dirty="0" smtClean="0"/>
              <a:t> як </a:t>
            </a:r>
            <a:r>
              <a:rPr lang="ru-RU" sz="2700" dirty="0" err="1" smtClean="0"/>
              <a:t>краще</a:t>
            </a:r>
            <a:r>
              <a:rPr lang="ru-RU" sz="2700" dirty="0" smtClean="0"/>
              <a:t> </a:t>
            </a:r>
            <a:r>
              <a:rPr lang="ru-RU" sz="2700" dirty="0" err="1" smtClean="0"/>
              <a:t>подолати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їх</a:t>
            </a:r>
            <a:r>
              <a:rPr lang="ru-RU" sz="2700" dirty="0" smtClean="0"/>
              <a:t> </a:t>
            </a:r>
            <a:r>
              <a:rPr lang="ru-RU" sz="2700" dirty="0" err="1" smtClean="0"/>
              <a:t>вплив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 smtClean="0"/>
              <a:t>- </a:t>
            </a:r>
            <a:r>
              <a:rPr lang="ru-RU" sz="2700" dirty="0" err="1" smtClean="0"/>
              <a:t>продемонструвати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розуміння</a:t>
            </a:r>
            <a:r>
              <a:rPr lang="ru-RU" sz="2700" dirty="0" smtClean="0"/>
              <a:t> </a:t>
            </a:r>
            <a:r>
              <a:rPr lang="ru-RU" sz="2700" dirty="0" err="1" smtClean="0"/>
              <a:t>фізичного</a:t>
            </a:r>
            <a:r>
              <a:rPr lang="ru-RU" sz="2700" dirty="0" smtClean="0"/>
              <a:t>, </a:t>
            </a:r>
            <a:r>
              <a:rPr lang="ru-RU" sz="2700" dirty="0" err="1" smtClean="0"/>
              <a:t>соціального</a:t>
            </a:r>
            <a:r>
              <a:rPr lang="ru-RU" sz="2700" dirty="0" smtClean="0"/>
              <a:t> та </a:t>
            </a:r>
            <a:r>
              <a:rPr lang="ru-RU" sz="2700" dirty="0" err="1" smtClean="0"/>
              <a:t>інтелектуального</a:t>
            </a:r>
            <a:r>
              <a:rPr lang="ru-RU" sz="2700" dirty="0" smtClean="0"/>
              <a:t> </a:t>
            </a:r>
            <a:r>
              <a:rPr lang="ru-RU" sz="2700" dirty="0" err="1" smtClean="0"/>
              <a:t>розвитку</a:t>
            </a:r>
            <a:r>
              <a:rPr lang="ru-RU" sz="2700" dirty="0" smtClean="0"/>
              <a:t> </a:t>
            </a:r>
            <a:r>
              <a:rPr lang="ru-RU" sz="2700" dirty="0" err="1" smtClean="0"/>
              <a:t>дітей</a:t>
            </a:r>
            <a:r>
              <a:rPr lang="ru-RU" sz="2700" dirty="0" smtClean="0"/>
              <a:t>, </a:t>
            </a:r>
            <a:r>
              <a:rPr lang="ru-RU" sz="2700" dirty="0" err="1" smtClean="0"/>
              <a:t>і</a:t>
            </a:r>
            <a:r>
              <a:rPr lang="ru-RU" sz="2700" dirty="0" smtClean="0"/>
              <a:t> знати, як </a:t>
            </a:r>
            <a:r>
              <a:rPr lang="ru-RU" sz="2700" dirty="0" err="1" smtClean="0"/>
              <a:t>адаптувати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викладання</a:t>
            </a:r>
            <a:r>
              <a:rPr lang="ru-RU" sz="2700" dirty="0" smtClean="0"/>
              <a:t> для </a:t>
            </a:r>
            <a:r>
              <a:rPr lang="ru-RU" sz="2700" dirty="0" err="1" smtClean="0"/>
              <a:t>підтримки</a:t>
            </a:r>
            <a:r>
              <a:rPr lang="ru-RU" sz="2700" dirty="0" smtClean="0"/>
              <a:t> </a:t>
            </a:r>
            <a:r>
              <a:rPr lang="ru-RU" sz="2700" dirty="0" err="1" smtClean="0"/>
              <a:t>освіти</a:t>
            </a:r>
            <a:r>
              <a:rPr lang="ru-RU" sz="2700" dirty="0" smtClean="0"/>
              <a:t> </a:t>
            </a:r>
            <a:r>
              <a:rPr lang="ru-RU" sz="2700" dirty="0" err="1" smtClean="0"/>
              <a:t>учнів</a:t>
            </a:r>
            <a:r>
              <a:rPr lang="ru-RU" sz="2700" dirty="0" smtClean="0"/>
              <a:t> на </a:t>
            </a:r>
            <a:r>
              <a:rPr lang="ru-RU" sz="2700" dirty="0" err="1" smtClean="0"/>
              <a:t>різних</a:t>
            </a:r>
            <a:r>
              <a:rPr lang="ru-RU" sz="2700" dirty="0" smtClean="0"/>
              <a:t> </a:t>
            </a:r>
            <a:r>
              <a:rPr lang="ru-RU" sz="2700" dirty="0" err="1" smtClean="0"/>
              <a:t>етапах</a:t>
            </a:r>
            <a:r>
              <a:rPr lang="ru-RU" sz="2700" dirty="0" smtClean="0"/>
              <a:t> </a:t>
            </a:r>
            <a:r>
              <a:rPr lang="ru-RU" sz="2700" dirty="0" err="1" smtClean="0"/>
              <a:t>їх</a:t>
            </a:r>
            <a:r>
              <a:rPr lang="ru-RU" sz="2700" dirty="0" smtClean="0"/>
              <a:t> </a:t>
            </a:r>
            <a:r>
              <a:rPr lang="ru-RU" sz="2700" dirty="0" err="1" smtClean="0"/>
              <a:t>розвитку</a:t>
            </a:r>
            <a:r>
              <a:rPr lang="ru-RU" sz="2700" dirty="0" smtClean="0"/>
              <a:t>;</a:t>
            </a:r>
            <a:br>
              <a:rPr lang="ru-RU" sz="2700" dirty="0" smtClean="0"/>
            </a:br>
            <a:r>
              <a:rPr lang="ru-RU" sz="2700" dirty="0" smtClean="0"/>
              <a:t>- </a:t>
            </a:r>
            <a:r>
              <a:rPr lang="ru-RU" sz="2700" dirty="0" err="1" smtClean="0"/>
              <a:t>мати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чітке</a:t>
            </a:r>
            <a:r>
              <a:rPr lang="ru-RU" sz="2700" dirty="0" smtClean="0"/>
              <a:t> </a:t>
            </a:r>
            <a:r>
              <a:rPr lang="ru-RU" sz="2700" dirty="0" err="1" smtClean="0"/>
              <a:t>розуміння</a:t>
            </a:r>
            <a:r>
              <a:rPr lang="ru-RU" sz="2700" dirty="0" smtClean="0"/>
              <a:t> потреб </a:t>
            </a:r>
            <a:r>
              <a:rPr lang="ru-RU" sz="2700" dirty="0" err="1" smtClean="0"/>
              <a:t>усіх</a:t>
            </a:r>
            <a:r>
              <a:rPr lang="ru-RU" sz="2700" dirty="0" smtClean="0"/>
              <a:t> </a:t>
            </a:r>
            <a:r>
              <a:rPr lang="ru-RU" sz="2700" dirty="0" err="1" smtClean="0"/>
              <a:t>учнів</a:t>
            </a:r>
            <a:r>
              <a:rPr lang="ru-RU" sz="2700" dirty="0" smtClean="0"/>
              <a:t>, у тому </a:t>
            </a:r>
            <a:r>
              <a:rPr lang="ru-RU" sz="2700" dirty="0" err="1" smtClean="0"/>
              <a:t>числі</a:t>
            </a:r>
            <a:r>
              <a:rPr lang="ru-RU" sz="2700" dirty="0" smtClean="0"/>
              <a:t>: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особливими</a:t>
            </a:r>
            <a:r>
              <a:rPr lang="ru-RU" sz="2700" dirty="0" smtClean="0"/>
              <a:t> </a:t>
            </a:r>
            <a:r>
              <a:rPr lang="ru-RU" sz="2700" dirty="0" err="1" smtClean="0"/>
              <a:t>освітніми</a:t>
            </a:r>
            <a:r>
              <a:rPr lang="ru-RU" sz="2700" dirty="0" smtClean="0"/>
              <a:t> потребами; тих, </a:t>
            </a:r>
            <a:r>
              <a:rPr lang="ru-RU" sz="2700" dirty="0" err="1" smtClean="0"/>
              <a:t>хто</a:t>
            </a:r>
            <a:r>
              <a:rPr lang="ru-RU" sz="2700" dirty="0" smtClean="0"/>
              <a:t> </a:t>
            </a:r>
            <a:r>
              <a:rPr lang="ru-RU" sz="2700" dirty="0" err="1" smtClean="0"/>
              <a:t>має</a:t>
            </a:r>
            <a:r>
              <a:rPr lang="ru-RU" sz="2700" dirty="0" smtClean="0"/>
              <a:t> </a:t>
            </a:r>
            <a:r>
              <a:rPr lang="ru-RU" sz="2700" dirty="0" err="1" smtClean="0"/>
              <a:t>високі</a:t>
            </a:r>
            <a:r>
              <a:rPr lang="ru-RU" sz="2700" dirty="0" smtClean="0"/>
              <a:t> </a:t>
            </a:r>
            <a:r>
              <a:rPr lang="ru-RU" sz="2700" dirty="0" err="1" smtClean="0"/>
              <a:t>здібності</a:t>
            </a:r>
            <a:r>
              <a:rPr lang="ru-RU" sz="2700" dirty="0" smtClean="0"/>
              <a:t>; </a:t>
            </a:r>
            <a:r>
              <a:rPr lang="ru-RU" sz="2700" dirty="0" err="1" smtClean="0"/>
              <a:t>осіб</a:t>
            </a:r>
            <a:r>
              <a:rPr lang="ru-RU" sz="2700" dirty="0" smtClean="0"/>
              <a:t>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обмеженими</a:t>
            </a:r>
            <a:r>
              <a:rPr lang="ru-RU" sz="2700" dirty="0" smtClean="0"/>
              <a:t> </a:t>
            </a:r>
            <a:r>
              <a:rPr lang="ru-RU" sz="2700" dirty="0" err="1" smtClean="0"/>
              <a:t>можливостями</a:t>
            </a:r>
            <a:r>
              <a:rPr lang="ru-RU" sz="2700" dirty="0" smtClean="0"/>
              <a:t>; </a:t>
            </a:r>
            <a:r>
              <a:rPr lang="ru-RU" sz="2700" dirty="0" err="1" smtClean="0"/>
              <a:t>і</a:t>
            </a:r>
            <a:r>
              <a:rPr lang="ru-RU" sz="2700" dirty="0" smtClean="0"/>
              <a:t> бути в </a:t>
            </a:r>
            <a:r>
              <a:rPr lang="ru-RU" sz="2700" dirty="0" err="1" smtClean="0"/>
              <a:t>змозі</a:t>
            </a:r>
            <a:r>
              <a:rPr lang="ru-RU" sz="2700" dirty="0" smtClean="0"/>
              <a:t> </a:t>
            </a:r>
            <a:r>
              <a:rPr lang="ru-RU" sz="2700" dirty="0" err="1" smtClean="0"/>
              <a:t>використовувати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оцінювати</a:t>
            </a:r>
            <a:r>
              <a:rPr lang="ru-RU" sz="2700" dirty="0" smtClean="0"/>
              <a:t> </a:t>
            </a:r>
            <a:r>
              <a:rPr lang="ru-RU" sz="2700" dirty="0" err="1" smtClean="0"/>
              <a:t>відмінні</a:t>
            </a:r>
            <a:r>
              <a:rPr lang="ru-RU" sz="2700" dirty="0" smtClean="0"/>
              <a:t> </a:t>
            </a:r>
            <a:r>
              <a:rPr lang="ru-RU" sz="2700" dirty="0" err="1" smtClean="0"/>
              <a:t>навчальні</a:t>
            </a:r>
            <a:r>
              <a:rPr lang="ru-RU" sz="2700" dirty="0" smtClean="0"/>
              <a:t> </a:t>
            </a:r>
            <a:r>
              <a:rPr lang="ru-RU" sz="2700" dirty="0" err="1" smtClean="0"/>
              <a:t>підходи</a:t>
            </a:r>
            <a:r>
              <a:rPr lang="ru-RU" sz="2700" dirty="0" smtClean="0"/>
              <a:t>, </a:t>
            </a:r>
            <a:r>
              <a:rPr lang="ru-RU" sz="2700" dirty="0" err="1" smtClean="0"/>
              <a:t>щоб</a:t>
            </a:r>
            <a:r>
              <a:rPr lang="ru-RU" sz="2700" dirty="0" smtClean="0"/>
              <a:t> </a:t>
            </a:r>
            <a:r>
              <a:rPr lang="ru-RU" sz="2700" dirty="0" err="1" smtClean="0"/>
              <a:t>залучити</a:t>
            </a:r>
            <a:r>
              <a:rPr lang="ru-RU" sz="2700" dirty="0" smtClean="0"/>
              <a:t> </a:t>
            </a:r>
            <a:r>
              <a:rPr lang="ru-RU" sz="2700" dirty="0" err="1" smtClean="0"/>
              <a:t>і</a:t>
            </a:r>
            <a:r>
              <a:rPr lang="ru-RU" sz="2700" dirty="0" smtClean="0"/>
              <a:t> </a:t>
            </a:r>
            <a:r>
              <a:rPr lang="ru-RU" sz="2700" dirty="0" err="1" smtClean="0"/>
              <a:t>підтримати</a:t>
            </a:r>
            <a:r>
              <a:rPr lang="ru-RU" sz="2700" dirty="0" smtClean="0"/>
              <a:t> </a:t>
            </a:r>
            <a:r>
              <a:rPr lang="ru-RU" sz="2700" dirty="0" err="1" smtClean="0"/>
              <a:t>їх</a:t>
            </a:r>
            <a:r>
              <a:rPr lang="ru-RU" sz="2400" b="1" dirty="0" smtClean="0"/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785850" y="3143248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6. </a:t>
            </a:r>
            <a:r>
              <a:rPr lang="ru-RU" sz="2800" b="1" dirty="0" err="1" smtClean="0"/>
              <a:t>Виконання</a:t>
            </a:r>
            <a:r>
              <a:rPr lang="ru-RU" sz="2800" b="1" dirty="0" smtClean="0"/>
              <a:t> точного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продуктивного </a:t>
            </a:r>
            <a:r>
              <a:rPr lang="ru-RU" sz="2800" b="1" dirty="0" err="1" smtClean="0"/>
              <a:t>оцінювання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знати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розуміти</a:t>
            </a:r>
            <a:r>
              <a:rPr lang="ru-RU" sz="2800" dirty="0" smtClean="0"/>
              <a:t>, як </a:t>
            </a:r>
            <a:r>
              <a:rPr lang="ru-RU" sz="2800" dirty="0" err="1" smtClean="0"/>
              <a:t>здійснювати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оцінювання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відповідного</a:t>
            </a:r>
            <a:r>
              <a:rPr lang="ru-RU" sz="2800" dirty="0" smtClean="0"/>
              <a:t> предмету та </a:t>
            </a:r>
            <a:r>
              <a:rPr lang="ru-RU" sz="2800" dirty="0" err="1" smtClean="0"/>
              <a:t>складової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навчального</a:t>
            </a:r>
            <a:r>
              <a:rPr lang="ru-RU" sz="2800" dirty="0" smtClean="0"/>
              <a:t> плану (</a:t>
            </a:r>
            <a:r>
              <a:rPr lang="ru-RU" sz="2800" dirty="0" err="1" smtClean="0"/>
              <a:t>курикулуму</a:t>
            </a:r>
            <a:r>
              <a:rPr lang="ru-RU" sz="2800" dirty="0" smtClean="0"/>
              <a:t>), у тому </a:t>
            </a:r>
            <a:r>
              <a:rPr lang="ru-RU" sz="2800" dirty="0" err="1" smtClean="0"/>
              <a:t>числі</a:t>
            </a:r>
            <a:r>
              <a:rPr lang="ru-RU" sz="2800" dirty="0" smtClean="0"/>
              <a:t> </a:t>
            </a:r>
            <a:r>
              <a:rPr lang="ru-RU" sz="2800" dirty="0" err="1" smtClean="0"/>
              <a:t>нормативні</a:t>
            </a:r>
            <a:r>
              <a:rPr lang="ru-RU" sz="2800" dirty="0" smtClean="0"/>
              <a:t> </a:t>
            </a:r>
            <a:r>
              <a:rPr lang="ru-RU" sz="2800" dirty="0" err="1" smtClean="0"/>
              <a:t>вимоги</a:t>
            </a:r>
            <a:r>
              <a:rPr lang="ru-RU" sz="2800" dirty="0" smtClean="0"/>
              <a:t> до </a:t>
            </a:r>
            <a:r>
              <a:rPr lang="ru-RU" sz="2800" dirty="0" err="1" smtClean="0"/>
              <a:t>оцінювання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використовувати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формувальне</a:t>
            </a:r>
            <a:r>
              <a:rPr lang="ru-RU" sz="2800" dirty="0" smtClean="0"/>
              <a:t> та </a:t>
            </a:r>
            <a:r>
              <a:rPr lang="ru-RU" sz="2800" dirty="0" err="1" smtClean="0"/>
              <a:t>підсумкове</a:t>
            </a:r>
            <a:r>
              <a:rPr lang="ru-RU" sz="2800" dirty="0" smtClean="0"/>
              <a:t> </a:t>
            </a:r>
            <a:r>
              <a:rPr lang="ru-RU" sz="2800" dirty="0" err="1" smtClean="0"/>
              <a:t>оцінювання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забезпечення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прогресу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використовувати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релевантні</a:t>
            </a:r>
            <a:r>
              <a:rPr lang="ru-RU" sz="2800" dirty="0" smtClean="0"/>
              <a:t> </a:t>
            </a:r>
            <a:r>
              <a:rPr lang="ru-RU" sz="2800" dirty="0" err="1" smtClean="0"/>
              <a:t>дані</a:t>
            </a:r>
            <a:r>
              <a:rPr lang="ru-RU" sz="2800" dirty="0" smtClean="0"/>
              <a:t> </a:t>
            </a:r>
            <a:r>
              <a:rPr lang="ru-RU" sz="2800" dirty="0" err="1" smtClean="0"/>
              <a:t>для</a:t>
            </a:r>
            <a:r>
              <a:rPr lang="ru-RU" sz="2800" dirty="0" smtClean="0"/>
              <a:t> </a:t>
            </a:r>
            <a:r>
              <a:rPr lang="ru-RU" sz="2800" dirty="0" err="1" smtClean="0"/>
              <a:t>моніторингу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прогресу</a:t>
            </a:r>
            <a:r>
              <a:rPr lang="ru-RU" sz="2800" dirty="0" smtClean="0"/>
              <a:t>, </a:t>
            </a:r>
            <a:r>
              <a:rPr lang="ru-RU" sz="2800" dirty="0" err="1" smtClean="0"/>
              <a:t>поставлених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цілей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планування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наступних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уроків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надавати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учням</a:t>
            </a:r>
            <a:r>
              <a:rPr lang="ru-RU" sz="2800" dirty="0" smtClean="0"/>
              <a:t> </a:t>
            </a:r>
            <a:r>
              <a:rPr lang="ru-RU" sz="2800" dirty="0" err="1" smtClean="0"/>
              <a:t>регулярний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зворотний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зв'язок</a:t>
            </a:r>
            <a:r>
              <a:rPr lang="ru-RU" sz="2800" dirty="0" smtClean="0"/>
              <a:t>, як </a:t>
            </a:r>
            <a:r>
              <a:rPr lang="ru-RU" sz="2800" dirty="0" err="1" smtClean="0"/>
              <a:t>усно</a:t>
            </a:r>
            <a:r>
              <a:rPr lang="ru-RU" sz="2800" dirty="0" smtClean="0"/>
              <a:t>, так </a:t>
            </a:r>
            <a:r>
              <a:rPr lang="ru-RU" sz="2800" dirty="0" err="1" smtClean="0"/>
              <a:t>і</a:t>
            </a:r>
            <a:r>
              <a:rPr lang="ru-RU" sz="2800" dirty="0" smtClean="0"/>
              <a:t> через </a:t>
            </a:r>
            <a:r>
              <a:rPr lang="ru-RU" sz="2800" dirty="0" err="1" smtClean="0"/>
              <a:t>точне</a:t>
            </a:r>
            <a:r>
              <a:rPr lang="ru-RU" sz="2800" dirty="0" smtClean="0"/>
              <a:t> </a:t>
            </a:r>
            <a:r>
              <a:rPr lang="ru-RU" sz="2800" dirty="0" err="1" smtClean="0"/>
              <a:t>оцінювання</a:t>
            </a:r>
            <a:r>
              <a:rPr lang="ru-RU" sz="2800" dirty="0" smtClean="0"/>
              <a:t>, 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заохочувати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 </a:t>
            </a:r>
            <a:r>
              <a:rPr lang="ru-RU" sz="2800" dirty="0" err="1" smtClean="0"/>
              <a:t>реагувати</a:t>
            </a:r>
            <a:r>
              <a:rPr lang="ru-RU" sz="2800" dirty="0" smtClean="0"/>
              <a:t> на </a:t>
            </a:r>
            <a:r>
              <a:rPr lang="ru-RU" sz="2800" dirty="0" err="1" smtClean="0"/>
              <a:t>зворотний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зв'язок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3444672"/>
            <a:ext cx="83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7. </a:t>
            </a:r>
            <a:r>
              <a:rPr lang="ru-RU" sz="2800" b="1" dirty="0" err="1" smtClean="0"/>
              <a:t>Ефективне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управління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поведінкою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щоб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забезпечити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хороше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безпечне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навчальне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середовище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мати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чіткі</a:t>
            </a:r>
            <a:r>
              <a:rPr lang="ru-RU" sz="2800" dirty="0" smtClean="0"/>
              <a:t> правила </a:t>
            </a:r>
            <a:r>
              <a:rPr lang="ru-RU" sz="2800" dirty="0" err="1" smtClean="0"/>
              <a:t>і</a:t>
            </a:r>
            <a:r>
              <a:rPr lang="ru-RU" sz="2800" dirty="0" smtClean="0"/>
              <a:t> порядок </a:t>
            </a:r>
            <a:r>
              <a:rPr lang="ru-RU" sz="2800" dirty="0" err="1" smtClean="0"/>
              <a:t>поведінки</a:t>
            </a:r>
            <a:r>
              <a:rPr lang="ru-RU" sz="2800" dirty="0" smtClean="0"/>
              <a:t> в </a:t>
            </a:r>
            <a:r>
              <a:rPr lang="ru-RU" sz="2800" dirty="0" err="1" smtClean="0"/>
              <a:t>класах</a:t>
            </a:r>
            <a:r>
              <a:rPr lang="ru-RU" sz="2800" dirty="0" smtClean="0"/>
              <a:t>, 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брати</a:t>
            </a:r>
            <a:r>
              <a:rPr lang="ru-RU" sz="2800" dirty="0" smtClean="0"/>
              <a:t> на себе </a:t>
            </a:r>
            <a:r>
              <a:rPr lang="ru-RU" sz="2800" dirty="0" err="1" smtClean="0"/>
              <a:t>відповідальність</a:t>
            </a:r>
            <a:r>
              <a:rPr lang="ru-RU" sz="2800" dirty="0" smtClean="0"/>
              <a:t> за </a:t>
            </a:r>
            <a:r>
              <a:rPr lang="ru-RU" sz="2800" dirty="0" err="1" smtClean="0"/>
              <a:t>сприяння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гарній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ввічливій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поведінці</a:t>
            </a:r>
            <a:r>
              <a:rPr lang="ru-RU" sz="2800" dirty="0" smtClean="0"/>
              <a:t> в </a:t>
            </a:r>
            <a:r>
              <a:rPr lang="ru-RU" sz="2800" dirty="0" err="1" smtClean="0"/>
              <a:t>класах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поблизу</a:t>
            </a:r>
            <a:r>
              <a:rPr lang="ru-RU" sz="2800" dirty="0" smtClean="0"/>
              <a:t> </a:t>
            </a:r>
            <a:r>
              <a:rPr lang="ru-RU" sz="2800" dirty="0" err="1" smtClean="0"/>
              <a:t>школи</a:t>
            </a:r>
            <a:r>
              <a:rPr lang="ru-RU" sz="2800" dirty="0" smtClean="0"/>
              <a:t>, </a:t>
            </a:r>
            <a:r>
              <a:rPr lang="ru-RU" sz="2800" dirty="0" err="1" smtClean="0"/>
              <a:t>відповідно</a:t>
            </a:r>
            <a:r>
              <a:rPr lang="ru-RU" sz="2800" dirty="0" smtClean="0"/>
              <a:t> до </a:t>
            </a:r>
            <a:r>
              <a:rPr lang="ru-RU" sz="2800" dirty="0" err="1" smtClean="0"/>
              <a:t>шкільної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політики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поведінки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мати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високі</a:t>
            </a:r>
            <a:r>
              <a:rPr lang="ru-RU" sz="2800" dirty="0" smtClean="0"/>
              <a:t> </a:t>
            </a:r>
            <a:r>
              <a:rPr lang="ru-RU" sz="2800" dirty="0" err="1" smtClean="0"/>
              <a:t>очікування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поведінки</a:t>
            </a:r>
            <a:r>
              <a:rPr lang="ru-RU" sz="2800" dirty="0" smtClean="0"/>
              <a:t>, 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створити</a:t>
            </a:r>
            <a:r>
              <a:rPr lang="ru-RU" sz="2800" dirty="0" smtClean="0"/>
              <a:t> </a:t>
            </a:r>
            <a:r>
              <a:rPr lang="ru-RU" sz="2800" dirty="0" err="1" smtClean="0"/>
              <a:t>дисциплінарну</a:t>
            </a:r>
            <a:r>
              <a:rPr lang="ru-RU" sz="2800" dirty="0" smtClean="0"/>
              <a:t> рамку </a:t>
            </a:r>
            <a:r>
              <a:rPr lang="ru-RU" sz="2800" dirty="0" err="1" smtClean="0"/>
              <a:t>з</a:t>
            </a:r>
            <a:r>
              <a:rPr lang="ru-RU" sz="2800" dirty="0" smtClean="0"/>
              <a:t> набором </a:t>
            </a:r>
            <a:r>
              <a:rPr lang="ru-RU" sz="2800" dirty="0" err="1" smtClean="0"/>
              <a:t>стратегій</a:t>
            </a:r>
            <a:r>
              <a:rPr lang="ru-RU" sz="2800" dirty="0" smtClean="0"/>
              <a:t>, </a:t>
            </a:r>
            <a:r>
              <a:rPr lang="ru-RU" sz="2800" dirty="0" err="1" smtClean="0"/>
              <a:t>використовуючи</a:t>
            </a:r>
            <a:r>
              <a:rPr lang="ru-RU" sz="2800" dirty="0" smtClean="0"/>
              <a:t> похвалу, </a:t>
            </a:r>
            <a:r>
              <a:rPr lang="ru-RU" sz="2800" dirty="0" err="1" smtClean="0"/>
              <a:t>санкції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нагороди </a:t>
            </a:r>
            <a:r>
              <a:rPr lang="ru-RU" sz="2800" dirty="0" err="1" smtClean="0"/>
              <a:t>послідовно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справедливо;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ефективно</a:t>
            </a:r>
            <a:r>
              <a:rPr lang="ru-RU" sz="2800" dirty="0" smtClean="0"/>
              <a:t> </a:t>
            </a:r>
            <a:r>
              <a:rPr lang="ru-RU" sz="2800" dirty="0" err="1" smtClean="0"/>
              <a:t>керувати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класами</a:t>
            </a:r>
            <a:r>
              <a:rPr lang="ru-RU" sz="2800" dirty="0" smtClean="0"/>
              <a:t>, </a:t>
            </a:r>
            <a:r>
              <a:rPr lang="ru-RU" sz="2800" dirty="0" err="1" smtClean="0"/>
              <a:t>використовуючи</a:t>
            </a:r>
            <a:r>
              <a:rPr lang="ru-RU" sz="2800" dirty="0" smtClean="0"/>
              <a:t> </a:t>
            </a:r>
            <a:r>
              <a:rPr lang="ru-RU" sz="2800" dirty="0" err="1" smtClean="0"/>
              <a:t>підходи</a:t>
            </a:r>
            <a:r>
              <a:rPr lang="ru-RU" sz="2800" dirty="0" smtClean="0"/>
              <a:t>, </a:t>
            </a:r>
            <a:r>
              <a:rPr lang="ru-RU" sz="2800" dirty="0" err="1" smtClean="0"/>
              <a:t>які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відповідають</a:t>
            </a:r>
            <a:r>
              <a:rPr lang="ru-RU" sz="2800" dirty="0" smtClean="0"/>
              <a:t> потребам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,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тим</a:t>
            </a:r>
            <a:r>
              <a:rPr lang="ru-RU" sz="2800" dirty="0" smtClean="0"/>
              <a:t> </a:t>
            </a:r>
            <a:r>
              <a:rPr lang="ru-RU" sz="2800" dirty="0" err="1" smtClean="0"/>
              <a:t>щоб</a:t>
            </a:r>
            <a:r>
              <a:rPr lang="ru-RU" sz="2800" dirty="0" smtClean="0"/>
              <a:t> </a:t>
            </a:r>
            <a:r>
              <a:rPr lang="ru-RU" sz="2800" dirty="0" err="1" smtClean="0"/>
              <a:t>залучити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мотивувати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їх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підтримувати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хороші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відносини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учнями</a:t>
            </a:r>
            <a:r>
              <a:rPr lang="ru-RU" sz="2800" dirty="0" smtClean="0"/>
              <a:t>, </a:t>
            </a:r>
            <a:r>
              <a:rPr lang="ru-RU" sz="2800" dirty="0" err="1" smtClean="0"/>
              <a:t>реалізовувати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відповідні</a:t>
            </a:r>
            <a:r>
              <a:rPr lang="ru-RU" sz="2800" dirty="0" smtClean="0"/>
              <a:t> </a:t>
            </a:r>
            <a:r>
              <a:rPr lang="ru-RU" sz="2800" dirty="0" err="1" smtClean="0"/>
              <a:t>повноваження</a:t>
            </a:r>
            <a:r>
              <a:rPr lang="ru-RU" sz="2800" dirty="0" smtClean="0"/>
              <a:t>,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діяти</a:t>
            </a:r>
            <a:r>
              <a:rPr lang="ru-RU" sz="2800" dirty="0" smtClean="0"/>
              <a:t> </a:t>
            </a:r>
            <a:r>
              <a:rPr lang="ru-RU" sz="2800" dirty="0" err="1" smtClean="0"/>
              <a:t>рішуче</a:t>
            </a:r>
            <a:r>
              <a:rPr lang="ru-RU" sz="2800" dirty="0" smtClean="0"/>
              <a:t>, коли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необхідно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786842" cy="114300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8. </a:t>
            </a:r>
            <a:r>
              <a:rPr lang="ru-RU" sz="2800" b="1" dirty="0" err="1" smtClean="0"/>
              <a:t>Виконання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ширших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професійних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обов’язків</a:t>
            </a:r>
            <a:r>
              <a:rPr lang="ru-RU" sz="2800" b="1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робити</a:t>
            </a:r>
            <a:r>
              <a:rPr lang="ru-RU" sz="2800" dirty="0" smtClean="0"/>
              <a:t> </a:t>
            </a:r>
            <a:r>
              <a:rPr lang="ru-RU" sz="2800" dirty="0" err="1" smtClean="0"/>
              <a:t>позитивний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внесок</a:t>
            </a:r>
            <a:r>
              <a:rPr lang="ru-RU" sz="2800" dirty="0" smtClean="0"/>
              <a:t> до </a:t>
            </a:r>
            <a:r>
              <a:rPr lang="ru-RU" sz="2800" dirty="0" err="1" smtClean="0"/>
              <a:t>іміджу</a:t>
            </a:r>
            <a:r>
              <a:rPr lang="ru-RU" sz="2800" dirty="0" smtClean="0"/>
              <a:t> </a:t>
            </a:r>
            <a:r>
              <a:rPr lang="ru-RU" sz="2800" dirty="0" err="1" smtClean="0"/>
              <a:t>школи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формувати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професійні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відносини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колегами</a:t>
            </a:r>
            <a:r>
              <a:rPr lang="ru-RU" sz="2800" dirty="0" smtClean="0"/>
              <a:t>, </a:t>
            </a:r>
            <a:r>
              <a:rPr lang="ru-RU" sz="2800" dirty="0" err="1" smtClean="0"/>
              <a:t>знаючи</a:t>
            </a:r>
            <a:r>
              <a:rPr lang="ru-RU" sz="2800" dirty="0" smtClean="0"/>
              <a:t>, як </a:t>
            </a:r>
            <a:r>
              <a:rPr lang="ru-RU" sz="2800" dirty="0" err="1" smtClean="0"/>
              <a:t>і</a:t>
            </a:r>
            <a:r>
              <a:rPr lang="ru-RU" sz="2800" dirty="0" smtClean="0"/>
              <a:t> коли </a:t>
            </a:r>
            <a:r>
              <a:rPr lang="ru-RU" sz="2800" dirty="0" err="1" smtClean="0"/>
              <a:t>спиратися</a:t>
            </a:r>
            <a:r>
              <a:rPr lang="ru-RU" sz="2800" dirty="0" smtClean="0"/>
              <a:t> на </a:t>
            </a:r>
            <a:r>
              <a:rPr lang="ru-RU" sz="2800" dirty="0" err="1" smtClean="0"/>
              <a:t>консультації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підтримку</a:t>
            </a:r>
            <a:r>
              <a:rPr lang="ru-RU" sz="2800" dirty="0" smtClean="0"/>
              <a:t> </a:t>
            </a:r>
            <a:r>
              <a:rPr lang="ru-RU" sz="2800" dirty="0" err="1" smtClean="0"/>
              <a:t>фахівців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ефективно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використовувати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допоміжний</a:t>
            </a:r>
            <a:r>
              <a:rPr lang="ru-RU" sz="2800" dirty="0" smtClean="0"/>
              <a:t> персонал;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брати</a:t>
            </a:r>
            <a:r>
              <a:rPr lang="ru-RU" sz="2800" dirty="0" smtClean="0"/>
              <a:t> на себе </a:t>
            </a:r>
            <a:r>
              <a:rPr lang="ru-RU" sz="2800" dirty="0" err="1" smtClean="0"/>
              <a:t>відповідальність</a:t>
            </a:r>
            <a:r>
              <a:rPr lang="ru-RU" sz="2800" dirty="0" smtClean="0"/>
              <a:t> за </a:t>
            </a:r>
            <a:r>
              <a:rPr lang="ru-RU" sz="2800" dirty="0" err="1" smtClean="0"/>
              <a:t>поліпшення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викладання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за</a:t>
            </a:r>
            <a:r>
              <a:rPr lang="ru-RU" sz="2800" dirty="0" smtClean="0"/>
              <a:t> </a:t>
            </a:r>
            <a:r>
              <a:rPr lang="ru-RU" sz="2800" dirty="0" err="1" smtClean="0"/>
              <a:t>допомогою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відповідного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професійного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розвитку</a:t>
            </a:r>
            <a:r>
              <a:rPr lang="ru-RU" sz="2800" dirty="0" smtClean="0"/>
              <a:t>, </a:t>
            </a:r>
            <a:r>
              <a:rPr lang="ru-RU" sz="2800" dirty="0" err="1" smtClean="0"/>
              <a:t>реагуючі</a:t>
            </a:r>
            <a:r>
              <a:rPr lang="ru-RU" sz="2800" dirty="0" smtClean="0"/>
              <a:t> на </a:t>
            </a:r>
            <a:r>
              <a:rPr lang="ru-RU" sz="2800" dirty="0" err="1" smtClean="0"/>
              <a:t>консультації</a:t>
            </a:r>
            <a:r>
              <a:rPr lang="ru-RU" sz="2800" dirty="0" smtClean="0"/>
              <a:t> та </a:t>
            </a:r>
            <a:r>
              <a:rPr lang="ru-RU" sz="2800" dirty="0" err="1" smtClean="0"/>
              <a:t>зворотний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зв'язок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/>
              <a:t>колег</a:t>
            </a:r>
            <a:r>
              <a:rPr lang="ru-RU" sz="2800" dirty="0" smtClean="0"/>
              <a:t>;</a:t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 err="1" smtClean="0"/>
              <a:t>ефективно</a:t>
            </a:r>
            <a:r>
              <a:rPr lang="ru-RU" sz="2800" dirty="0" smtClean="0"/>
              <a:t> </a:t>
            </a:r>
            <a:r>
              <a:rPr lang="ru-RU" sz="2800" dirty="0" err="1" smtClean="0"/>
              <a:t>спілкуватися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батьками </a:t>
            </a:r>
            <a:r>
              <a:rPr lang="ru-RU" sz="2800" dirty="0" err="1" smtClean="0"/>
              <a:t>стосовно</a:t>
            </a:r>
            <a:r>
              <a:rPr lang="ru-RU" sz="2800" dirty="0" smtClean="0"/>
              <a:t> </a:t>
            </a:r>
            <a:r>
              <a:rPr lang="ru-RU" sz="2800" dirty="0" err="1" smtClean="0"/>
              <a:t>досягнень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благополуччя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учнів</a:t>
            </a:r>
            <a:r>
              <a:rPr lang="ru-RU" sz="2800" dirty="0" smtClean="0"/>
              <a:t>. 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17625" y="6053936"/>
            <a:ext cx="2898191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2915816" y="6053936"/>
            <a:ext cx="3168353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ТОЛЯ\Desktop\5555555555\ykryzorxar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/>
          <a:stretch/>
        </p:blipFill>
        <p:spPr bwMode="auto">
          <a:xfrm>
            <a:off x="6084169" y="6053936"/>
            <a:ext cx="3059832" cy="8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32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</TotalTime>
  <Words>14</Words>
  <Application>Microsoft Office PowerPoint</Application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«Учитель нового покоління» –  це найбільший виклик реформи</vt:lpstr>
      <vt:lpstr>            Стандарти Великобританії 1. Встановлення високих очікувань, які надихають і мотивують учнів та ставлять виклики перед ними:  - створити для учнів безпечне середовище, що стимулює, засноване на взаємній повазі; - ставити цілі, що розвивають учнів з усіх верств суспільства незалежно від їх здібностей і схильностей та кидають їм виклики; - послідовно демонструвати позитивне ставлення, цінності та поведінку, які очікують від учнів. </vt:lpstr>
      <vt:lpstr>            2. Допомога хорошому прогресу та результатам учнів: - відповідати за досягнення учнів, їх прогрес і результати навчання; - бути в курсі можливостей учнів та їх попередніх знань та планувати викладання на їх основі; - стимулювати учнів замислюватися про прогрес, якого вони досягли, та про їх нові потреби; - демонструвати знання і розуміння того, як учні вчаться і як це впливає на викладання; - заохочувати учнів прийняти відповідальне і сумлінне ставлення до своєї роботи і навчання.</vt:lpstr>
      <vt:lpstr>              3. Демонстрування хороших знань предмета  та навчального плану : - мати міцні знання відповідного предмета, плекати й підтримувати інтерес учнів до предмета, усувати неправильне розуміння; - демонструвати критичне розуміння розвитку в галузі предмету та навчального плану  та пропагувати цінність навчання; - демонструвати розуміння і брати на себе відповідальність за просування високих стандартів грамотності, дикції та коректного використання  мови незалежно від предметної спеціалізації;   </vt:lpstr>
      <vt:lpstr>           4. Планування і проведення добре структурованих уроків:  - поширювати знання і розвивати розуміння за рахунок ефективного використання часу уроку; - стимулювати любов до навчання і дитячу допитливість; - встановлювати домашню роботу і планувати іншу позакласну діяльність для консолідування та розширення знань та розумінь, що набули учні; - систематично аналізувати ефективність своїх уроків та підходів до навчання; - робити внесок у розробку та реалізацію привабливого навчального плану  в межах відповідної предметної галузі. </vt:lpstr>
      <vt:lpstr>             5. Адаптація викладання до сильних сторін  і потреб всіх учнів: - знати, коли і як належним чином вирізняти учнів, використовуючи підходи, які дозволяють їм вчитися ефективно; - мати тверде розуміння того, як певні чинники можуть перешкоджати здатності учнів до навчання, і як краще подолати їх вплив; - продемонструвати розуміння фізичного, соціального та інтелектуального розвитку дітей, і знати, як адаптувати викладання для підтримки освіти учнів на різних етапах їх розвитку; - мати чітке розуміння потреб усіх учнів, у тому числі: з особливими освітніми потребами; тих, хто має високі здібності; осіб з обмеженими можливостями; і бути в змозі використовувати і оцінювати відмінні навчальні підходи, щоб залучити і підтримати їх. </vt:lpstr>
      <vt:lpstr>            6. Виконання точного і продуктивного оцінювання: - знати і розуміти, як здійснювати оцінювання з відповідного предмету та складової навчального плану (курикулуму), у тому числі нормативні вимоги до оцінювання; - використовувати формувальне та підсумкове оцінювання для забезпечення прогресу учнів; - використовувати релевантні дані для моніторингу прогресу, поставлених цілей і планування наступних уроків; - надавати учням регулярний зворотний зв'язок, як усно, так і через точне оцінювання, а також заохочувати учнів реагувати на зворотний зв'язок. </vt:lpstr>
      <vt:lpstr>            7. Ефективне управління поведінкою, щоб забезпечити хороше і безпечне навчальне середовище: - мати чіткі правила і порядок поведінки в класах, а також брати на себе відповідальність за сприяння гарній і ввічливій поведінці в класах і поблизу школи, відповідно до шкільної політики поведінки; - мати високі очікування поведінки, а також створити дисциплінарну рамку з набором стратегій, використовуючи похвалу, санкції і нагороди послідовно і справедливо; - ефективно керувати класами, використовуючи підходи, які відповідають потребам учнів, з тим щоб залучити і мотивувати їх - підтримувати хороші відносини з учнями, реалізовувати відповідні повноваження, і діяти рішуче, коли це необхідно. </vt:lpstr>
      <vt:lpstr>          8. Виконання ширших професійних обов’язків: - робити позитивний внесок до іміджу школи; - формувати ефективні професійні відносини з колегами, знаючи, як і коли спиратися на консультації і підтримку фахівців; - ефективно використовувати допоміжний персонал; - брати на себе відповідальність за поліпшення викладання за допомогою відповідного професійного розвитку, реагуючі на консультації та зворотний зв'язок від колег; - ефективно спілкуватися з батьками стосовно досягнень і благополуччя учнів.  </vt:lpstr>
      <vt:lpstr>            Стандарти учителів США   1. Вчителі віддані учням та їх навчанню   - розпізнають індивідуальні відмінності учнів і враховують їх у своєї практиці; - розуміють, як учні розвиваються і навчаються; - рівноправно ставляться до учнів; - знають, що їх місія виходить поза межі когнітивного розвитку учнів.  </vt:lpstr>
      <vt:lpstr>          . Вчителі знають предмети, які вони викладають, та знають, як викладати ці предмети учням: - розуміють, як знання в їх предметі створені, організовані та пов’язані з іншими предметами; - володіють спеціальними знаннями про те, як вчити учнів предмету; - формують декілька шляхів до знань; </vt:lpstr>
      <vt:lpstr>        3. Вчителі відповідають за управління та контроль навчання учнів:  - використовують декілька методів для досягнення цілей навчання; - підтримують навчання учнів в різних форматах і групах; - цінують мотивацію учнів; - регулярно оцінюють прогрес учнів; - залучають учнів до співпраці у навчанні.</vt:lpstr>
      <vt:lpstr>           4. Вчителі систематично думають про свої практики і вчаться на власному досвіді:   - здійснюють складний вибір між альтернативами, що характеризує їх професіоналізм; - використовують зворотний зв'язок та дослідження для покращення власної практики та позитивного впливу на навчання учнів. </vt:lpstr>
      <vt:lpstr>         5. Вчителі є членами навчальних спільнот:  - співпрацюють з іншими професіоналами для покращення ефективності школи; - працюють разом родинами; - працюють разом із спільнотами.  </vt:lpstr>
      <vt:lpstr>              Стандарт, розроблений в рамках європейського проекту Тюнінг «Опорні точки для проектування і реалізації ступеневих програм в галузі освіти»  Загальні компетентності - робота з інформацією та знаннями з предмета, що викладається, з освітніх питань та їх теоретичних основ;  - робота з учнями, колегами та іншими партнерами у сфері освіти, яка передбачає здатність аналізувати складні ситуації, що стосуються людського навчання і розвитку в конкретних контекстах; - робота із суспільством на місцевому, регіональному, національному, європейському і більш широкому глобальному рівнях, яка передбачає розробку відповідних професійних цінностей і здатність враховувати практики і контексти;  розширення здібностей до рефлексії, включаючи здатність враховувати власні і чужі системи цінностей, розвиток і практики.  </vt:lpstr>
      <vt:lpstr>              компетентність з декількох стратегій навчання і оцінювання;   розуміння їх теоретичних основ;  здатність створювати рівноправний і справедливий клімат,  що сприяє навчанню, для всіх учнів, незалежно від їх соціокультурно-економічного контексту. </vt:lpstr>
      <vt:lpstr>             Спеціальні компетентності  Здатність вчитися;  комунікативні навички;  навички роботи в команді;  навички в галузі інформаційних технологій; вирішення проблем; автономія; навички рефлексії; навички міжособистісного спілкування;  планування і управління часом;  вирішення проблем; прийняття рішень;  розуміння різноманітності та мультикультуралізму;  етичні зобов'язання.</vt:lpstr>
      <vt:lpstr>              Спеціальні компетентності   Здатність до критики та самокритики;   здатність поліпшити свої власні навченість і діяльність, у тому числі розвиток педагогічних і дослідницьких навичок;   здатність ідентифікувати, аналізувати, синтезувати, оцінювати проблеми і розробляти рішення; міцні знання професії на практиці.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12</cp:revision>
  <dcterms:created xsi:type="dcterms:W3CDTF">2017-05-01T12:04:51Z</dcterms:created>
  <dcterms:modified xsi:type="dcterms:W3CDTF">2017-05-15T01:19:00Z</dcterms:modified>
</cp:coreProperties>
</file>