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58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7D94E23-2072-476C-9428-CA46E370BC50}" type="datetimeFigureOut">
              <a:rPr lang="ru-RU" smtClean="0"/>
              <a:pPr/>
              <a:t>05.04.2016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5F5E34-8C36-42AF-9555-8F4369E815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857255"/>
          </a:xfrm>
        </p:spPr>
        <p:txBody>
          <a:bodyPr>
            <a:normAutofit/>
          </a:bodyPr>
          <a:lstStyle/>
          <a:p>
            <a:r>
              <a:rPr lang="uk-UA" sz="1100" dirty="0" smtClean="0"/>
              <a:t>Тернопільський обласний комунальний інститут післядипломної педагогічної освіти</a:t>
            </a:r>
            <a:endParaRPr lang="ru-RU" sz="1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357298"/>
            <a:ext cx="6400800" cy="5214974"/>
          </a:xfrm>
        </p:spPr>
        <p:txBody>
          <a:bodyPr/>
          <a:lstStyle/>
          <a:p>
            <a:r>
              <a:rPr lang="uk-UA" dirty="0" smtClean="0"/>
              <a:t>Психологічна компетентність особистості педагога</a:t>
            </a:r>
          </a:p>
          <a:p>
            <a:endParaRPr lang="uk-UA" dirty="0" smtClean="0"/>
          </a:p>
          <a:p>
            <a:r>
              <a:rPr lang="uk-UA" sz="1800" dirty="0" smtClean="0"/>
              <a:t>Підготувала: </a:t>
            </a:r>
            <a:r>
              <a:rPr lang="uk-UA" sz="1800" dirty="0" err="1" smtClean="0"/>
              <a:t>Жизномірська</a:t>
            </a:r>
            <a:r>
              <a:rPr lang="uk-UA" sz="1800" dirty="0" smtClean="0"/>
              <a:t> О.Я.</a:t>
            </a:r>
          </a:p>
          <a:p>
            <a:r>
              <a:rPr lang="uk-UA" sz="1800" dirty="0" smtClean="0"/>
              <a:t>кандидат психологічних наук,</a:t>
            </a:r>
          </a:p>
          <a:p>
            <a:r>
              <a:rPr lang="uk-UA" sz="1800" dirty="0" smtClean="0"/>
              <a:t>доцент кафедри педагогіки і психології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sz="1800" dirty="0" smtClean="0"/>
              <a:t>Тернопіль-2016</a:t>
            </a:r>
            <a:endParaRPr lang="ru-RU" sz="1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1600" dirty="0" smtClean="0"/>
              <a:t>Компетентність у сучасному вимірі: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- здатність  працювати самостійно без постійного керівництва;</a:t>
            </a:r>
          </a:p>
          <a:p>
            <a:r>
              <a:rPr lang="uk-UA" sz="1800" dirty="0" smtClean="0"/>
              <a:t>- здатність брати на себе відповідальність за власною ініціативою;</a:t>
            </a:r>
          </a:p>
          <a:p>
            <a:r>
              <a:rPr lang="uk-UA" sz="1800" dirty="0" smtClean="0"/>
              <a:t>- здатність виявляти ініціативу, не запитуючи інших чи варто це робити;</a:t>
            </a:r>
          </a:p>
          <a:p>
            <a:r>
              <a:rPr lang="uk-UA" sz="1800" dirty="0" smtClean="0"/>
              <a:t>- готовність зауважувати проблеми та шукати шляхи їх вирішення;</a:t>
            </a:r>
          </a:p>
          <a:p>
            <a:r>
              <a:rPr lang="uk-UA" sz="1800" dirty="0" smtClean="0"/>
              <a:t>- уміння аналізувати нові ситуації та застосовувати вже наявні знання для певного аналізу;</a:t>
            </a:r>
          </a:p>
          <a:p>
            <a:r>
              <a:rPr lang="uk-UA" sz="1800" dirty="0" smtClean="0"/>
              <a:t>- здатність взаємодіяти з іншими;</a:t>
            </a:r>
          </a:p>
          <a:p>
            <a:r>
              <a:rPr lang="uk-UA" sz="1800" dirty="0" smtClean="0"/>
              <a:t>- здатність засвоювати будь-які знання з величезним прагненням;</a:t>
            </a:r>
          </a:p>
          <a:p>
            <a:r>
              <a:rPr lang="uk-UA" sz="1800" dirty="0" smtClean="0"/>
              <a:t>- уміння приймати рішення на основі суджень</a:t>
            </a:r>
            <a:endParaRPr lang="ru-RU" sz="18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071546"/>
            <a:ext cx="7286676" cy="30718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Психологічна компетентність  педагога </a:t>
            </a:r>
            <a:r>
              <a:rPr lang="uk-UA" dirty="0" smtClean="0"/>
              <a:t>– це  психологічні знання, вміння, навички; здатність до самооцінки, самоаналізу, саморозвитку, самореалізації, самоконтролю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285992"/>
            <a:ext cx="6643734" cy="1285884"/>
          </a:xfrm>
        </p:spPr>
        <p:txBody>
          <a:bodyPr>
            <a:normAutofit/>
          </a:bodyPr>
          <a:lstStyle/>
          <a:p>
            <a:r>
              <a:rPr lang="uk-UA" dirty="0" smtClean="0"/>
              <a:t>Ключові компетентності:</a:t>
            </a: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85720" y="1785926"/>
            <a:ext cx="1643074" cy="9286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педагогічна</a:t>
            </a:r>
            <a:endParaRPr lang="ru-RU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2357422" y="500042"/>
            <a:ext cx="1928826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інформаційна</a:t>
            </a:r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643438" y="500042"/>
            <a:ext cx="2000264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комунікативна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429388" y="1785926"/>
            <a:ext cx="1928826" cy="107157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продуктивна</a:t>
            </a:r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428596" y="3929066"/>
            <a:ext cx="1643074" cy="898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моральна</a:t>
            </a:r>
            <a:endParaRPr lang="ru-RU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2500298" y="4500570"/>
            <a:ext cx="1485904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предметна</a:t>
            </a:r>
            <a:endParaRPr lang="ru-RU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4500562" y="4500570"/>
            <a:ext cx="1571636" cy="9286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соціальна</a:t>
            </a:r>
            <a:endParaRPr lang="ru-RU" dirty="0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6357950" y="3857628"/>
            <a:ext cx="1928826" cy="78581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математична</a:t>
            </a:r>
            <a:endParaRPr lang="ru-RU" dirty="0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3000364" y="5786454"/>
            <a:ext cx="2786082" cy="898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психологічна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авильный пятиугольник 3"/>
          <p:cNvSpPr/>
          <p:nvPr/>
        </p:nvSpPr>
        <p:spPr>
          <a:xfrm>
            <a:off x="2786050" y="1714488"/>
            <a:ext cx="2643206" cy="1500198"/>
          </a:xfrm>
          <a:prstGeom prst="pentago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Компоненти ПК:</a:t>
            </a:r>
            <a:endParaRPr lang="ru-RU" dirty="0"/>
          </a:p>
        </p:txBody>
      </p:sp>
      <p:sp>
        <p:nvSpPr>
          <p:cNvPr id="5" name="Блок-схема: подготовка 4"/>
          <p:cNvSpPr/>
          <p:nvPr/>
        </p:nvSpPr>
        <p:spPr>
          <a:xfrm>
            <a:off x="357158" y="642918"/>
            <a:ext cx="2357422" cy="100013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самоактуалізуючий</a:t>
            </a:r>
            <a:endParaRPr lang="ru-RU" dirty="0"/>
          </a:p>
        </p:txBody>
      </p:sp>
      <p:sp>
        <p:nvSpPr>
          <p:cNvPr id="6" name="Блок-схема: подготовка 5"/>
          <p:cNvSpPr/>
          <p:nvPr/>
        </p:nvSpPr>
        <p:spPr>
          <a:xfrm>
            <a:off x="285720" y="3286124"/>
            <a:ext cx="2643206" cy="92869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емоційно-вольовий</a:t>
            </a:r>
            <a:endParaRPr lang="ru-RU" dirty="0"/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285720" y="5500702"/>
            <a:ext cx="2857520" cy="96983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</a:t>
            </a:r>
            <a:endParaRPr lang="ru-RU" dirty="0"/>
          </a:p>
        </p:txBody>
      </p:sp>
      <p:sp>
        <p:nvSpPr>
          <p:cNvPr id="9" name="Блок-схема: подготовка 8"/>
          <p:cNvSpPr/>
          <p:nvPr/>
        </p:nvSpPr>
        <p:spPr>
          <a:xfrm>
            <a:off x="2571736" y="4143380"/>
            <a:ext cx="3214710" cy="135732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управлінський</a:t>
            </a:r>
            <a:endParaRPr lang="ru-RU" dirty="0"/>
          </a:p>
        </p:txBody>
      </p:sp>
      <p:sp>
        <p:nvSpPr>
          <p:cNvPr id="10" name="Блок-схема: подготовка 9"/>
          <p:cNvSpPr/>
          <p:nvPr/>
        </p:nvSpPr>
        <p:spPr>
          <a:xfrm>
            <a:off x="4786314" y="5500702"/>
            <a:ext cx="4000528" cy="1041276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організаторський</a:t>
            </a:r>
            <a:endParaRPr lang="ru-RU" dirty="0"/>
          </a:p>
        </p:txBody>
      </p:sp>
      <p:sp>
        <p:nvSpPr>
          <p:cNvPr id="11" name="Блок-схема: подготовка 10"/>
          <p:cNvSpPr/>
          <p:nvPr/>
        </p:nvSpPr>
        <p:spPr>
          <a:xfrm>
            <a:off x="5286380" y="3214686"/>
            <a:ext cx="3214710" cy="8984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рефлексивний</a:t>
            </a:r>
            <a:endParaRPr lang="ru-RU" dirty="0"/>
          </a:p>
        </p:txBody>
      </p:sp>
      <p:sp>
        <p:nvSpPr>
          <p:cNvPr id="12" name="Блок-схема: подготовка 11"/>
          <p:cNvSpPr/>
          <p:nvPr/>
        </p:nvSpPr>
        <p:spPr>
          <a:xfrm>
            <a:off x="5000628" y="785794"/>
            <a:ext cx="3214710" cy="82696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ц</a:t>
            </a:r>
            <a:r>
              <a:rPr lang="uk-UA" dirty="0" smtClean="0"/>
              <a:t>іннісно-мотиваційний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1800" b="1" dirty="0" smtClean="0"/>
              <a:t>М.І. Лук</a:t>
            </a:r>
            <a:r>
              <a:rPr lang="en-US" sz="1800" b="1" dirty="0" smtClean="0"/>
              <a:t>’</a:t>
            </a:r>
            <a:r>
              <a:rPr lang="uk-UA" sz="1800" b="1" dirty="0" err="1" smtClean="0"/>
              <a:t>янова</a:t>
            </a:r>
            <a:r>
              <a:rPr lang="uk-UA" sz="1800" b="1" dirty="0" smtClean="0"/>
              <a:t> виокремлює (3) блоки психологічної компетентності </a:t>
            </a:r>
            <a:endParaRPr lang="ru-RU" sz="1800" b="1" dirty="0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3357554" y="2500306"/>
            <a:ext cx="2143140" cy="1643074"/>
          </a:xfrm>
          <a:prstGeom prst="flowChartPredefinedProces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БЛОКИ ПК:</a:t>
            </a:r>
            <a:endParaRPr lang="ru-RU" dirty="0"/>
          </a:p>
        </p:txBody>
      </p:sp>
      <p:sp>
        <p:nvSpPr>
          <p:cNvPr id="5" name="Блок-схема: внутренняя память 4"/>
          <p:cNvSpPr/>
          <p:nvPr/>
        </p:nvSpPr>
        <p:spPr>
          <a:xfrm>
            <a:off x="571472" y="2285992"/>
            <a:ext cx="2571768" cy="1928826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Психолого-педагогічна грамотність</a:t>
            </a:r>
          </a:p>
          <a:p>
            <a:pPr algn="ctr"/>
            <a:r>
              <a:rPr lang="uk-UA" dirty="0" smtClean="0"/>
              <a:t>(загально професійні знання)</a:t>
            </a:r>
            <a:endParaRPr lang="ru-RU" dirty="0"/>
          </a:p>
        </p:txBody>
      </p:sp>
      <p:sp>
        <p:nvSpPr>
          <p:cNvPr id="6" name="Блок-схема: внутренняя память 5"/>
          <p:cNvSpPr/>
          <p:nvPr/>
        </p:nvSpPr>
        <p:spPr>
          <a:xfrm>
            <a:off x="2000232" y="4714884"/>
            <a:ext cx="3071834" cy="1643074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Психолого-педагогічні вміння </a:t>
            </a:r>
          </a:p>
          <a:p>
            <a:pPr algn="ctr"/>
            <a:r>
              <a:rPr lang="uk-UA" dirty="0" smtClean="0"/>
              <a:t>(здатність педагога використовувати свої знання)</a:t>
            </a:r>
            <a:endParaRPr lang="ru-RU" dirty="0"/>
          </a:p>
        </p:txBody>
      </p:sp>
      <p:sp>
        <p:nvSpPr>
          <p:cNvPr id="7" name="Блок-схема: внутренняя память 6"/>
          <p:cNvSpPr/>
          <p:nvPr/>
        </p:nvSpPr>
        <p:spPr>
          <a:xfrm>
            <a:off x="5786446" y="2500306"/>
            <a:ext cx="3071834" cy="2428892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Професійно важливі особистісні якості</a:t>
            </a:r>
          </a:p>
          <a:p>
            <a:pPr algn="ctr"/>
            <a:r>
              <a:rPr lang="uk-UA" dirty="0" smtClean="0"/>
              <a:t>( </a:t>
            </a:r>
            <a:r>
              <a:rPr lang="uk-UA" dirty="0" err="1" smtClean="0"/>
              <a:t>відобр-ся</a:t>
            </a:r>
            <a:r>
              <a:rPr lang="uk-UA" dirty="0" smtClean="0"/>
              <a:t> в </a:t>
            </a:r>
            <a:r>
              <a:rPr lang="uk-UA" dirty="0" err="1" smtClean="0"/>
              <a:t>проф-й</a:t>
            </a:r>
            <a:r>
              <a:rPr lang="uk-UA" dirty="0" smtClean="0"/>
              <a:t> діяльності та впливають на учнів)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7467600" cy="5402406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/>
          </a:p>
          <a:p>
            <a:r>
              <a:rPr lang="uk-UA" b="1" dirty="0" smtClean="0"/>
              <a:t>Критерії  </a:t>
            </a:r>
            <a:r>
              <a:rPr lang="uk-UA" b="1" dirty="0" smtClean="0"/>
              <a:t>психологічної компетентності: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</a:t>
            </a:r>
            <a:r>
              <a:rPr lang="uk-UA" sz="2000" dirty="0" smtClean="0"/>
              <a:t>спрямованість </a:t>
            </a:r>
            <a:r>
              <a:rPr lang="uk-UA" sz="2000" dirty="0" smtClean="0"/>
              <a:t>на учня</a:t>
            </a:r>
          </a:p>
          <a:p>
            <a:r>
              <a:rPr lang="uk-UA" dirty="0"/>
              <a:t> </a:t>
            </a:r>
            <a:r>
              <a:rPr lang="uk-UA" sz="2000" dirty="0" smtClean="0"/>
              <a:t>прагнення до самопізнання</a:t>
            </a:r>
            <a:endParaRPr lang="uk-UA" sz="2000" dirty="0" smtClean="0"/>
          </a:p>
          <a:p>
            <a:r>
              <a:rPr lang="uk-UA" sz="2000" dirty="0" smtClean="0"/>
              <a:t> </a:t>
            </a:r>
            <a:r>
              <a:rPr lang="uk-UA" sz="2000" dirty="0" smtClean="0"/>
              <a:t>прагнення до </a:t>
            </a:r>
            <a:r>
              <a:rPr lang="uk-UA" sz="2000" dirty="0" smtClean="0"/>
              <a:t>власної зміни</a:t>
            </a:r>
            <a:endParaRPr lang="uk-UA" sz="2000" dirty="0" smtClean="0"/>
          </a:p>
          <a:p>
            <a:r>
              <a:rPr lang="uk-UA" sz="2000" dirty="0" smtClean="0"/>
              <a:t>пошук </a:t>
            </a:r>
            <a:r>
              <a:rPr lang="uk-UA" sz="2000" dirty="0" smtClean="0"/>
              <a:t>засобів удосконалення </a:t>
            </a:r>
            <a:r>
              <a:rPr lang="uk-UA" sz="2000" dirty="0" smtClean="0"/>
              <a:t>своєї </a:t>
            </a:r>
            <a:r>
              <a:rPr lang="uk-UA" sz="2000" dirty="0" smtClean="0"/>
              <a:t>діяльності</a:t>
            </a:r>
          </a:p>
          <a:p>
            <a:pPr>
              <a:buNone/>
            </a:pPr>
            <a:r>
              <a:rPr lang="uk-UA" sz="2000" dirty="0"/>
              <a:t> </a:t>
            </a:r>
            <a:r>
              <a:rPr lang="uk-UA" sz="2000" dirty="0" smtClean="0"/>
              <a:t>                                         </a:t>
            </a:r>
          </a:p>
          <a:p>
            <a:pPr>
              <a:buNone/>
            </a:pPr>
            <a:r>
              <a:rPr lang="uk-UA" sz="2000" dirty="0"/>
              <a:t> </a:t>
            </a:r>
            <a:r>
              <a:rPr lang="uk-UA" sz="2000" dirty="0" smtClean="0"/>
              <a:t>                                        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7467600" cy="1071570"/>
          </a:xfrm>
        </p:spPr>
        <p:txBody>
          <a:bodyPr>
            <a:normAutofit/>
          </a:bodyPr>
          <a:lstStyle/>
          <a:p>
            <a:pPr algn="ctr"/>
            <a:r>
              <a:rPr lang="uk-UA" sz="1800" b="1" i="1" dirty="0" smtClean="0"/>
              <a:t>Суттєвим компонентом структури психологічної компетентності вважають психологічні знання, до яких належать:</a:t>
            </a:r>
            <a:endParaRPr lang="ru-RU" sz="1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sz="1800" dirty="0" smtClean="0"/>
          </a:p>
          <a:p>
            <a:endParaRPr lang="uk-UA" sz="1800" dirty="0"/>
          </a:p>
          <a:p>
            <a:endParaRPr lang="uk-UA" sz="1800" dirty="0" smtClean="0"/>
          </a:p>
          <a:p>
            <a:r>
              <a:rPr lang="uk-UA" sz="1800" b="1" dirty="0" smtClean="0"/>
              <a:t>1</a:t>
            </a:r>
            <a:r>
              <a:rPr lang="uk-UA" sz="1800" dirty="0" smtClean="0"/>
              <a:t>. </a:t>
            </a:r>
            <a:r>
              <a:rPr lang="uk-UA" sz="1800" b="1" dirty="0" smtClean="0"/>
              <a:t>диференційно-психологічні знання </a:t>
            </a:r>
            <a:r>
              <a:rPr lang="uk-UA" sz="1800" dirty="0" smtClean="0"/>
              <a:t>(</a:t>
            </a:r>
            <a:r>
              <a:rPr lang="uk-UA" sz="1800" dirty="0" err="1" smtClean="0"/>
              <a:t>знання</a:t>
            </a:r>
            <a:r>
              <a:rPr lang="uk-UA" sz="1800" dirty="0" smtClean="0"/>
              <a:t> про особливості засвоєння навчального матеріалу учнями у відповідності з </a:t>
            </a:r>
            <a:r>
              <a:rPr lang="uk-UA" sz="1800" dirty="0" err="1" smtClean="0"/>
              <a:t>індив-ми</a:t>
            </a:r>
            <a:r>
              <a:rPr lang="uk-UA" sz="1800" dirty="0" smtClean="0"/>
              <a:t>, віковими характеристиками);</a:t>
            </a:r>
          </a:p>
          <a:p>
            <a:r>
              <a:rPr lang="uk-UA" sz="1800" b="1" dirty="0" smtClean="0"/>
              <a:t>2.</a:t>
            </a:r>
            <a:r>
              <a:rPr lang="uk-UA" sz="1800" dirty="0" smtClean="0"/>
              <a:t> </a:t>
            </a:r>
            <a:r>
              <a:rPr lang="uk-UA" sz="1800" b="1" dirty="0" smtClean="0"/>
              <a:t>соціально-психологічні знання </a:t>
            </a:r>
            <a:r>
              <a:rPr lang="uk-UA" sz="1800" dirty="0" smtClean="0"/>
              <a:t>( </a:t>
            </a:r>
            <a:r>
              <a:rPr lang="uk-UA" sz="1800" dirty="0" err="1" smtClean="0"/>
              <a:t>знання</a:t>
            </a:r>
            <a:r>
              <a:rPr lang="uk-UA" sz="1800" dirty="0" smtClean="0"/>
              <a:t> про особливості навчально-пізнавальної, комунікативної діяльності вчителя з учнями, спілкування);</a:t>
            </a:r>
          </a:p>
          <a:p>
            <a:r>
              <a:rPr lang="uk-UA" sz="1800" b="1" dirty="0" smtClean="0"/>
              <a:t>3</a:t>
            </a:r>
            <a:r>
              <a:rPr lang="uk-UA" sz="1800" dirty="0" smtClean="0"/>
              <a:t>. </a:t>
            </a:r>
            <a:r>
              <a:rPr lang="uk-UA" sz="1800" b="1" dirty="0" err="1" smtClean="0"/>
              <a:t>аутопсихологічні</a:t>
            </a:r>
            <a:r>
              <a:rPr lang="uk-UA" sz="1800" b="1" dirty="0" smtClean="0"/>
              <a:t> знання </a:t>
            </a:r>
            <a:r>
              <a:rPr lang="uk-UA" sz="1800" dirty="0" smtClean="0"/>
              <a:t>( </a:t>
            </a:r>
            <a:r>
              <a:rPr lang="uk-UA" sz="1800" dirty="0" err="1" smtClean="0"/>
              <a:t>знання</a:t>
            </a:r>
            <a:r>
              <a:rPr lang="uk-UA" sz="1800" dirty="0" smtClean="0"/>
              <a:t> про позитивні аспекти та недоліки своєї діяльності, особливості власного “Я”, свої якості)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714488"/>
            <a:ext cx="6353196" cy="2000264"/>
          </a:xfrm>
        </p:spPr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b="1" dirty="0" smtClean="0"/>
              <a:t>                      ДЯКУЮ ЗА УВАГУ!</a:t>
            </a:r>
            <a:endParaRPr lang="ru-RU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223</TotalTime>
  <Words>301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Тернопільський обласний комунальний інститут післядипломної педагогічної освіти</vt:lpstr>
      <vt:lpstr>Компетентність у сучасному вимірі:</vt:lpstr>
      <vt:lpstr>Слайд 3</vt:lpstr>
      <vt:lpstr>Ключові компетентності:</vt:lpstr>
      <vt:lpstr>Слайд 5</vt:lpstr>
      <vt:lpstr>М.І. Лук’янова виокремлює (3) блоки психологічної компетентності </vt:lpstr>
      <vt:lpstr> </vt:lpstr>
      <vt:lpstr>Суттєвим компонентом структури психологічної компетентності вважають психологічні знання, до яких належать:</vt:lpstr>
      <vt:lpstr>Слайд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Admin</cp:lastModifiedBy>
  <cp:revision>19</cp:revision>
  <dcterms:created xsi:type="dcterms:W3CDTF">2016-04-05T04:57:46Z</dcterms:created>
  <dcterms:modified xsi:type="dcterms:W3CDTF">2016-04-05T17:37:09Z</dcterms:modified>
</cp:coreProperties>
</file>