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sldx" ContentType="application/vnd.openxmlformats-officedocument.presentationml.slide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9" r:id="rId2"/>
    <p:sldId id="256" r:id="rId3"/>
    <p:sldId id="258" r:id="rId4"/>
    <p:sldId id="261" r:id="rId5"/>
  </p:sldIdLst>
  <p:sldSz cx="6858000" cy="9144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EEB"/>
    <a:srgbClr val="E3B3D5"/>
    <a:srgbClr val="F3D1E3"/>
    <a:srgbClr val="FCFCC8"/>
    <a:srgbClr val="E9DDB5"/>
    <a:srgbClr val="08581B"/>
    <a:srgbClr val="E9FC9A"/>
    <a:srgbClr val="D7F6F9"/>
    <a:srgbClr val="1C0A0A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15620"/>
    <p:restoredTop sz="94660"/>
  </p:normalViewPr>
  <p:slideViewPr>
    <p:cSldViewPr>
      <p:cViewPr varScale="1">
        <p:scale>
          <a:sx n="37" d="100"/>
          <a:sy n="37" d="100"/>
        </p:scale>
        <p:origin x="-1901" y="-9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47" d="100"/>
          <a:sy n="47" d="100"/>
        </p:scale>
        <p:origin x="-3036" y="-35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7232E2-220D-448B-A54C-E7962D34B28B}" type="datetimeFigureOut">
              <a:rPr lang="uk-UA" smtClean="0"/>
              <a:pPr/>
              <a:t>22.04.2019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F3A427-AC2D-4196-9123-260ABF158BD4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8831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microsoft.com/office/2007/relationships/hdphoto" Target="../media/hdphoto1.wdp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www.khanacademy.org/" TargetMode="External"/><Relationship Id="rId7" Type="http://schemas.openxmlformats.org/officeDocument/2006/relationships/image" Target="../media/image4.png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ppo.mk.ua/" TargetMode="External"/><Relationship Id="rId5" Type="http://schemas.openxmlformats.org/officeDocument/2006/relationships/hyperlink" Target="http://prometheus.org.ua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s://www.edx.org/" TargetMode="External"/><Relationship Id="rId9" Type="http://schemas.openxmlformats.org/officeDocument/2006/relationships/image" Target="../media/image6.png"/></Relationships>
</file>

<file path=ppt/notesSlides/_rels/notes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slide" Target="../slides/slide4.xml"/><Relationship Id="rId7" Type="http://schemas.openxmlformats.org/officeDocument/2006/relationships/image" Target="../media/image10.png"/><Relationship Id="rId2" Type="http://schemas.openxmlformats.org/officeDocument/2006/relationships/notesMaster" Target="../notesMasters/notes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jpg"/><Relationship Id="rId5" Type="http://schemas.openxmlformats.org/officeDocument/2006/relationships/image" Target="../media/image8.emf"/><Relationship Id="rId4" Type="http://schemas.openxmlformats.org/officeDocument/2006/relationships/package" Target="../embeddings/Microsoft_PowerPoint_Slide1.sldx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Овал 19"/>
          <p:cNvSpPr/>
          <p:nvPr/>
        </p:nvSpPr>
        <p:spPr>
          <a:xfrm>
            <a:off x="3761656" y="5835045"/>
            <a:ext cx="2764122" cy="197731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2609123" y="7051104"/>
            <a:ext cx="4262264" cy="1522512"/>
          </a:xfrm>
        </p:spPr>
        <p:txBody>
          <a:bodyPr>
            <a:normAutofit fontScale="85000" lnSpcReduction="2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endParaRPr lang="en-US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endParaRPr lang="en-US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endParaRPr lang="en-US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endParaRPr lang="en-US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uk-UA" sz="1800" b="1" cap="all" dirty="0" smtClean="0">
              <a:ln w="0"/>
              <a:solidFill>
                <a:schemeClr val="tx2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Aharoni" pitchFamily="2" charset="-79"/>
              <a:cs typeface="Aharoni" pitchFamily="2" charset="-79"/>
            </a:endParaRPr>
          </a:p>
          <a:p>
            <a:pPr algn="ctr"/>
            <a:endParaRPr lang="uk-UA" sz="1800" b="1" cap="all" dirty="0">
              <a:ln w="0"/>
              <a:solidFill>
                <a:schemeClr val="tx2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Aharoni" pitchFamily="2" charset="-79"/>
              <a:cs typeface="Aharoni" pitchFamily="2" charset="-79"/>
            </a:endParaRPr>
          </a:p>
          <a:p>
            <a:pPr algn="ctr"/>
            <a:r>
              <a:rPr lang="en-US" sz="18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Aharoni" pitchFamily="2" charset="-79"/>
                <a:cs typeface="Aharoni" pitchFamily="2" charset="-79"/>
              </a:rPr>
              <a:t>http</a:t>
            </a:r>
            <a:r>
              <a:rPr lang="ru-RU" sz="1800" b="1" cap="all" dirty="0">
                <a:ln w="0"/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cs typeface="Aharoni" pitchFamily="2" charset="-79"/>
              </a:rPr>
              <a:t>://</a:t>
            </a:r>
            <a:r>
              <a:rPr lang="en-US" sz="1800" b="1" cap="all" dirty="0" err="1">
                <a:ln w="0"/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Aharoni" pitchFamily="2" charset="-79"/>
                <a:cs typeface="Aharoni" pitchFamily="2" charset="-79"/>
              </a:rPr>
              <a:t>gapon</a:t>
            </a:r>
            <a:r>
              <a:rPr lang="ru-RU" sz="1800" b="1" cap="all" dirty="0">
                <a:ln w="0"/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cs typeface="Aharoni" pitchFamily="2" charset="-79"/>
              </a:rPr>
              <a:t>.</a:t>
            </a:r>
            <a:r>
              <a:rPr lang="en-US" sz="1800" b="1" cap="all" dirty="0" err="1">
                <a:ln w="0"/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Aharoni" pitchFamily="2" charset="-79"/>
                <a:cs typeface="Aharoni" pitchFamily="2" charset="-79"/>
              </a:rPr>
              <a:t>te</a:t>
            </a:r>
            <a:r>
              <a:rPr lang="ru-RU" sz="1800" b="1" cap="all" dirty="0">
                <a:ln w="0"/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cs typeface="Aharoni" pitchFamily="2" charset="-79"/>
              </a:rPr>
              <a:t>.</a:t>
            </a:r>
            <a:r>
              <a:rPr lang="en-US" sz="1800" b="1" cap="all" dirty="0" err="1">
                <a:ln w="0"/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Aharoni" pitchFamily="2" charset="-79"/>
                <a:cs typeface="Aharoni" pitchFamily="2" charset="-79"/>
              </a:rPr>
              <a:t>ua</a:t>
            </a:r>
            <a:r>
              <a:rPr lang="ru-RU" sz="1800" b="1" cap="all" dirty="0">
                <a:ln w="0"/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cs typeface="Aharoni" pitchFamily="2" charset="-79"/>
              </a:rPr>
              <a:t>/</a:t>
            </a:r>
            <a:endParaRPr lang="uk-UA" sz="1800" b="1" cap="all" dirty="0">
              <a:ln w="0"/>
              <a:solidFill>
                <a:schemeClr val="tx2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cs typeface="Aharoni" pitchFamily="2" charset="-79"/>
            </a:endParaRPr>
          </a:p>
          <a:p>
            <a:endParaRPr lang="uk-UA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3A427-AC2D-4196-9123-260ABF158BD4}" type="slidenum">
              <a:rPr lang="uk-UA" smtClean="0"/>
              <a:pPr/>
              <a:t>1</a:t>
            </a:fld>
            <a:endParaRPr lang="uk-UA"/>
          </a:p>
        </p:txBody>
      </p:sp>
      <p:pic>
        <p:nvPicPr>
          <p:cNvPr id="5" name="Рисунок 4" descr="http://tkmco.org/images/999878.png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34" y="766022"/>
            <a:ext cx="4062276" cy="102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0648" y="5004048"/>
            <a:ext cx="3070712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accent4">
                    <a:lumMod val="75000"/>
                  </a:schemeClr>
                </a:solidFill>
              </a:rPr>
              <a:t>ЗАСІДАННЯ ТВОРЧОЇ ГРУПИ</a:t>
            </a:r>
            <a:endParaRPr lang="uk-UA" sz="24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48680" y="5312405"/>
            <a:ext cx="36724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rgbClr val="80008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600" b="1" dirty="0">
              <a:solidFill>
                <a:srgbClr val="800080"/>
              </a:solidFill>
              <a:latin typeface="Verdan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cs typeface="Arial" pitchFamily="34" charset="0"/>
              </a:rPr>
              <a:t> 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2656" y="2348271"/>
            <a:ext cx="6048672" cy="208823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4000" b="1" dirty="0" smtClean="0"/>
              <a:t>Креативний </a:t>
            </a:r>
            <a:r>
              <a:rPr lang="uk-UA" sz="4000" b="1" dirty="0"/>
              <a:t>простір </a:t>
            </a:r>
            <a:r>
              <a:rPr lang="uk-UA" sz="4000" b="1" dirty="0" smtClean="0"/>
              <a:t>учителя української мови й </a:t>
            </a:r>
            <a:r>
              <a:rPr lang="uk-UA" sz="4000" b="1" dirty="0" smtClean="0"/>
              <a:t>літератури  НУШ</a:t>
            </a:r>
            <a:endParaRPr kumimoji="0" lang="uk-UA" sz="4000" b="1" i="0" u="none" strike="noStrike" normalizeH="0" baseline="0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61656" y="4736196"/>
            <a:ext cx="261967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Franklin Gothic Medium" pitchFamily="34" charset="0"/>
                <a:cs typeface="Arial" pitchFamily="34" charset="0"/>
              </a:rPr>
              <a:t>КЛАСИЧНА ГІМНАЗІЯ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32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Impact" pitchFamily="34" charset="0"/>
                <a:cs typeface="Arial" pitchFamily="34" charset="0"/>
              </a:rPr>
              <a:t>23.04.2019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29000" y="6156176"/>
            <a:ext cx="3429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БЮРО </a:t>
            </a:r>
          </a:p>
          <a:p>
            <a:pPr algn="ctr"/>
            <a:r>
              <a:rPr lang="uk-UA" sz="2800" b="1" dirty="0" smtClean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ІННОВАЦІЙ </a:t>
            </a:r>
          </a:p>
          <a:p>
            <a:pPr algn="ctr"/>
            <a:r>
              <a:rPr lang="uk-UA" sz="2800" b="1" dirty="0" smtClean="0">
                <a:solidFill>
                  <a:schemeClr val="accent4">
                    <a:lumMod val="75000"/>
                  </a:schemeClr>
                </a:solidFill>
                <a:latin typeface="Impact" pitchFamily="34" charset="0"/>
              </a:rPr>
              <a:t>«ІНСАЙТ»</a:t>
            </a:r>
            <a:endParaRPr lang="uk-UA" sz="2800" b="1" dirty="0">
              <a:solidFill>
                <a:schemeClr val="accent4">
                  <a:lumMod val="75000"/>
                </a:schemeClr>
              </a:solidFill>
              <a:latin typeface="Impact" pitchFamily="34" charset="0"/>
            </a:endParaRPr>
          </a:p>
        </p:txBody>
      </p:sp>
      <p:pic>
        <p:nvPicPr>
          <p:cNvPr id="1028" name="Picture 4" descr="C:\Users\admin\Desktop\17 кввітня\imag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108" y="421091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\Desktop\завантаження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01" y="6091112"/>
            <a:ext cx="2136406" cy="285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332654" y="1547664"/>
            <a:ext cx="6336705" cy="7344816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  <a:prstDash val="sysDot"/>
          </a:ln>
        </p:spPr>
        <p:txBody>
          <a:bodyPr>
            <a:noAutofit/>
          </a:bodyPr>
          <a:lstStyle/>
          <a:p>
            <a:endParaRPr lang="uk-UA" sz="2000" b="1" dirty="0" smtClean="0">
              <a:solidFill>
                <a:schemeClr val="accent4">
                  <a:lumMod val="75000"/>
                </a:schemeClr>
              </a:solidFill>
              <a:cs typeface="Aharoni" pitchFamily="2" charset="-79"/>
            </a:endParaRPr>
          </a:p>
          <a:p>
            <a:pPr lvl="0"/>
            <a:r>
              <a:rPr lang="uk-UA" sz="2000" dirty="0" smtClean="0">
                <a:solidFill>
                  <a:schemeClr val="accent4">
                    <a:lumMod val="75000"/>
                  </a:schemeClr>
                </a:solidFill>
                <a:cs typeface="Aharoni" pitchFamily="2" charset="-79"/>
              </a:rPr>
              <a:t>1.</a:t>
            </a:r>
            <a:r>
              <a:rPr lang="uk-UA" sz="20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uk-UA" sz="2000" dirty="0">
                <a:solidFill>
                  <a:schemeClr val="accent4">
                    <a:lumMod val="75000"/>
                  </a:schemeClr>
                </a:solidFill>
              </a:rPr>
              <a:t>К</a:t>
            </a:r>
            <a:r>
              <a:rPr lang="uk-UA" sz="2000" dirty="0" smtClean="0">
                <a:solidFill>
                  <a:schemeClr val="accent4">
                    <a:lumMod val="75000"/>
                  </a:schemeClr>
                </a:solidFill>
              </a:rPr>
              <a:t>реативний  простір  учителя  НУШ : дизайн мислення, візуалізація, формувальне оцінювання , ро</a:t>
            </a:r>
            <a:r>
              <a:rPr lang="uk-UA" sz="2000" dirty="0" smtClean="0">
                <a:solidFill>
                  <a:schemeClr val="accent4">
                    <a:lumMod val="75000"/>
                  </a:schemeClr>
                </a:solidFill>
                <a:cs typeface="Aharoni" pitchFamily="2" charset="-79"/>
              </a:rPr>
              <a:t>звиток </a:t>
            </a:r>
            <a:r>
              <a:rPr lang="uk-UA" sz="2000" dirty="0">
                <a:solidFill>
                  <a:schemeClr val="accent4">
                    <a:lumMod val="75000"/>
                  </a:schemeClr>
                </a:solidFill>
                <a:cs typeface="Aharoni" pitchFamily="2" charset="-79"/>
              </a:rPr>
              <a:t>навчальної </a:t>
            </a:r>
            <a:r>
              <a:rPr lang="uk-UA" sz="2000" dirty="0" smtClean="0">
                <a:solidFill>
                  <a:schemeClr val="accent4">
                    <a:lumMod val="75000"/>
                  </a:schemeClr>
                </a:solidFill>
                <a:cs typeface="Aharoni" pitchFamily="2" charset="-79"/>
              </a:rPr>
              <a:t> компетентності педагога НУШ.</a:t>
            </a:r>
          </a:p>
          <a:p>
            <a:pPr algn="r"/>
            <a:r>
              <a:rPr lang="uk-UA" sz="20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uk-UA" sz="2000" b="1" i="1" dirty="0" err="1" smtClean="0">
                <a:solidFill>
                  <a:schemeClr val="accent4">
                    <a:lumMod val="75000"/>
                  </a:schemeClr>
                </a:solidFill>
              </a:rPr>
              <a:t>Гапон</a:t>
            </a:r>
            <a:r>
              <a:rPr lang="uk-UA" sz="2000" b="1" i="1" dirty="0" smtClean="0">
                <a:solidFill>
                  <a:schemeClr val="accent4">
                    <a:lumMod val="75000"/>
                  </a:schemeClr>
                </a:solidFill>
              </a:rPr>
              <a:t> Леся Олексіївна,</a:t>
            </a:r>
          </a:p>
          <a:p>
            <a:pPr algn="r"/>
            <a:r>
              <a:rPr lang="en-US" sz="2000" b="1" i="1" dirty="0" smtClean="0">
                <a:solidFill>
                  <a:schemeClr val="accent4">
                    <a:lumMod val="75000"/>
                  </a:schemeClr>
                </a:solidFill>
                <a:cs typeface="Aharoni" pitchFamily="2" charset="-79"/>
              </a:rPr>
              <a:t>PhD, </a:t>
            </a:r>
            <a:r>
              <a:rPr lang="uk-UA" sz="2000" b="1" i="1" dirty="0" smtClean="0">
                <a:solidFill>
                  <a:schemeClr val="accent4">
                    <a:lumMod val="75000"/>
                  </a:schemeClr>
                </a:solidFill>
                <a:cs typeface="Aharoni" pitchFamily="2" charset="-79"/>
              </a:rPr>
              <a:t>методист ТКМЦНОІМ</a:t>
            </a:r>
            <a:endParaRPr lang="en-US" sz="2000" b="1" i="1" dirty="0" smtClean="0">
              <a:solidFill>
                <a:schemeClr val="accent4">
                  <a:lumMod val="75000"/>
                </a:schemeClr>
              </a:solidFill>
              <a:cs typeface="Aharoni" pitchFamily="2" charset="-79"/>
            </a:endParaRPr>
          </a:p>
          <a:p>
            <a:pPr algn="r"/>
            <a:endParaRPr lang="uk-UA" sz="2000" b="1" i="1" dirty="0" smtClean="0">
              <a:solidFill>
                <a:schemeClr val="accent4">
                  <a:lumMod val="75000"/>
                </a:schemeClr>
              </a:solidFill>
              <a:cs typeface="Aharoni" pitchFamily="2" charset="-79"/>
            </a:endParaRPr>
          </a:p>
          <a:p>
            <a:r>
              <a:rPr lang="uk-UA" sz="2000" dirty="0" smtClean="0">
                <a:solidFill>
                  <a:schemeClr val="accent4">
                    <a:lumMod val="75000"/>
                  </a:schemeClr>
                </a:solidFill>
              </a:rPr>
              <a:t>2. Використання </a:t>
            </a:r>
            <a:r>
              <a:rPr lang="uk-UA" sz="2000" dirty="0">
                <a:solidFill>
                  <a:schemeClr val="accent4">
                    <a:lumMod val="75000"/>
                  </a:schemeClr>
                </a:solidFill>
              </a:rPr>
              <a:t>засобів анімації редактора презентацій MS </a:t>
            </a:r>
            <a:r>
              <a:rPr lang="uk-UA" sz="2000" dirty="0" err="1">
                <a:solidFill>
                  <a:schemeClr val="accent4">
                    <a:lumMod val="75000"/>
                  </a:schemeClr>
                </a:solidFill>
              </a:rPr>
              <a:t>Power</a:t>
            </a:r>
            <a:r>
              <a:rPr lang="uk-UA" sz="20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uk-UA" sz="2000" dirty="0" err="1">
                <a:solidFill>
                  <a:schemeClr val="accent4">
                    <a:lumMod val="75000"/>
                  </a:schemeClr>
                </a:solidFill>
              </a:rPr>
              <a:t>Point</a:t>
            </a:r>
            <a:r>
              <a:rPr lang="uk-UA" sz="2000" dirty="0">
                <a:solidFill>
                  <a:schemeClr val="accent4">
                    <a:lumMod val="75000"/>
                  </a:schemeClr>
                </a:solidFill>
              </a:rPr>
              <a:t> на </a:t>
            </a:r>
            <a:r>
              <a:rPr lang="uk-UA" sz="2000" dirty="0" err="1" smtClean="0">
                <a:solidFill>
                  <a:schemeClr val="accent4">
                    <a:lumMod val="75000"/>
                  </a:schemeClr>
                </a:solidFill>
              </a:rPr>
              <a:t>уроках</a:t>
            </a:r>
            <a:r>
              <a:rPr lang="uk-UA" sz="2000" dirty="0" smtClean="0">
                <a:solidFill>
                  <a:schemeClr val="accent4">
                    <a:lumMod val="75000"/>
                  </a:schemeClr>
                </a:solidFill>
              </a:rPr>
              <a:t> української </a:t>
            </a:r>
            <a:r>
              <a:rPr lang="uk-UA" sz="2000" dirty="0">
                <a:solidFill>
                  <a:schemeClr val="accent4">
                    <a:lumMod val="75000"/>
                  </a:schemeClr>
                </a:solidFill>
              </a:rPr>
              <a:t>та зарубіжної літератури. </a:t>
            </a:r>
            <a:r>
              <a:rPr lang="uk-UA" sz="2000" dirty="0" smtClean="0">
                <a:solidFill>
                  <a:schemeClr val="accent4">
                    <a:lumMod val="75000"/>
                  </a:schemeClr>
                </a:solidFill>
              </a:rPr>
              <a:t> Презентація інтегрованого показового уроку позакласного читання. </a:t>
            </a:r>
          </a:p>
          <a:p>
            <a:pPr algn="r"/>
            <a:r>
              <a:rPr lang="uk-UA" sz="2000" b="1" i="1" dirty="0" err="1" smtClean="0">
                <a:solidFill>
                  <a:schemeClr val="accent4">
                    <a:lumMod val="75000"/>
                  </a:schemeClr>
                </a:solidFill>
              </a:rPr>
              <a:t>Гринчук</a:t>
            </a:r>
            <a:r>
              <a:rPr lang="uk-UA" sz="2000" b="1" i="1" dirty="0" smtClean="0">
                <a:solidFill>
                  <a:schemeClr val="accent4">
                    <a:lumMod val="75000"/>
                  </a:schemeClr>
                </a:solidFill>
              </a:rPr>
              <a:t> Ольга Болеславівна,</a:t>
            </a:r>
            <a:endParaRPr lang="uk-UA" sz="2000" b="1" i="1" dirty="0">
              <a:solidFill>
                <a:schemeClr val="accent4">
                  <a:lumMod val="75000"/>
                </a:schemeClr>
              </a:solidFill>
            </a:endParaRPr>
          </a:p>
          <a:p>
            <a:pPr algn="r"/>
            <a:r>
              <a:rPr lang="uk-UA" sz="2000" i="1" dirty="0">
                <a:solidFill>
                  <a:schemeClr val="accent4">
                    <a:lumMod val="75000"/>
                  </a:schemeClr>
                </a:solidFill>
              </a:rPr>
              <a:t>у</a:t>
            </a:r>
            <a:r>
              <a:rPr lang="uk-UA" sz="2000" i="1" dirty="0" smtClean="0">
                <a:solidFill>
                  <a:schemeClr val="accent4">
                    <a:lumMod val="75000"/>
                  </a:schemeClr>
                </a:solidFill>
              </a:rPr>
              <a:t>читель </a:t>
            </a:r>
            <a:r>
              <a:rPr lang="uk-UA" sz="2000" i="1" dirty="0">
                <a:solidFill>
                  <a:schemeClr val="accent4">
                    <a:lumMod val="75000"/>
                  </a:schemeClr>
                </a:solidFill>
              </a:rPr>
              <a:t>української мови </a:t>
            </a:r>
            <a:r>
              <a:rPr lang="uk-UA" sz="2000" i="1" dirty="0" smtClean="0">
                <a:solidFill>
                  <a:schemeClr val="accent4">
                    <a:lumMod val="75000"/>
                  </a:schemeClr>
                </a:solidFill>
              </a:rPr>
              <a:t>й літератури, </a:t>
            </a:r>
            <a:r>
              <a:rPr lang="uk-UA" sz="2000" i="1" dirty="0">
                <a:solidFill>
                  <a:schemeClr val="accent4">
                    <a:lumMod val="75000"/>
                  </a:schemeClr>
                </a:solidFill>
              </a:rPr>
              <a:t>зарубіжної </a:t>
            </a:r>
            <a:r>
              <a:rPr lang="uk-UA" sz="2000" i="1" dirty="0" smtClean="0">
                <a:solidFill>
                  <a:schemeClr val="accent4">
                    <a:lumMod val="75000"/>
                  </a:schemeClr>
                </a:solidFill>
              </a:rPr>
              <a:t>літератури ТКГ, учитель-методист, </a:t>
            </a:r>
          </a:p>
          <a:p>
            <a:pPr algn="r"/>
            <a:r>
              <a:rPr lang="uk-UA" sz="2000" b="1" i="1" dirty="0" err="1" smtClean="0">
                <a:solidFill>
                  <a:schemeClr val="accent4">
                    <a:lumMod val="75000"/>
                  </a:schemeClr>
                </a:solidFill>
              </a:rPr>
              <a:t>Михайлишин</a:t>
            </a:r>
            <a:r>
              <a:rPr lang="uk-UA" sz="2000" b="1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uk-UA" sz="2000" b="1" i="1" dirty="0">
                <a:solidFill>
                  <a:schemeClr val="accent4">
                    <a:lumMod val="75000"/>
                  </a:schemeClr>
                </a:solidFill>
              </a:rPr>
              <a:t>Олександра </a:t>
            </a:r>
            <a:r>
              <a:rPr lang="uk-UA" sz="2000" b="1" i="1" dirty="0" smtClean="0">
                <a:solidFill>
                  <a:schemeClr val="accent4">
                    <a:lumMod val="75000"/>
                  </a:schemeClr>
                </a:solidFill>
              </a:rPr>
              <a:t>Ігорівна</a:t>
            </a:r>
            <a:r>
              <a:rPr lang="uk-UA" sz="2000" dirty="0" smtClean="0">
                <a:solidFill>
                  <a:schemeClr val="accent4">
                    <a:lumMod val="75000"/>
                  </a:schemeClr>
                </a:solidFill>
              </a:rPr>
              <a:t>,</a:t>
            </a:r>
          </a:p>
          <a:p>
            <a:pPr algn="r"/>
            <a:r>
              <a:rPr lang="uk-UA" sz="2000" i="1" dirty="0" smtClean="0">
                <a:solidFill>
                  <a:schemeClr val="accent4">
                    <a:lumMod val="75000"/>
                  </a:schemeClr>
                </a:solidFill>
              </a:rPr>
              <a:t>учитель </a:t>
            </a:r>
            <a:r>
              <a:rPr lang="uk-UA" sz="2000" i="1" dirty="0">
                <a:solidFill>
                  <a:schemeClr val="accent4">
                    <a:lumMod val="75000"/>
                  </a:schemeClr>
                </a:solidFill>
              </a:rPr>
              <a:t>математики </a:t>
            </a:r>
            <a:r>
              <a:rPr lang="uk-UA" sz="2000" i="1" dirty="0" smtClean="0">
                <a:solidFill>
                  <a:schemeClr val="accent4">
                    <a:lumMod val="75000"/>
                  </a:schemeClr>
                </a:solidFill>
              </a:rPr>
              <a:t>й </a:t>
            </a:r>
            <a:r>
              <a:rPr lang="uk-UA" sz="2000" i="1" dirty="0" err="1" smtClean="0">
                <a:solidFill>
                  <a:schemeClr val="accent4">
                    <a:lumMod val="75000"/>
                  </a:schemeClr>
                </a:solidFill>
              </a:rPr>
              <a:t>інформатикиТКГ</a:t>
            </a:r>
            <a:r>
              <a:rPr lang="uk-UA" sz="2000" i="1" dirty="0" smtClean="0">
                <a:solidFill>
                  <a:schemeClr val="accent4">
                    <a:lumMod val="75000"/>
                  </a:schemeClr>
                </a:solidFill>
              </a:rPr>
              <a:t>, </a:t>
            </a:r>
          </a:p>
          <a:p>
            <a:pPr algn="r"/>
            <a:r>
              <a:rPr lang="uk-UA" sz="2000" i="1" dirty="0" smtClean="0">
                <a:solidFill>
                  <a:schemeClr val="accent4">
                    <a:lumMod val="75000"/>
                  </a:schemeClr>
                </a:solidFill>
              </a:rPr>
              <a:t>учитель-методист</a:t>
            </a:r>
            <a:endParaRPr lang="en-US" sz="2000" i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r"/>
            <a:endParaRPr lang="uk-UA" sz="2000" i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uk-UA" sz="2000" dirty="0">
                <a:solidFill>
                  <a:schemeClr val="accent4">
                    <a:lumMod val="75000"/>
                  </a:schemeClr>
                </a:solidFill>
              </a:rPr>
              <a:t> </a:t>
            </a:r>
            <a:r>
              <a:rPr lang="uk-UA" sz="2000" dirty="0" smtClean="0">
                <a:solidFill>
                  <a:schemeClr val="accent4">
                    <a:lumMod val="75000"/>
                  </a:schemeClr>
                </a:solidFill>
              </a:rPr>
              <a:t>3. Творча майстерня слова  «Поезія ... </a:t>
            </a:r>
            <a:r>
              <a:rPr lang="uk-UA" sz="2000" dirty="0">
                <a:solidFill>
                  <a:schemeClr val="accent4">
                    <a:lumMod val="75000"/>
                  </a:schemeClr>
                </a:solidFill>
              </a:rPr>
              <a:t>безсмертний дотик до </a:t>
            </a:r>
            <a:r>
              <a:rPr lang="uk-UA" sz="2000" dirty="0" smtClean="0">
                <a:solidFill>
                  <a:schemeClr val="accent4">
                    <a:lumMod val="75000"/>
                  </a:schemeClr>
                </a:solidFill>
              </a:rPr>
              <a:t>душі». </a:t>
            </a:r>
          </a:p>
          <a:p>
            <a:pPr algn="r"/>
            <a:r>
              <a:rPr lang="uk-UA" sz="2000" b="1" i="1" dirty="0" err="1">
                <a:solidFill>
                  <a:schemeClr val="accent4">
                    <a:lumMod val="75000"/>
                  </a:schemeClr>
                </a:solidFill>
              </a:rPr>
              <a:t>Атаманчук</a:t>
            </a:r>
            <a:r>
              <a:rPr lang="uk-UA" sz="2000" b="1" i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uk-UA" sz="2000" b="1" i="1" dirty="0" smtClean="0">
                <a:solidFill>
                  <a:schemeClr val="accent4">
                    <a:lumMod val="75000"/>
                  </a:schemeClr>
                </a:solidFill>
              </a:rPr>
              <a:t>Ольга Іванівна,</a:t>
            </a:r>
            <a:endParaRPr lang="uk-UA" sz="2000" b="1" i="1" dirty="0">
              <a:solidFill>
                <a:schemeClr val="accent4">
                  <a:lumMod val="75000"/>
                </a:schemeClr>
              </a:solidFill>
            </a:endParaRPr>
          </a:p>
          <a:p>
            <a:pPr algn="r"/>
            <a:r>
              <a:rPr lang="uk-UA" sz="2000" i="1" dirty="0">
                <a:solidFill>
                  <a:schemeClr val="accent4">
                    <a:lumMod val="75000"/>
                  </a:schemeClr>
                </a:solidFill>
              </a:rPr>
              <a:t>у</a:t>
            </a:r>
            <a:r>
              <a:rPr lang="uk-UA" sz="2000" i="1" dirty="0" smtClean="0">
                <a:solidFill>
                  <a:schemeClr val="accent4">
                    <a:lumMod val="75000"/>
                  </a:schemeClr>
                </a:solidFill>
              </a:rPr>
              <a:t>читель математики й </a:t>
            </a:r>
            <a:r>
              <a:rPr lang="uk-UA" sz="2000" i="1" dirty="0">
                <a:solidFill>
                  <a:schemeClr val="accent4">
                    <a:lumMod val="75000"/>
                  </a:schemeClr>
                </a:solidFill>
              </a:rPr>
              <a:t>інформатики ТКГ, </a:t>
            </a:r>
            <a:endParaRPr lang="uk-UA" sz="2000" i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r"/>
            <a:r>
              <a:rPr lang="uk-UA" sz="2000" i="1" dirty="0" smtClean="0">
                <a:solidFill>
                  <a:schemeClr val="accent4">
                    <a:lumMod val="75000"/>
                  </a:schemeClr>
                </a:solidFill>
              </a:rPr>
              <a:t>поетеса, член Спілки </a:t>
            </a:r>
            <a:r>
              <a:rPr lang="uk-UA" sz="2000" i="1" dirty="0">
                <a:solidFill>
                  <a:schemeClr val="accent4">
                    <a:lumMod val="75000"/>
                  </a:schemeClr>
                </a:solidFill>
              </a:rPr>
              <a:t>письменників </a:t>
            </a:r>
            <a:r>
              <a:rPr lang="uk-UA" sz="2000" i="1" dirty="0" smtClean="0">
                <a:solidFill>
                  <a:schemeClr val="accent4">
                    <a:lumMod val="75000"/>
                  </a:schemeClr>
                </a:solidFill>
              </a:rPr>
              <a:t>Тернопільщин</a:t>
            </a:r>
            <a:r>
              <a:rPr lang="uk-UA" sz="2000" dirty="0" smtClean="0">
                <a:solidFill>
                  <a:schemeClr val="accent4">
                    <a:lumMod val="75000"/>
                  </a:schemeClr>
                </a:solidFill>
              </a:rPr>
              <a:t>и</a:t>
            </a:r>
            <a:endParaRPr lang="uk-UA" sz="2000" b="1" dirty="0">
              <a:solidFill>
                <a:schemeClr val="accent4">
                  <a:lumMod val="75000"/>
                </a:schemeClr>
              </a:solidFill>
              <a:cs typeface="Aharoni" pitchFamily="2" charset="-79"/>
            </a:endParaRPr>
          </a:p>
          <a:p>
            <a:pPr algn="r"/>
            <a:endParaRPr lang="uk-UA" sz="2000" dirty="0">
              <a:latin typeface="+mj-lt"/>
              <a:cs typeface="Aharoni" pitchFamily="2" charset="-79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3A427-AC2D-4196-9123-260ABF158BD4}" type="slidenum">
              <a:rPr lang="uk-UA" smtClean="0"/>
              <a:pPr/>
              <a:t>2</a:t>
            </a:fld>
            <a:endParaRPr lang="uk-UA"/>
          </a:p>
        </p:txBody>
      </p:sp>
      <p:sp>
        <p:nvSpPr>
          <p:cNvPr id="6150" name="AutoShape 6" descr="Ð ÐµÐ·ÑÐ»ÑÑÐ°Ñ Ð¿Ð¾ÑÑÐºÑ Ð·Ð¾Ð±ÑÐ°Ð¶ÐµÐ½Ñ Ð·Ð° Ð·Ð°Ð¿Ð¸ÑÐ¾Ð¼ &quot;SmartArt&quot;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152" name="AutoShape 8" descr="Ð ÐµÐ·ÑÐ»ÑÑÐ°Ñ Ð¿Ð¾ÑÑÐºÑ Ð·Ð¾Ð±ÑÐ°Ð¶ÐµÐ½Ñ Ð·Ð° Ð·Ð°Ð¿Ð¸ÑÐ¾Ð¼ &quot;SmartArt&quot;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156" name="AutoShape 12" descr="Ð ÐµÐ·ÑÐ»ÑÑÐ°Ñ Ð¿Ð¾ÑÑÐºÑ Ð·Ð¾Ð±ÑÐ°Ð¶ÐµÐ½Ñ Ð·Ð° Ð·Ð°Ð¿Ð¸ÑÐ¾Ð¼ &quot;Ð²ÑÐ·ÑÐ°Ð»ÑÐ·Ð°ÑÑÑ Ð½Ð° ÑÑÐ¾ÐºÐ°Ñ ÑÐºÑÐ°ÑÐ½ÑÑÐºÐ¾Ñ Ð»ÑÑÐµÑÐ°ÑÑÑÐ¸&quot;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158" name="AutoShape 14" descr="Ð ÐµÐ·ÑÐ»ÑÑÐ°Ñ Ð¿Ð¾ÑÑÐºÑ Ð·Ð¾Ð±ÑÐ°Ð¶ÐµÐ½Ñ Ð·Ð° Ð·Ð°Ð¿Ð¸ÑÐ¾Ð¼ &quot;Ð²ÑÐ·ÑÐ°Ð»ÑÐ·Ð°ÑÑÑ Ð½Ð° ÑÑÐ¾ÐºÐ°Ñ ÑÐºÑÐ°ÑÐ½ÑÑÐºÐ¾Ñ Ð»ÑÑÐµÑÐ°ÑÑÑÐ¸&quot;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339615" y="161925"/>
            <a:ext cx="6192689" cy="1008112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400" b="1" dirty="0" smtClean="0">
                <a:solidFill>
                  <a:schemeClr val="accent4">
                    <a:lumMod val="75000"/>
                  </a:schemeClr>
                </a:solidFill>
              </a:rPr>
              <a:t>ЗМІСТ РОБОТИ</a:t>
            </a:r>
            <a:endParaRPr lang="uk-UA" sz="2400" b="1" dirty="0">
              <a:solidFill>
                <a:schemeClr val="accent4">
                  <a:lumMod val="75000"/>
                </a:schemeClr>
              </a:solidFill>
              <a:cs typeface="Aharoni" pitchFamily="2" charset="-79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3A427-AC2D-4196-9123-260ABF158BD4}" type="slidenum">
              <a:rPr lang="uk-UA" smtClean="0"/>
              <a:pPr/>
              <a:t>3</a:t>
            </a:fld>
            <a:endParaRPr lang="uk-UA"/>
          </a:p>
        </p:txBody>
      </p:sp>
      <p:sp>
        <p:nvSpPr>
          <p:cNvPr id="23" name="Прямоугольник с двумя скругленными противолежащими углами 22"/>
          <p:cNvSpPr/>
          <p:nvPr/>
        </p:nvSpPr>
        <p:spPr>
          <a:xfrm>
            <a:off x="332655" y="107504"/>
            <a:ext cx="5976665" cy="1080120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cs typeface="Aharoni" pitchFamily="2" charset="-79"/>
              </a:rPr>
              <a:t>Розвиток навчальної </a:t>
            </a:r>
          </a:p>
          <a:p>
            <a:pPr algn="ctr"/>
            <a: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cs typeface="Aharoni" pitchFamily="2" charset="-79"/>
              </a:rPr>
              <a:t>компетентності педагога НУШ</a:t>
            </a:r>
            <a:endParaRPr lang="uk-UA" sz="2400" b="1" dirty="0">
              <a:solidFill>
                <a:schemeClr val="accent4">
                  <a:lumMod val="75000"/>
                </a:schemeClr>
              </a:solidFill>
              <a:cs typeface="Aharoni" pitchFamily="2" charset="-79"/>
            </a:endParaRPr>
          </a:p>
        </p:txBody>
      </p:sp>
      <p:sp>
        <p:nvSpPr>
          <p:cNvPr id="24" name="Заметки 2"/>
          <p:cNvSpPr>
            <a:spLocks noGrp="1"/>
          </p:cNvSpPr>
          <p:nvPr>
            <p:ph type="body" idx="3"/>
          </p:nvPr>
        </p:nvSpPr>
        <p:spPr>
          <a:xfrm>
            <a:off x="332656" y="1511660"/>
            <a:ext cx="6192688" cy="7308812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  <a:prstDash val="sysDot"/>
          </a:ln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  <a:spcBef>
                <a:spcPts val="1460"/>
              </a:spcBef>
              <a:tabLst>
                <a:tab pos="342265" algn="l"/>
              </a:tabLst>
            </a:pPr>
            <a:r>
              <a:rPr lang="uk-UA" sz="1400" spc="15" dirty="0" smtClean="0">
                <a:solidFill>
                  <a:srgbClr val="90C225"/>
                </a:solidFill>
                <a:latin typeface="Times New Roman"/>
                <a:cs typeface="Times New Roman"/>
              </a:rPr>
              <a:t>	</a:t>
            </a:r>
          </a:p>
          <a:p>
            <a:pPr algn="r">
              <a:lnSpc>
                <a:spcPct val="100000"/>
              </a:lnSpc>
              <a:spcBef>
                <a:spcPts val="1460"/>
              </a:spcBef>
              <a:tabLst>
                <a:tab pos="342265" algn="l"/>
              </a:tabLst>
            </a:pPr>
            <a:r>
              <a:rPr lang="uk-UA" sz="1400" spc="15" dirty="0" smtClean="0">
                <a:solidFill>
                  <a:srgbClr val="90C225"/>
                </a:solidFill>
                <a:latin typeface="Wingdings 3"/>
                <a:cs typeface="Wingdings 3"/>
              </a:rPr>
              <a:t></a:t>
            </a:r>
            <a:r>
              <a:rPr lang="de-DE" sz="1400" b="1" i="1" dirty="0" smtClean="0">
                <a:solidFill>
                  <a:srgbClr val="404040"/>
                </a:solidFill>
                <a:latin typeface="Trebuchet MS"/>
                <a:cs typeface="Trebuchet MS"/>
              </a:rPr>
              <a:t>Khan </a:t>
            </a:r>
            <a:r>
              <a:rPr lang="de-DE" sz="1400" b="1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Academy</a:t>
            </a:r>
            <a:r>
              <a:rPr lang="de-DE" sz="1400" b="1" i="1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de-DE" sz="1400" i="1" u="heavy" spc="-25" dirty="0" smtClean="0">
                <a:solidFill>
                  <a:srgbClr val="99C93B"/>
                </a:solidFill>
                <a:uFill>
                  <a:solidFill>
                    <a:srgbClr val="99C93B"/>
                  </a:solidFill>
                </a:uFill>
                <a:latin typeface="Trebuchet MS"/>
                <a:cs typeface="Trebuchet MS"/>
                <a:hlinkClick r:id="rId3"/>
              </a:rPr>
              <a:t>http://www.khanacademy.org/</a:t>
            </a:r>
            <a:r>
              <a:rPr lang="de-DE" sz="1400" i="1" spc="-25" dirty="0" smtClean="0">
                <a:solidFill>
                  <a:srgbClr val="99C93B"/>
                </a:solidFill>
                <a:latin typeface="Trebuchet MS"/>
                <a:cs typeface="Trebuchet MS"/>
                <a:hlinkClick r:id="rId3"/>
              </a:rPr>
              <a:t> </a:t>
            </a:r>
            <a:endParaRPr lang="uk-UA" sz="1400" i="1" spc="-25" dirty="0" smtClean="0">
              <a:solidFill>
                <a:srgbClr val="99C93B"/>
              </a:solidFill>
              <a:latin typeface="Trebuchet MS"/>
              <a:cs typeface="Trebuchet MS"/>
            </a:endParaRPr>
          </a:p>
          <a:p>
            <a:pPr algn="r">
              <a:lnSpc>
                <a:spcPct val="100000"/>
              </a:lnSpc>
              <a:spcBef>
                <a:spcPts val="1460"/>
              </a:spcBef>
              <a:tabLst>
                <a:tab pos="342265" algn="l"/>
              </a:tabLst>
            </a:pPr>
            <a:r>
              <a:rPr lang="de-DE" sz="1400" i="1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Khan </a:t>
            </a:r>
            <a:r>
              <a:rPr lang="de-DE" sz="1400" i="1" dirty="0" err="1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Academy</a:t>
            </a:r>
            <a:r>
              <a:rPr lang="de-DE" sz="1400" i="1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uk-UA" sz="1400" i="1" spc="-5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пропонує </a:t>
            </a:r>
            <a:r>
              <a:rPr lang="uk-UA" sz="1400" i="1" spc="-5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онлайн-</a:t>
            </a:r>
            <a:r>
              <a:rPr lang="uk-UA" sz="1400" i="1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курси  та </a:t>
            </a:r>
            <a:r>
              <a:rPr lang="uk-UA" sz="1400" i="1" spc="-5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лекції </a:t>
            </a:r>
            <a:r>
              <a:rPr lang="uk-UA" sz="1400" i="1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у форматі </a:t>
            </a:r>
            <a:r>
              <a:rPr lang="de-DE" sz="1400" i="1" spc="-60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YouTube </a:t>
            </a:r>
            <a:r>
              <a:rPr lang="uk-UA" sz="1400" i="1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відео  </a:t>
            </a:r>
            <a:r>
              <a:rPr lang="uk-UA" sz="1400" i="1" spc="-10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(математика, </a:t>
            </a:r>
            <a:r>
              <a:rPr lang="uk-UA" sz="1400" i="1" spc="-5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біологія, </a:t>
            </a:r>
            <a:r>
              <a:rPr lang="uk-UA" sz="1400" i="1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наука і </a:t>
            </a:r>
            <a:r>
              <a:rPr lang="uk-UA" sz="1400" i="1" spc="-5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техніка, </a:t>
            </a:r>
            <a:r>
              <a:rPr lang="uk-UA" sz="1400" i="1" spc="-10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мистецтво </a:t>
            </a:r>
            <a:r>
              <a:rPr lang="uk-UA" sz="1400" i="1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і</a:t>
            </a:r>
            <a:r>
              <a:rPr lang="uk-UA" sz="1400" i="1" spc="120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uk-UA" sz="1400" i="1" spc="-5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гуманітарні науки, економіка </a:t>
            </a:r>
            <a:r>
              <a:rPr lang="uk-UA" sz="1400" i="1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і</a:t>
            </a:r>
            <a:r>
              <a:rPr lang="uk-UA" sz="1400" i="1" spc="-20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uk-UA" sz="1400" i="1" spc="-5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фінанси)</a:t>
            </a:r>
          </a:p>
          <a:p>
            <a:pPr marL="2719070">
              <a:lnSpc>
                <a:spcPct val="100000"/>
              </a:lnSpc>
              <a:spcBef>
                <a:spcPts val="5"/>
              </a:spcBef>
            </a:pPr>
            <a:endParaRPr lang="uk-UA" sz="1400" i="1" spc="-5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1270" algn="r">
              <a:lnSpc>
                <a:spcPct val="100000"/>
              </a:lnSpc>
              <a:spcBef>
                <a:spcPts val="980"/>
              </a:spcBef>
              <a:tabLst>
                <a:tab pos="344170" algn="l"/>
              </a:tabLst>
            </a:pPr>
            <a:r>
              <a:rPr lang="uk-UA" sz="1400" spc="15" dirty="0" smtClean="0">
                <a:solidFill>
                  <a:srgbClr val="90C225"/>
                </a:solidFill>
                <a:latin typeface="Wingdings 3"/>
                <a:cs typeface="Wingdings 3"/>
              </a:rPr>
              <a:t></a:t>
            </a:r>
            <a:r>
              <a:rPr lang="uk-UA" sz="1400" b="1" i="1" dirty="0" smtClean="0">
                <a:solidFill>
                  <a:srgbClr val="404040"/>
                </a:solidFill>
                <a:latin typeface="Trebuchet MS"/>
                <a:cs typeface="Trebuchet MS"/>
              </a:rPr>
              <a:t>е</a:t>
            </a:r>
            <a:r>
              <a:rPr lang="de-DE" sz="1400" b="1" i="1" dirty="0" smtClean="0">
                <a:solidFill>
                  <a:srgbClr val="404040"/>
                </a:solidFill>
                <a:latin typeface="Trebuchet MS"/>
                <a:cs typeface="Trebuchet MS"/>
              </a:rPr>
              <a:t>dx</a:t>
            </a:r>
            <a:r>
              <a:rPr lang="de-DE" sz="1400" b="1" i="1" spc="-2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de-DE" sz="1400" i="1" u="heavy" spc="-20" dirty="0" smtClean="0">
                <a:solidFill>
                  <a:srgbClr val="99C93B"/>
                </a:solidFill>
                <a:uFill>
                  <a:solidFill>
                    <a:srgbClr val="99C93B"/>
                  </a:solidFill>
                </a:uFill>
                <a:latin typeface="Trebuchet MS"/>
                <a:cs typeface="Trebuchet MS"/>
                <a:hlinkClick r:id="rId4"/>
              </a:rPr>
              <a:t>https://www.edx.org</a:t>
            </a:r>
            <a:endParaRPr lang="de-DE" sz="1400" dirty="0" smtClean="0">
              <a:latin typeface="Trebuchet MS"/>
              <a:cs typeface="Trebuchet MS"/>
            </a:endParaRPr>
          </a:p>
          <a:p>
            <a:pPr marL="12065" marR="5080" indent="-2540" algn="r">
              <a:lnSpc>
                <a:spcPct val="100000"/>
              </a:lnSpc>
              <a:spcBef>
                <a:spcPts val="1019"/>
              </a:spcBef>
            </a:pPr>
            <a:r>
              <a:rPr lang="uk-UA" sz="1400" i="1" spc="-5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Безкоштовна </a:t>
            </a:r>
            <a:r>
              <a:rPr lang="uk-UA" sz="1400" i="1" dirty="0" err="1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інтернет-</a:t>
            </a:r>
            <a:r>
              <a:rPr lang="uk-UA" sz="1400" i="1" spc="-5" dirty="0" err="1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платформа</a:t>
            </a:r>
            <a:r>
              <a:rPr lang="uk-UA" sz="1400" i="1" spc="-5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 масових відкритих інтерактивних  курсів, заснована </a:t>
            </a:r>
            <a:r>
              <a:rPr lang="uk-UA" sz="1400" i="1" spc="-5" dirty="0" err="1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Массачусетським</a:t>
            </a:r>
            <a:r>
              <a:rPr lang="uk-UA" sz="1400" i="1" spc="-5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uk-UA" sz="1400" i="1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технологічним </a:t>
            </a:r>
            <a:r>
              <a:rPr lang="uk-UA" sz="1400" i="1" spc="-5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інститутом </a:t>
            </a:r>
            <a:r>
              <a:rPr lang="uk-UA" sz="1400" i="1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і  </a:t>
            </a:r>
            <a:r>
              <a:rPr lang="uk-UA" sz="1400" i="1" spc="-5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Гарвардським університетом </a:t>
            </a:r>
            <a:r>
              <a:rPr lang="uk-UA" sz="1400" i="1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в травні </a:t>
            </a:r>
            <a:r>
              <a:rPr lang="uk-UA" sz="1400" i="1" spc="-5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2012 року. </a:t>
            </a:r>
            <a:r>
              <a:rPr lang="de-DE" sz="1400" i="1" dirty="0" err="1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EdX</a:t>
            </a:r>
            <a:r>
              <a:rPr lang="de-DE" sz="1400" i="1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uk-UA" sz="1400" i="1" spc="-5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проводить </a:t>
            </a:r>
            <a:r>
              <a:rPr lang="uk-UA" sz="1400" i="1" dirty="0" err="1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онлайн-</a:t>
            </a:r>
            <a:r>
              <a:rPr lang="uk-UA" sz="1400" i="1" spc="-5" dirty="0" err="1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курси</a:t>
            </a:r>
            <a:r>
              <a:rPr lang="uk-UA" sz="1400" i="1" spc="-5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 університетського </a:t>
            </a:r>
            <a:r>
              <a:rPr lang="uk-UA" sz="1400" i="1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рівня в </a:t>
            </a:r>
            <a:r>
              <a:rPr lang="uk-UA" sz="1400" i="1" spc="-5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широкому діапазоні дисциплін</a:t>
            </a:r>
            <a:r>
              <a:rPr lang="uk-UA" sz="1400" i="1" spc="25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uk-UA" sz="1400" i="1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для </a:t>
            </a:r>
            <a:r>
              <a:rPr lang="uk-UA" sz="1400" i="1" spc="-5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слухачів зі всього світу </a:t>
            </a:r>
            <a:r>
              <a:rPr lang="uk-UA" sz="1400" i="1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на </a:t>
            </a:r>
            <a:r>
              <a:rPr lang="uk-UA" sz="1400" i="1" spc="-5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безоплатній основі, </a:t>
            </a:r>
            <a:r>
              <a:rPr lang="uk-UA" sz="1400" i="1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а </a:t>
            </a:r>
            <a:r>
              <a:rPr lang="uk-UA" sz="1400" i="1" spc="-5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також проводить  </a:t>
            </a:r>
            <a:r>
              <a:rPr lang="uk-UA" sz="1400" i="1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дослідження в </a:t>
            </a:r>
            <a:r>
              <a:rPr lang="uk-UA" sz="1400" i="1" spc="-5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галузі</a:t>
            </a:r>
            <a:r>
              <a:rPr lang="uk-UA" sz="1400" i="1" spc="-50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uk-UA" sz="1400" i="1" dirty="0" smtClean="0">
                <a:solidFill>
                  <a:schemeClr val="accent4">
                    <a:lumMod val="75000"/>
                  </a:schemeClr>
                </a:solidFill>
                <a:latin typeface="Trebuchet MS"/>
                <a:cs typeface="Trebuchet MS"/>
              </a:rPr>
              <a:t>навчання</a:t>
            </a:r>
          </a:p>
          <a:p>
            <a:pPr marL="12065" marR="5080" indent="-2540" algn="r">
              <a:lnSpc>
                <a:spcPct val="100000"/>
              </a:lnSpc>
              <a:spcBef>
                <a:spcPts val="1019"/>
              </a:spcBef>
            </a:pPr>
            <a:endParaRPr lang="uk-UA" sz="1400" i="1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1270" algn="r">
              <a:lnSpc>
                <a:spcPct val="100000"/>
              </a:lnSpc>
              <a:spcBef>
                <a:spcPts val="285"/>
              </a:spcBef>
            </a:pPr>
            <a:r>
              <a:rPr lang="uk-UA" sz="1400" spc="15" dirty="0">
                <a:solidFill>
                  <a:srgbClr val="90C225"/>
                </a:solidFill>
                <a:latin typeface="Wingdings 3"/>
                <a:cs typeface="Wingdings 3"/>
              </a:rPr>
              <a:t></a:t>
            </a:r>
            <a:r>
              <a:rPr lang="uk-UA" sz="1400" i="1" spc="-10" dirty="0" smtClean="0">
                <a:solidFill>
                  <a:srgbClr val="90C225"/>
                </a:solidFill>
                <a:latin typeface="Trebuchet MS" pitchFamily="34" charset="0"/>
                <a:cs typeface="Times New Roman"/>
              </a:rPr>
              <a:t> </a:t>
            </a:r>
            <a:r>
              <a:rPr lang="de-DE" sz="1400" i="1" spc="-5" dirty="0" smtClean="0">
                <a:latin typeface="Trebuchet MS" pitchFamily="34" charset="0"/>
              </a:rPr>
              <a:t>Prometheus</a:t>
            </a:r>
            <a:r>
              <a:rPr lang="uk-UA" sz="1400" i="1" spc="-5" dirty="0" smtClean="0">
                <a:latin typeface="Trebuchet MS" pitchFamily="34" charset="0"/>
              </a:rPr>
              <a:t>  </a:t>
            </a:r>
            <a:r>
              <a:rPr lang="de-DE" sz="1400" i="1" spc="-385" dirty="0" smtClean="0">
                <a:latin typeface="Trebuchet MS" pitchFamily="34" charset="0"/>
              </a:rPr>
              <a:t> </a:t>
            </a:r>
            <a:r>
              <a:rPr lang="de-DE" sz="1400" i="1" u="heavy" spc="-5" dirty="0" smtClean="0">
                <a:solidFill>
                  <a:srgbClr val="99C93B"/>
                </a:solidFill>
                <a:uFill>
                  <a:solidFill>
                    <a:srgbClr val="99C93B"/>
                  </a:solidFill>
                </a:uFill>
                <a:latin typeface="Trebuchet MS" pitchFamily="34" charset="0"/>
                <a:hlinkClick r:id="rId5"/>
              </a:rPr>
              <a:t>http://prometheus.org.ua</a:t>
            </a:r>
            <a:endParaRPr lang="de-DE" sz="1400" i="1" dirty="0" smtClean="0">
              <a:latin typeface="Trebuchet MS" pitchFamily="34" charset="0"/>
              <a:cs typeface="Times New Roman"/>
            </a:endParaRPr>
          </a:p>
          <a:p>
            <a:pPr marL="230504" marR="225425" indent="60960" algn="r">
              <a:spcBef>
                <a:spcPts val="1285"/>
              </a:spcBef>
            </a:pPr>
            <a:r>
              <a:rPr lang="uk-UA" sz="1400" i="1" spc="-10" dirty="0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Український </a:t>
            </a:r>
            <a:r>
              <a:rPr lang="uk-UA" sz="1400" i="1" spc="-10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громадський проект масових </a:t>
            </a:r>
            <a:r>
              <a:rPr lang="uk-UA" sz="1400" i="1" spc="-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відкритих </a:t>
            </a:r>
            <a:r>
              <a:rPr lang="uk-UA" sz="1400" i="1" spc="-5" dirty="0" err="1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онлайн-курсів</a:t>
            </a:r>
            <a:r>
              <a:rPr lang="uk-UA" sz="1400" i="1" spc="-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 від </a:t>
            </a:r>
            <a:r>
              <a:rPr lang="uk-UA" sz="1400" i="1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викладачів </a:t>
            </a:r>
            <a:r>
              <a:rPr lang="uk-UA" sz="1400" i="1" spc="-10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КПІ, КНУ </a:t>
            </a:r>
            <a:r>
              <a:rPr lang="uk-UA" sz="1400" i="1" spc="-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ім. </a:t>
            </a:r>
            <a:r>
              <a:rPr lang="uk-UA" sz="1400" i="1" spc="-5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Т. </a:t>
            </a:r>
            <a:r>
              <a:rPr lang="uk-UA" sz="1400" i="1" spc="-6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Г. </a:t>
            </a:r>
            <a:r>
              <a:rPr lang="uk-UA" sz="1400" i="1" spc="-10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Шевченка </a:t>
            </a:r>
            <a:r>
              <a:rPr lang="uk-UA" sz="1400" i="1" spc="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та  </a:t>
            </a:r>
            <a:r>
              <a:rPr lang="uk-UA" sz="1400" i="1" spc="-10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Києво-Могилянської </a:t>
            </a:r>
            <a:r>
              <a:rPr lang="uk-UA" sz="1400" i="1" spc="-1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Академії. </a:t>
            </a:r>
            <a:r>
              <a:rPr lang="uk-UA" sz="1400" i="1" spc="-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На </a:t>
            </a:r>
            <a:r>
              <a:rPr lang="de-DE" sz="1400" i="1" spc="-10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Prometheus </a:t>
            </a:r>
            <a:r>
              <a:rPr lang="uk-UA" sz="1400" i="1" spc="-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є як </a:t>
            </a:r>
            <a:r>
              <a:rPr lang="uk-UA" sz="1400" i="1" spc="-1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предметні </a:t>
            </a:r>
            <a:r>
              <a:rPr lang="uk-UA" sz="1400" i="1" spc="-10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курси, </a:t>
            </a:r>
            <a:r>
              <a:rPr lang="uk-UA" sz="1400" i="1" spc="-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які </a:t>
            </a:r>
            <a:r>
              <a:rPr lang="uk-UA" sz="1400" i="1" spc="-1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допоможуть </a:t>
            </a:r>
            <a:r>
              <a:rPr lang="uk-UA" sz="1400" i="1" spc="-10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вам </a:t>
            </a:r>
            <a:r>
              <a:rPr lang="uk-UA" sz="1400" i="1" spc="-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слідкувати за </a:t>
            </a:r>
            <a:r>
              <a:rPr lang="uk-UA" sz="1400" i="1" spc="-10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новинками </a:t>
            </a:r>
            <a:r>
              <a:rPr lang="uk-UA" sz="1400" i="1" spc="-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у  вашій </a:t>
            </a:r>
            <a:r>
              <a:rPr lang="uk-UA" sz="1400" i="1" spc="-1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галузі </a:t>
            </a:r>
            <a:r>
              <a:rPr lang="uk-UA" sz="1400" i="1" spc="-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знань, </a:t>
            </a:r>
            <a:r>
              <a:rPr lang="uk-UA" sz="1400" i="1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так </a:t>
            </a:r>
            <a:r>
              <a:rPr lang="uk-UA" sz="1400" i="1" spc="-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і </a:t>
            </a:r>
            <a:r>
              <a:rPr lang="uk-UA" sz="1400" i="1" spc="-5" dirty="0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загальні</a:t>
            </a:r>
            <a:r>
              <a:rPr lang="uk-UA" sz="1400" i="1" spc="-5" dirty="0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, </a:t>
            </a:r>
            <a:r>
              <a:rPr lang="uk-UA" sz="1400" i="1" spc="5" dirty="0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що </a:t>
            </a:r>
            <a:r>
              <a:rPr lang="uk-UA" sz="1400" i="1" spc="-1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будуть корисні </a:t>
            </a:r>
            <a:r>
              <a:rPr lang="uk-UA" sz="1400" i="1" spc="-10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вам </a:t>
            </a:r>
            <a:r>
              <a:rPr lang="uk-UA" sz="1400" i="1" spc="-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як</a:t>
            </a:r>
            <a:r>
              <a:rPr lang="uk-UA" sz="1400" i="1" spc="170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 </a:t>
            </a:r>
            <a:r>
              <a:rPr lang="uk-UA" sz="1400" i="1" spc="-20" dirty="0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педагогу</a:t>
            </a:r>
          </a:p>
          <a:p>
            <a:pPr marL="230504" marR="225425" indent="60960" algn="r">
              <a:spcBef>
                <a:spcPts val="1285"/>
              </a:spcBef>
            </a:pPr>
            <a:endParaRPr lang="uk-UA" sz="1400" i="1" spc="-20" dirty="0" smtClean="0">
              <a:solidFill>
                <a:schemeClr val="accent4">
                  <a:lumMod val="75000"/>
                </a:schemeClr>
              </a:solidFill>
              <a:latin typeface="Trebuchet MS" pitchFamily="34" charset="0"/>
              <a:cs typeface="Times New Roman"/>
            </a:endParaRPr>
          </a:p>
          <a:p>
            <a:pPr marL="230504" marR="225425" indent="60960" algn="r">
              <a:spcBef>
                <a:spcPts val="1285"/>
              </a:spcBef>
            </a:pPr>
            <a:endParaRPr lang="uk-UA" sz="1400" i="1" spc="-20" dirty="0" smtClean="0">
              <a:solidFill>
                <a:schemeClr val="accent4">
                  <a:lumMod val="75000"/>
                </a:schemeClr>
              </a:solidFill>
              <a:latin typeface="Trebuchet MS" pitchFamily="34" charset="0"/>
              <a:cs typeface="Times New Roman"/>
            </a:endParaRPr>
          </a:p>
          <a:p>
            <a:pPr marL="635" algn="r">
              <a:spcBef>
                <a:spcPts val="290"/>
              </a:spcBef>
            </a:pPr>
            <a:r>
              <a:rPr lang="uk-UA" sz="1400" spc="-5" dirty="0">
                <a:solidFill>
                  <a:srgbClr val="90C225"/>
                </a:solidFill>
                <a:latin typeface="Wingdings 3"/>
                <a:cs typeface="Wingdings 3"/>
              </a:rPr>
              <a:t></a:t>
            </a:r>
            <a:r>
              <a:rPr lang="uk-UA" sz="1400" spc="-5" dirty="0">
                <a:solidFill>
                  <a:srgbClr val="90C225"/>
                </a:solidFill>
                <a:latin typeface="Times New Roman"/>
                <a:cs typeface="Times New Roman"/>
              </a:rPr>
              <a:t> </a:t>
            </a:r>
            <a:r>
              <a:rPr lang="uk-UA" sz="1400" i="1" spc="-15" dirty="0"/>
              <a:t>Віртуальна </a:t>
            </a:r>
            <a:r>
              <a:rPr lang="uk-UA" sz="1400" i="1" spc="-25" dirty="0"/>
              <a:t>кафедра </a:t>
            </a:r>
            <a:r>
              <a:rPr lang="uk-UA" sz="1400" i="1" spc="-5" dirty="0"/>
              <a:t>андрагогіки </a:t>
            </a:r>
            <a:r>
              <a:rPr lang="uk-UA" sz="1400" i="1" dirty="0"/>
              <a:t>(ВКА)</a:t>
            </a:r>
            <a:r>
              <a:rPr lang="uk-UA" sz="1400" i="1" spc="-350" dirty="0"/>
              <a:t> </a:t>
            </a:r>
            <a:r>
              <a:rPr lang="uk-UA" sz="1400" i="1" spc="-350" dirty="0" smtClean="0"/>
              <a:t>      </a:t>
            </a:r>
            <a:r>
              <a:rPr lang="de-DE" sz="1400" i="1" u="heavy" spc="-5" dirty="0" smtClean="0">
                <a:solidFill>
                  <a:srgbClr val="99C93B"/>
                </a:solidFill>
                <a:uFill>
                  <a:solidFill>
                    <a:srgbClr val="99C93B"/>
                  </a:solidFill>
                </a:uFill>
                <a:hlinkClick r:id="rId6"/>
              </a:rPr>
              <a:t>https</a:t>
            </a:r>
            <a:r>
              <a:rPr lang="de-DE" sz="1400" i="1" u="heavy" spc="-5" dirty="0">
                <a:solidFill>
                  <a:srgbClr val="99C93B"/>
                </a:solidFill>
                <a:uFill>
                  <a:solidFill>
                    <a:srgbClr val="99C93B"/>
                  </a:solidFill>
                </a:uFill>
                <a:hlinkClick r:id="rId6"/>
              </a:rPr>
              <a:t>://ppo.mk.ua/</a:t>
            </a:r>
            <a:endParaRPr lang="de-DE" sz="1400" i="1" dirty="0">
              <a:latin typeface="Times New Roman"/>
              <a:cs typeface="Times New Roman"/>
            </a:endParaRPr>
          </a:p>
          <a:p>
            <a:pPr algn="ctr">
              <a:spcBef>
                <a:spcPts val="660"/>
              </a:spcBef>
            </a:pPr>
            <a:r>
              <a:rPr lang="uk-UA" sz="1400" i="1" spc="-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Центрального </a:t>
            </a:r>
            <a:r>
              <a:rPr lang="uk-UA" sz="1400" i="1" spc="-1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інституту </a:t>
            </a:r>
            <a:r>
              <a:rPr lang="uk-UA" sz="1400" i="1" spc="-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післядипломної </a:t>
            </a:r>
            <a:r>
              <a:rPr lang="uk-UA" sz="1400" i="1" spc="-10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педагогічної </a:t>
            </a:r>
            <a:r>
              <a:rPr lang="uk-UA" sz="1400" i="1" spc="-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освіти ДВНЗ </a:t>
            </a:r>
            <a:r>
              <a:rPr lang="uk-UA" sz="1400" i="1" spc="-10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«Університет </a:t>
            </a:r>
            <a:r>
              <a:rPr lang="uk-UA" sz="1400" i="1" spc="-1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менеджменту </a:t>
            </a:r>
            <a:r>
              <a:rPr lang="uk-UA" sz="1400" i="1" spc="-5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освіти»</a:t>
            </a:r>
            <a:r>
              <a:rPr lang="uk-UA" sz="1400" i="1" spc="229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 </a:t>
            </a:r>
            <a:r>
              <a:rPr lang="uk-UA" sz="1400" i="1" spc="-20" dirty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НАПН</a:t>
            </a:r>
            <a:endParaRPr lang="uk-UA" sz="1400" i="1" dirty="0">
              <a:solidFill>
                <a:schemeClr val="accent4">
                  <a:lumMod val="75000"/>
                </a:schemeClr>
              </a:solidFill>
              <a:latin typeface="Trebuchet MS" pitchFamily="34" charset="0"/>
              <a:cs typeface="Times New Roman"/>
            </a:endParaRPr>
          </a:p>
          <a:p>
            <a:pPr marL="22860" marR="16510" algn="ctr">
              <a:spcBef>
                <a:spcPts val="175"/>
              </a:spcBef>
            </a:pPr>
            <a:r>
              <a:rPr lang="uk-UA" sz="1400" i="1" spc="-10" dirty="0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/>
              </a:rPr>
              <a:t>України. </a:t>
            </a:r>
          </a:p>
          <a:p>
            <a:pPr marL="230504" marR="225425" indent="60960" algn="r">
              <a:lnSpc>
                <a:spcPct val="82500"/>
              </a:lnSpc>
              <a:spcBef>
                <a:spcPts val="1285"/>
              </a:spcBef>
            </a:pPr>
            <a:endParaRPr lang="uk-UA" sz="1400" i="1" spc="-20" dirty="0" smtClean="0">
              <a:solidFill>
                <a:schemeClr val="accent4">
                  <a:lumMod val="75000"/>
                </a:schemeClr>
              </a:solidFill>
              <a:latin typeface="Trebuchet MS" pitchFamily="34" charset="0"/>
              <a:cs typeface="Times New Roman"/>
            </a:endParaRPr>
          </a:p>
          <a:p>
            <a:pPr marL="230504" marR="225425" indent="60960" algn="r">
              <a:lnSpc>
                <a:spcPct val="82500"/>
              </a:lnSpc>
              <a:spcBef>
                <a:spcPts val="1285"/>
              </a:spcBef>
            </a:pPr>
            <a:endParaRPr lang="uk-UA" sz="1400" i="1" spc="-20" dirty="0">
              <a:solidFill>
                <a:schemeClr val="accent4">
                  <a:lumMod val="75000"/>
                </a:schemeClr>
              </a:solidFill>
              <a:latin typeface="Trebuchet MS" pitchFamily="34" charset="0"/>
              <a:cs typeface="Times New Roman"/>
            </a:endParaRPr>
          </a:p>
          <a:p>
            <a:pPr marL="230504" marR="225425" indent="60960" algn="r">
              <a:lnSpc>
                <a:spcPct val="82500"/>
              </a:lnSpc>
              <a:spcBef>
                <a:spcPts val="1285"/>
              </a:spcBef>
            </a:pPr>
            <a:endParaRPr lang="uk-UA" sz="1400" i="1" spc="-20" dirty="0" smtClean="0">
              <a:solidFill>
                <a:schemeClr val="accent4">
                  <a:lumMod val="75000"/>
                </a:schemeClr>
              </a:solidFill>
              <a:latin typeface="Trebuchet MS" pitchFamily="34" charset="0"/>
              <a:cs typeface="Times New Roman"/>
            </a:endParaRPr>
          </a:p>
          <a:p>
            <a:pPr marL="230504" marR="225425" indent="60960" algn="r">
              <a:lnSpc>
                <a:spcPct val="82500"/>
              </a:lnSpc>
              <a:spcBef>
                <a:spcPts val="1285"/>
              </a:spcBef>
            </a:pPr>
            <a:endParaRPr lang="uk-UA" sz="1400" i="1" spc="-20" dirty="0">
              <a:solidFill>
                <a:schemeClr val="accent4">
                  <a:lumMod val="75000"/>
                </a:schemeClr>
              </a:solidFill>
              <a:latin typeface="Trebuchet MS" pitchFamily="34" charset="0"/>
              <a:cs typeface="Times New Roman"/>
            </a:endParaRPr>
          </a:p>
          <a:p>
            <a:pPr marL="230504" marR="225425" indent="60960" algn="r">
              <a:lnSpc>
                <a:spcPct val="82500"/>
              </a:lnSpc>
              <a:spcBef>
                <a:spcPts val="1285"/>
              </a:spcBef>
            </a:pPr>
            <a:endParaRPr lang="uk-UA" sz="1400" i="1" dirty="0">
              <a:solidFill>
                <a:schemeClr val="accent4">
                  <a:lumMod val="75000"/>
                </a:schemeClr>
              </a:solidFill>
              <a:latin typeface="Trebuchet MS" pitchFamily="34" charset="0"/>
              <a:cs typeface="Times New Roman"/>
            </a:endParaRPr>
          </a:p>
        </p:txBody>
      </p:sp>
      <p:sp>
        <p:nvSpPr>
          <p:cNvPr id="26" name="object 10"/>
          <p:cNvSpPr/>
          <p:nvPr/>
        </p:nvSpPr>
        <p:spPr>
          <a:xfrm>
            <a:off x="764704" y="1741279"/>
            <a:ext cx="1149738" cy="5215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1"/>
          <p:cNvSpPr/>
          <p:nvPr/>
        </p:nvSpPr>
        <p:spPr>
          <a:xfrm>
            <a:off x="764704" y="3131839"/>
            <a:ext cx="933714" cy="45728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0"/>
          <p:cNvSpPr/>
          <p:nvPr/>
        </p:nvSpPr>
        <p:spPr>
          <a:xfrm>
            <a:off x="805097" y="5128398"/>
            <a:ext cx="2067063" cy="32999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1"/>
          <p:cNvSpPr/>
          <p:nvPr/>
        </p:nvSpPr>
        <p:spPr>
          <a:xfrm>
            <a:off x="620688" y="7020272"/>
            <a:ext cx="3689349" cy="58357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3A427-AC2D-4196-9123-260ABF158BD4}" type="slidenum">
              <a:rPr lang="uk-UA" smtClean="0"/>
              <a:pPr/>
              <a:t>4</a:t>
            </a:fld>
            <a:endParaRPr lang="uk-UA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7718685"/>
              </p:ext>
            </p:extLst>
          </p:nvPr>
        </p:nvGraphicFramePr>
        <p:xfrm>
          <a:off x="332656" y="395536"/>
          <a:ext cx="6107112" cy="457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Слайд" r:id="rId4" imgW="4570524" imgH="3427508" progId="PowerPoint.Slide.12">
                  <p:embed/>
                </p:oleObj>
              </mc:Choice>
              <mc:Fallback>
                <p:oleObj name="Слайд" r:id="rId4" imgW="4570524" imgH="3427508" progId="PowerPoint.Slide.12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656" y="395536"/>
                        <a:ext cx="6107112" cy="4579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object 2"/>
          <p:cNvSpPr/>
          <p:nvPr/>
        </p:nvSpPr>
        <p:spPr>
          <a:xfrm>
            <a:off x="3619180" y="7725514"/>
            <a:ext cx="2970764" cy="10340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77" name="Picture 5" descr="C:\Users\admin\Desktop\scrum-1 (1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744" y="4788024"/>
            <a:ext cx="4988872" cy="275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object 5"/>
          <p:cNvSpPr/>
          <p:nvPr/>
        </p:nvSpPr>
        <p:spPr>
          <a:xfrm>
            <a:off x="692696" y="7725514"/>
            <a:ext cx="2376264" cy="102871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04A01-6550-4752-B222-23918EE60345}" type="datetimeFigureOut">
              <a:rPr lang="uk-UA" smtClean="0"/>
              <a:pPr/>
              <a:t>22.04.2019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487E-166F-4036-9D5B-4DD0F1E8EF5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04A01-6550-4752-B222-23918EE60345}" type="datetimeFigureOut">
              <a:rPr lang="uk-UA" smtClean="0"/>
              <a:pPr/>
              <a:t>22.04.2019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487E-166F-4036-9D5B-4DD0F1E8EF5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04A01-6550-4752-B222-23918EE60345}" type="datetimeFigureOut">
              <a:rPr lang="uk-UA" smtClean="0"/>
              <a:pPr/>
              <a:t>22.04.2019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487E-166F-4036-9D5B-4DD0F1E8EF5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04A01-6550-4752-B222-23918EE60345}" type="datetimeFigureOut">
              <a:rPr lang="uk-UA" smtClean="0"/>
              <a:pPr/>
              <a:t>22.04.2019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487E-166F-4036-9D5B-4DD0F1E8EF5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04A01-6550-4752-B222-23918EE60345}" type="datetimeFigureOut">
              <a:rPr lang="uk-UA" smtClean="0"/>
              <a:pPr/>
              <a:t>22.04.2019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487E-166F-4036-9D5B-4DD0F1E8EF5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04A01-6550-4752-B222-23918EE60345}" type="datetimeFigureOut">
              <a:rPr lang="uk-UA" smtClean="0"/>
              <a:pPr/>
              <a:t>22.04.2019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487E-166F-4036-9D5B-4DD0F1E8EF5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04A01-6550-4752-B222-23918EE60345}" type="datetimeFigureOut">
              <a:rPr lang="uk-UA" smtClean="0"/>
              <a:pPr/>
              <a:t>22.04.2019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487E-166F-4036-9D5B-4DD0F1E8EF5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04A01-6550-4752-B222-23918EE60345}" type="datetimeFigureOut">
              <a:rPr lang="uk-UA" smtClean="0"/>
              <a:pPr/>
              <a:t>22.04.2019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487E-166F-4036-9D5B-4DD0F1E8EF5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04A01-6550-4752-B222-23918EE60345}" type="datetimeFigureOut">
              <a:rPr lang="uk-UA" smtClean="0"/>
              <a:pPr/>
              <a:t>22.04.2019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487E-166F-4036-9D5B-4DD0F1E8EF5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04A01-6550-4752-B222-23918EE60345}" type="datetimeFigureOut">
              <a:rPr lang="uk-UA" smtClean="0"/>
              <a:pPr/>
              <a:t>22.04.2019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487E-166F-4036-9D5B-4DD0F1E8EF5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04A01-6550-4752-B222-23918EE60345}" type="datetimeFigureOut">
              <a:rPr lang="uk-UA" smtClean="0"/>
              <a:pPr/>
              <a:t>22.04.2019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487E-166F-4036-9D5B-4DD0F1E8EF5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04A01-6550-4752-B222-23918EE60345}" type="datetimeFigureOut">
              <a:rPr lang="uk-UA" smtClean="0"/>
              <a:pPr/>
              <a:t>22.04.2019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3487E-166F-4036-9D5B-4DD0F1E8EF5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44693" y="4325779"/>
            <a:ext cx="44914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Інтерактивна</a:t>
            </a:r>
            <a:r>
              <a:rPr lang="ru-RU" dirty="0" smtClean="0"/>
              <a:t> школа </a:t>
            </a:r>
            <a:r>
              <a:rPr lang="ru-RU" dirty="0" err="1" smtClean="0"/>
              <a:t>сучасного</a:t>
            </a:r>
            <a:r>
              <a:rPr lang="ru-RU" dirty="0" smtClean="0"/>
              <a:t> </a:t>
            </a:r>
            <a:r>
              <a:rPr lang="ru-RU" dirty="0" err="1" smtClean="0"/>
              <a:t>вчителя</a:t>
            </a:r>
            <a:r>
              <a:rPr lang="ru-RU" dirty="0" smtClean="0"/>
              <a:t> УМЛ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44693" y="4325779"/>
            <a:ext cx="44914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Інтерактивна</a:t>
            </a:r>
            <a:r>
              <a:rPr lang="ru-RU" dirty="0" smtClean="0"/>
              <a:t> школа </a:t>
            </a:r>
            <a:r>
              <a:rPr lang="ru-RU" dirty="0" err="1" smtClean="0"/>
              <a:t>сучасного</a:t>
            </a:r>
            <a:r>
              <a:rPr lang="ru-RU" dirty="0" smtClean="0"/>
              <a:t> </a:t>
            </a:r>
            <a:r>
              <a:rPr lang="ru-RU" dirty="0" err="1" smtClean="0"/>
              <a:t>вчителя</a:t>
            </a:r>
            <a:r>
              <a:rPr lang="ru-RU" dirty="0" smtClean="0"/>
              <a:t> УМЛ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128</Words>
  <Application>Microsoft Office PowerPoint</Application>
  <PresentationFormat>Екран (4:3)</PresentationFormat>
  <Paragraphs>62</Paragraphs>
  <Slides>4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4</vt:i4>
      </vt:variant>
    </vt:vector>
  </HeadingPairs>
  <TitlesOfParts>
    <vt:vector size="6" baseType="lpstr">
      <vt:lpstr>Тема Office</vt:lpstr>
      <vt:lpstr>Слайд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T510</dc:creator>
  <cp:lastModifiedBy>acer</cp:lastModifiedBy>
  <cp:revision>51</cp:revision>
  <dcterms:created xsi:type="dcterms:W3CDTF">2019-03-15T11:32:59Z</dcterms:created>
  <dcterms:modified xsi:type="dcterms:W3CDTF">2019-04-22T17:42:34Z</dcterms:modified>
</cp:coreProperties>
</file>