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6"/>
  </p:notesMasterIdLst>
  <p:sldIdLst>
    <p:sldId id="256" r:id="rId2"/>
    <p:sldId id="258" r:id="rId3"/>
    <p:sldId id="261" r:id="rId4"/>
    <p:sldId id="259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9066"/>
    <a:srgbClr val="697B57"/>
    <a:srgbClr val="4C8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2334" y="5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A71D7-B0C1-4703-AC8E-174AB8487D2E}" type="datetimeFigureOut">
              <a:rPr lang="uk-UA" smtClean="0"/>
              <a:t>05.10.2023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1FE69-2F2A-49C2-9C5E-5B0BD832C4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073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1FE69-2F2A-49C2-9C5E-5B0BD832C44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6425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1FE69-2F2A-49C2-9C5E-5B0BD832C44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9619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251200" y="1689900"/>
            <a:ext cx="3611126" cy="7213270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050" y="770467"/>
            <a:ext cx="4616035" cy="4512735"/>
          </a:xfrm>
        </p:spPr>
        <p:txBody>
          <a:bodyPr anchor="b">
            <a:normAutofit/>
          </a:bodyPr>
          <a:lstStyle>
            <a:lvl1pPr algn="l">
              <a:defRPr sz="33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050" y="5552254"/>
            <a:ext cx="3715688" cy="2763895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582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00050" y="770467"/>
            <a:ext cx="6057900" cy="4512733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571502" y="5552252"/>
            <a:ext cx="5460999" cy="6604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553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70467"/>
            <a:ext cx="6057900" cy="4182533"/>
          </a:xfrm>
        </p:spPr>
        <p:txBody>
          <a:bodyPr anchor="ctr">
            <a:normAutofit/>
          </a:bodyPr>
          <a:lstStyle>
            <a:lvl1pPr algn="l">
              <a:defRPr sz="21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5943600"/>
            <a:ext cx="4787664" cy="2751667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752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70467"/>
            <a:ext cx="5144840" cy="4182533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00101" y="4953000"/>
            <a:ext cx="4801850" cy="697089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212657"/>
            <a:ext cx="4786771" cy="248261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71451" y="10264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999091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6388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4953000"/>
            <a:ext cx="4786771" cy="2451800"/>
          </a:xfrm>
        </p:spPr>
        <p:txBody>
          <a:bodyPr anchor="b">
            <a:normAutofit/>
          </a:bodyPr>
          <a:lstStyle>
            <a:lvl1pPr algn="l">
              <a:defRPr sz="21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414305"/>
            <a:ext cx="4787664" cy="1280961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859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213" y="770467"/>
            <a:ext cx="5144840" cy="4182533"/>
          </a:xfrm>
        </p:spPr>
        <p:txBody>
          <a:bodyPr anchor="ctr">
            <a:normAutofit/>
          </a:bodyPr>
          <a:lstStyle>
            <a:lvl1pPr algn="l">
              <a:defRPr sz="21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613400"/>
            <a:ext cx="4786771" cy="151647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7154334"/>
            <a:ext cx="4786770" cy="154093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71451" y="1026457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72151" y="3999091"/>
            <a:ext cx="342989" cy="8446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6843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770467"/>
            <a:ext cx="5644244" cy="418253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1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00050" y="5674549"/>
            <a:ext cx="4786771" cy="121073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5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6885285"/>
            <a:ext cx="4786770" cy="180998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45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 algn="l">
              <a:defRPr sz="2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1" y="770468"/>
            <a:ext cx="4916150" cy="5442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599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24804" y="770467"/>
            <a:ext cx="1533146" cy="6383867"/>
          </a:xfrm>
        </p:spPr>
        <p:txBody>
          <a:bodyPr vert="eaVert">
            <a:normAutofit/>
          </a:bodyPr>
          <a:lstStyle>
            <a:lvl1pPr>
              <a:defRPr sz="2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0050" y="770467"/>
            <a:ext cx="4387509" cy="79248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21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1" y="770467"/>
            <a:ext cx="4916150" cy="544219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739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2861733"/>
            <a:ext cx="4801851" cy="3350919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6481704"/>
            <a:ext cx="4801850" cy="2213563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094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00051" y="770467"/>
            <a:ext cx="2962475" cy="5442186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496771" y="770466"/>
            <a:ext cx="2961179" cy="5429956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283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1" y="770467"/>
            <a:ext cx="2787650" cy="880533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0050" y="1651001"/>
            <a:ext cx="2959100" cy="4561652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1263" y="818622"/>
            <a:ext cx="2823038" cy="832378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6772" y="1651000"/>
            <a:ext cx="2967529" cy="4549422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437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39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900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0" y="770467"/>
            <a:ext cx="2400300" cy="2201333"/>
          </a:xfrm>
        </p:spPr>
        <p:txBody>
          <a:bodyPr anchor="b">
            <a:normAutofit/>
          </a:bodyPr>
          <a:lstStyle>
            <a:lvl1pPr algn="l">
              <a:defRPr sz="1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770467"/>
            <a:ext cx="3329066" cy="79248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0" y="3191937"/>
            <a:ext cx="2400300" cy="302071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58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1850" y="2091267"/>
            <a:ext cx="2672444" cy="16510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71500" y="1320800"/>
            <a:ext cx="2460731" cy="693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72021" y="3962400"/>
            <a:ext cx="2673167" cy="3008489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0050" y="8915401"/>
            <a:ext cx="4358793" cy="527403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643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003006" y="5625631"/>
            <a:ext cx="1852842" cy="384010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0051" y="6493934"/>
            <a:ext cx="4916150" cy="2201333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1" y="770468"/>
            <a:ext cx="4916150" cy="54421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72684" y="8915405"/>
            <a:ext cx="900347" cy="52740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05.10.2023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050" y="8915401"/>
            <a:ext cx="4358793" cy="52740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30820" y="8057803"/>
            <a:ext cx="642680" cy="9676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6877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833" r:id="rId13"/>
    <p:sldLayoutId id="2147483834" r:id="rId14"/>
    <p:sldLayoutId id="2147483835" r:id="rId15"/>
    <p:sldLayoutId id="2147483836" r:id="rId16"/>
    <p:sldLayoutId id="2147483837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4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37475" y="3178866"/>
            <a:ext cx="39365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err="1"/>
              <a:t>Літературне</a:t>
            </a:r>
            <a:r>
              <a:rPr lang="ru-RU" sz="3600" dirty="0"/>
              <a:t> </a:t>
            </a:r>
            <a:r>
              <a:rPr lang="ru-RU" sz="3600" dirty="0" err="1"/>
              <a:t>краєзнавство</a:t>
            </a:r>
            <a:r>
              <a:rPr lang="ru-RU" sz="3600" dirty="0"/>
              <a:t>. </a:t>
            </a:r>
            <a:r>
              <a:rPr lang="ru-RU" sz="3600" dirty="0" err="1"/>
              <a:t>Постать</a:t>
            </a:r>
            <a:r>
              <a:rPr lang="ru-RU" sz="3600" dirty="0"/>
              <a:t> Василя </a:t>
            </a:r>
            <a:r>
              <a:rPr lang="ru-RU" sz="3600" dirty="0" err="1"/>
              <a:t>Ярмуша</a:t>
            </a:r>
            <a:endParaRPr lang="uk-UA" sz="4800" b="1" dirty="0">
              <a:latin typeface="Franklin Gothic Medium Cond" panose="020B06060304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7474" y="6063414"/>
            <a:ext cx="6655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/>
              <a:t>Акмеоклуб</a:t>
            </a:r>
            <a:r>
              <a:rPr lang="uk-UA" dirty="0" smtClean="0"/>
              <a:t> учителів української мови й літератури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27576" y="7677130"/>
            <a:ext cx="3328861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uk-UA" sz="800" b="0" i="0" dirty="0">
              <a:solidFill>
                <a:srgbClr val="050505"/>
              </a:solidFill>
              <a:effectLst/>
              <a:latin typeface="Segoe UI Historic" panose="020B0502040204020203" pitchFamily="34" charset="0"/>
            </a:endParaRPr>
          </a:p>
          <a:p>
            <a:r>
              <a:rPr lang="uk-UA" sz="2400" b="1" dirty="0" smtClean="0">
                <a:latin typeface="Segoe UI Historic" panose="020B0502040204020203" pitchFamily="34" charset="0"/>
              </a:rPr>
              <a:t>04.10.2023</a:t>
            </a:r>
            <a:br>
              <a:rPr lang="uk-UA" sz="2400" b="1" dirty="0" smtClean="0">
                <a:latin typeface="Segoe UI Historic" panose="020B0502040204020203" pitchFamily="34" charset="0"/>
              </a:rPr>
            </a:br>
            <a:r>
              <a:rPr lang="uk-UA" sz="2400" b="1" dirty="0" smtClean="0">
                <a:latin typeface="Segoe UI Historic" panose="020B0502040204020203" pitchFamily="34" charset="0"/>
              </a:rPr>
              <a:t>Початок </a:t>
            </a:r>
            <a:r>
              <a:rPr lang="uk-UA" sz="2400" b="1" dirty="0">
                <a:latin typeface="Segoe UI Historic" panose="020B0502040204020203" pitchFamily="34" charset="0"/>
              </a:rPr>
              <a:t>о 15.00</a:t>
            </a:r>
          </a:p>
          <a:p>
            <a:r>
              <a:rPr lang="uk-UA" sz="2400" b="1" i="0" dirty="0">
                <a:effectLst/>
                <a:latin typeface="Segoe UI Historic" panose="020B0502040204020203" pitchFamily="34" charset="0"/>
              </a:rPr>
              <a:t>ТЗОШ№24</a:t>
            </a:r>
          </a:p>
          <a:p>
            <a:pPr algn="l"/>
            <a:endParaRPr lang="uk-UA" b="0" i="0" dirty="0">
              <a:effectLst/>
              <a:latin typeface="Segoe UI Historic" panose="020B0502040204020203" pitchFamily="34" charset="0"/>
            </a:endParaRPr>
          </a:p>
          <a:p>
            <a:endParaRPr lang="uk-UA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8680" y="720445"/>
            <a:ext cx="57916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ТЕРНОПІЛЬСЬКИЙ КОМУНАЛЬНИЙ МЕТОДИЧНИЙ ЦЕНТР НАУКОВО-ОСВІТНІХ ІННОВАЦІЙ ТА МОНІТОРИНГУ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274003" y="1928664"/>
            <a:ext cx="24365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sz="1200" dirty="0"/>
              <a:t>  Чого ви схилились, раби?</a:t>
            </a:r>
          </a:p>
          <a:p>
            <a:pPr algn="ctr"/>
            <a:r>
              <a:rPr lang="uk-UA" altLang="uk-UA" sz="1200" dirty="0"/>
              <a:t>Чом вниз опускаєте очі?</a:t>
            </a:r>
          </a:p>
          <a:p>
            <a:pPr algn="ctr"/>
            <a:r>
              <a:rPr lang="ru-RU" altLang="uk-UA" sz="1200" dirty="0"/>
              <a:t>Покиньте </a:t>
            </a:r>
            <a:r>
              <a:rPr lang="ru-RU" altLang="uk-UA" sz="1200" dirty="0" err="1"/>
              <a:t>копати</a:t>
            </a:r>
            <a:r>
              <a:rPr lang="ru-RU" altLang="uk-UA" sz="1200" dirty="0"/>
              <a:t> </a:t>
            </a:r>
            <a:r>
              <a:rPr lang="ru-RU" altLang="uk-UA" sz="1200" dirty="0" err="1"/>
              <a:t>гроби</a:t>
            </a:r>
            <a:r>
              <a:rPr lang="ru-RU" altLang="uk-UA" sz="1200" dirty="0"/>
              <a:t>, </a:t>
            </a:r>
          </a:p>
          <a:p>
            <a:r>
              <a:rPr lang="ru-RU" altLang="uk-UA" sz="1200" dirty="0"/>
              <a:t>    В </a:t>
            </a:r>
            <a:r>
              <a:rPr lang="ru-RU" altLang="uk-UA" sz="1200" dirty="0" err="1"/>
              <a:t>яких</a:t>
            </a:r>
            <a:r>
              <a:rPr lang="ru-RU" altLang="uk-UA" sz="1200" dirty="0"/>
              <a:t> </a:t>
            </a:r>
            <a:r>
              <a:rPr lang="ru-RU" altLang="uk-UA" sz="1200" dirty="0" err="1"/>
              <a:t>закопати</a:t>
            </a:r>
            <a:r>
              <a:rPr lang="ru-RU" altLang="uk-UA" sz="1200" dirty="0"/>
              <a:t> вас </a:t>
            </a:r>
            <a:r>
              <a:rPr lang="ru-RU" altLang="uk-UA" sz="1200" dirty="0" err="1"/>
              <a:t>хочуть</a:t>
            </a:r>
            <a:r>
              <a:rPr lang="ru-RU" altLang="uk-UA" sz="1200" dirty="0"/>
              <a:t>!</a:t>
            </a:r>
          </a:p>
          <a:p>
            <a:pPr>
              <a:lnSpc>
                <a:spcPct val="200000"/>
              </a:lnSpc>
            </a:pPr>
            <a:endParaRPr lang="ru-RU" altLang="uk-UA" baseline="-25000" dirty="0"/>
          </a:p>
          <a:p>
            <a:pPr algn="r"/>
            <a:r>
              <a:rPr lang="ru-RU" altLang="uk-UA" baseline="-25000" dirty="0" smtClean="0"/>
              <a:t>Василь </a:t>
            </a:r>
            <a:r>
              <a:rPr lang="ru-RU" altLang="uk-UA" baseline="-25000" dirty="0" err="1" smtClean="0"/>
              <a:t>Ярмуш</a:t>
            </a:r>
            <a:r>
              <a:rPr lang="ru-RU" altLang="uk-UA" baseline="-25000" dirty="0" smtClean="0"/>
              <a:t>  </a:t>
            </a:r>
            <a:endParaRPr lang="ru-RU" altLang="uk-UA" baseline="-25000" dirty="0"/>
          </a:p>
        </p:txBody>
      </p:sp>
    </p:spTree>
    <p:extLst>
      <p:ext uri="{BB962C8B-B14F-4D97-AF65-F5344CB8AC3E}">
        <p14:creationId xmlns:p14="http://schemas.microsoft.com/office/powerpoint/2010/main" val="67605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4236" y="2216696"/>
            <a:ext cx="5351239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ПЛАН</a:t>
            </a:r>
          </a:p>
          <a:p>
            <a:endParaRPr lang="ru-RU" dirty="0"/>
          </a:p>
          <a:p>
            <a:r>
              <a:rPr lang="uk-UA" dirty="0"/>
              <a:t>1.Методичні рекомендації щодо вивчення творчості Василя </a:t>
            </a:r>
            <a:r>
              <a:rPr lang="uk-UA" dirty="0" err="1"/>
              <a:t>Ярмуша</a:t>
            </a:r>
            <a:r>
              <a:rPr lang="uk-UA" dirty="0"/>
              <a:t>  на уроках літератури рідного краю.</a:t>
            </a:r>
          </a:p>
          <a:p>
            <a:pPr marL="342900" indent="-342900">
              <a:buAutoNum type="arabicPeriod"/>
            </a:pPr>
            <a:endParaRPr lang="uk-UA" dirty="0"/>
          </a:p>
          <a:p>
            <a:r>
              <a:rPr lang="uk-UA" dirty="0"/>
              <a:t>2</a:t>
            </a:r>
            <a:r>
              <a:rPr lang="uk-UA" dirty="0" smtClean="0"/>
              <a:t>.  Драматична поема Василь </a:t>
            </a:r>
            <a:r>
              <a:rPr lang="uk-UA" dirty="0" err="1" smtClean="0"/>
              <a:t>Ярмуша</a:t>
            </a:r>
            <a:r>
              <a:rPr lang="uk-UA" dirty="0" smtClean="0"/>
              <a:t> «Соломія Крушельницька»: діалог мистецьких поколінь.</a:t>
            </a:r>
            <a:endParaRPr lang="uk-UA" dirty="0"/>
          </a:p>
          <a:p>
            <a:pPr marL="342900" indent="-342900">
              <a:buFont typeface="+mj-lt"/>
              <a:buAutoNum type="arabicPeriod"/>
            </a:pPr>
            <a:endParaRPr lang="uk-UA" dirty="0"/>
          </a:p>
          <a:p>
            <a:pPr algn="r"/>
            <a:r>
              <a:rPr lang="uk-UA" dirty="0"/>
              <a:t>Леся Гапон </a:t>
            </a:r>
            <a:r>
              <a:rPr lang="en-US" dirty="0"/>
              <a:t>, </a:t>
            </a:r>
            <a:endParaRPr lang="uk-UA" dirty="0"/>
          </a:p>
          <a:p>
            <a:pPr algn="r"/>
            <a:r>
              <a:rPr lang="uk-UA" dirty="0"/>
              <a:t>консультант ТКМЦНОІМ </a:t>
            </a:r>
          </a:p>
          <a:p>
            <a:pPr marL="342900" indent="-342900">
              <a:buFont typeface="+mj-lt"/>
              <a:buAutoNum type="arabicPeriod"/>
            </a:pPr>
            <a:endParaRPr lang="uk-UA" dirty="0"/>
          </a:p>
          <a:p>
            <a:r>
              <a:rPr lang="uk-UA" dirty="0"/>
              <a:t> 3. Роль шкільних бібліотек у популяризації творчості Василя </a:t>
            </a:r>
            <a:r>
              <a:rPr lang="uk-UA" dirty="0" err="1" smtClean="0"/>
              <a:t>Ярмуша</a:t>
            </a:r>
            <a:r>
              <a:rPr lang="uk-UA" dirty="0" smtClean="0"/>
              <a:t>.</a:t>
            </a:r>
            <a:endParaRPr lang="uk-UA" dirty="0"/>
          </a:p>
          <a:p>
            <a:endParaRPr lang="uk-UA" dirty="0"/>
          </a:p>
          <a:p>
            <a:pPr algn="r"/>
            <a:r>
              <a:rPr lang="uk-UA" dirty="0"/>
              <a:t>Ольга Кульчицька </a:t>
            </a:r>
            <a:r>
              <a:rPr lang="en-US" dirty="0"/>
              <a:t>, </a:t>
            </a:r>
            <a:endParaRPr lang="uk-UA" dirty="0"/>
          </a:p>
          <a:p>
            <a:pPr algn="r"/>
            <a:r>
              <a:rPr lang="uk-UA" dirty="0"/>
              <a:t>консультант ТКМЦНОІМ </a:t>
            </a:r>
          </a:p>
          <a:p>
            <a:endParaRPr lang="uk-UA" dirty="0"/>
          </a:p>
          <a:p>
            <a:r>
              <a:rPr lang="uk-UA" dirty="0"/>
              <a:t>4. Презентація книги </a:t>
            </a:r>
            <a:r>
              <a:rPr lang="uk-UA" dirty="0" smtClean="0"/>
              <a:t>«Спогад Ідилії </a:t>
            </a:r>
            <a:r>
              <a:rPr lang="uk-UA" dirty="0"/>
              <a:t>Н</a:t>
            </a:r>
            <a:r>
              <a:rPr lang="uk-UA" dirty="0" smtClean="0"/>
              <a:t>очі».</a:t>
            </a:r>
            <a:endParaRPr lang="en-US" dirty="0"/>
          </a:p>
          <a:p>
            <a:pPr algn="r"/>
            <a:r>
              <a:rPr lang="uk-UA" dirty="0"/>
              <a:t>  Мирослава </a:t>
            </a:r>
            <a:r>
              <a:rPr lang="uk-UA" dirty="0" err="1"/>
              <a:t>Ярмуш</a:t>
            </a:r>
            <a:r>
              <a:rPr lang="uk-UA" dirty="0" smtClean="0"/>
              <a:t>,</a:t>
            </a:r>
          </a:p>
          <a:p>
            <a:pPr algn="r"/>
            <a:r>
              <a:rPr lang="uk-UA" dirty="0"/>
              <a:t>п</a:t>
            </a:r>
            <a:r>
              <a:rPr lang="uk-UA" dirty="0" smtClean="0"/>
              <a:t>исьменниця, </a:t>
            </a:r>
            <a:r>
              <a:rPr lang="uk-UA" dirty="0"/>
              <a:t>громадська діячка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0728" y="1208584"/>
            <a:ext cx="489654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err="1"/>
              <a:t>Ярмуш</a:t>
            </a:r>
            <a:r>
              <a:rPr lang="ru-RU" b="1" dirty="0"/>
              <a:t> Василь </a:t>
            </a:r>
            <a:r>
              <a:rPr lang="ru-RU" b="1" dirty="0" err="1"/>
              <a:t>Ількович</a:t>
            </a:r>
            <a:endParaRPr lang="ru-RU" dirty="0"/>
          </a:p>
          <a:p>
            <a:pPr marL="274320" indent="-274320">
              <a:buFont typeface="Wingdings 2"/>
              <a:buChar char=""/>
              <a:defRPr/>
            </a:pPr>
            <a:endParaRPr lang="ru-RU" dirty="0"/>
          </a:p>
          <a:p>
            <a:pPr>
              <a:defRPr/>
            </a:pPr>
            <a:r>
              <a:rPr lang="ru-RU" b="1" dirty="0"/>
              <a:t>Дата народження: 15.09.1940</a:t>
            </a:r>
            <a:endParaRPr lang="ru-RU" dirty="0"/>
          </a:p>
          <a:p>
            <a:pPr marL="274320" indent="-274320">
              <a:buFont typeface="Wingdings 2"/>
              <a:buChar char=""/>
              <a:defRPr/>
            </a:pPr>
            <a:endParaRPr lang="ru-RU" dirty="0"/>
          </a:p>
          <a:p>
            <a:pPr>
              <a:defRPr/>
            </a:pPr>
            <a:r>
              <a:rPr lang="ru-RU" b="1" dirty="0" err="1"/>
              <a:t>Місце</a:t>
            </a:r>
            <a:r>
              <a:rPr lang="ru-RU" b="1" dirty="0"/>
              <a:t> народження :</a:t>
            </a:r>
            <a:r>
              <a:rPr lang="ru-RU" b="1" dirty="0" err="1"/>
              <a:t>с.Острів</a:t>
            </a:r>
            <a:r>
              <a:rPr lang="ru-RU" b="1" dirty="0"/>
              <a:t> </a:t>
            </a:r>
            <a:r>
              <a:rPr lang="ru-RU" b="1" dirty="0" err="1" smtClean="0"/>
              <a:t>Тернопільського</a:t>
            </a:r>
            <a:r>
              <a:rPr lang="ru-RU" b="1" dirty="0" smtClean="0"/>
              <a:t> </a:t>
            </a:r>
            <a:r>
              <a:rPr lang="ru-RU" b="1" dirty="0"/>
              <a:t>району</a:t>
            </a:r>
            <a:endParaRPr lang="ru-RU" dirty="0"/>
          </a:p>
          <a:p>
            <a:pPr marL="274320" indent="-274320">
              <a:buFont typeface="Wingdings 2"/>
              <a:buChar char=""/>
              <a:defRPr/>
            </a:pPr>
            <a:endParaRPr lang="ru-RU" dirty="0"/>
          </a:p>
          <a:p>
            <a:pPr>
              <a:defRPr/>
            </a:pPr>
            <a:r>
              <a:rPr lang="ru-RU" b="1" dirty="0" err="1" smtClean="0"/>
              <a:t>Освіта</a:t>
            </a:r>
            <a:r>
              <a:rPr lang="ru-RU" b="1" dirty="0" smtClean="0"/>
              <a:t> </a:t>
            </a:r>
            <a:r>
              <a:rPr lang="uk-UA" dirty="0"/>
              <a:t>заочне відділення факультету журналістики Львівського держуніверситету ім. І. Франка</a:t>
            </a:r>
            <a:endParaRPr lang="ru-RU" dirty="0"/>
          </a:p>
          <a:p>
            <a:pPr marL="274320" indent="-274320">
              <a:buFont typeface="Wingdings 2"/>
              <a:buChar char=""/>
              <a:defRPr/>
            </a:pPr>
            <a:endParaRPr lang="ru-RU" dirty="0"/>
          </a:p>
          <a:p>
            <a:pPr>
              <a:defRPr/>
            </a:pPr>
            <a:r>
              <a:rPr lang="ru-RU" b="1" dirty="0" err="1"/>
              <a:t>Найвідоміші</a:t>
            </a:r>
            <a:r>
              <a:rPr lang="ru-RU" b="1" dirty="0"/>
              <a:t> </a:t>
            </a:r>
            <a:r>
              <a:rPr lang="ru-RU" b="1" dirty="0" err="1"/>
              <a:t>збірки</a:t>
            </a:r>
            <a:r>
              <a:rPr lang="ru-RU" b="1" dirty="0"/>
              <a:t> </a:t>
            </a:r>
            <a:r>
              <a:rPr lang="ru-RU" b="1" dirty="0" smtClean="0"/>
              <a:t>:</a:t>
            </a:r>
          </a:p>
          <a:p>
            <a:pPr>
              <a:defRPr/>
            </a:pP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 smtClean="0"/>
              <a:t>Збірка </a:t>
            </a:r>
            <a:r>
              <a:rPr lang="uk-UA" dirty="0"/>
              <a:t>поезій «Казка про тебе» (1972)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/>
              <a:t>Збірка поезій «Граніт і полум'я» (1977)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/>
              <a:t>Збірка віршів для дітей «Над Серетом» (15 поезій).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/>
              <a:t>Драматична поема «Соломія Крушельницька»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/>
              <a:t>Прозовий твір «Олесина любов»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/>
              <a:t>Збірка «Граніт і полум'я» (1977)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uk-UA" dirty="0"/>
              <a:t>Збірка поезій «Правди святе зерно» (2003)</a:t>
            </a:r>
          </a:p>
        </p:txBody>
      </p:sp>
    </p:spTree>
    <p:extLst>
      <p:ext uri="{BB962C8B-B14F-4D97-AF65-F5344CB8AC3E}">
        <p14:creationId xmlns:p14="http://schemas.microsoft.com/office/powerpoint/2010/main" val="4009628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4778" y="1352600"/>
            <a:ext cx="547260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/>
              <a:t>Список </a:t>
            </a:r>
            <a:r>
              <a:rPr lang="ru-RU" sz="2400" b="1" dirty="0" err="1" smtClean="0"/>
              <a:t>рекомендованих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джерел</a:t>
            </a:r>
            <a:endParaRPr lang="ru-RU" sz="2400" b="1" dirty="0" smtClean="0"/>
          </a:p>
          <a:p>
            <a:pPr algn="ctr">
              <a:defRPr/>
            </a:pPr>
            <a:endParaRPr lang="ru-RU" sz="2400" b="1" dirty="0"/>
          </a:p>
          <a:p>
            <a:pPr>
              <a:defRPr/>
            </a:pPr>
            <a:endParaRPr lang="uk-UA" sz="1600" dirty="0"/>
          </a:p>
          <a:p>
            <a:pPr marL="342900" indent="-342900">
              <a:buFont typeface="+mj-lt"/>
              <a:buAutoNum type="arabicPeriod"/>
              <a:defRPr/>
            </a:pPr>
            <a:r>
              <a:rPr lang="uk-UA" dirty="0" err="1"/>
              <a:t>Ярмуш</a:t>
            </a:r>
            <a:r>
              <a:rPr lang="uk-UA" dirty="0"/>
              <a:t> В. Граніт і полум’я: поезії. Київ,1977. 55 с.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uk-UA" dirty="0" err="1"/>
              <a:t>Ярмуш</a:t>
            </a:r>
            <a:r>
              <a:rPr lang="uk-UA" dirty="0"/>
              <a:t> В. Над Серетом : поезії. Тернопіль: </a:t>
            </a:r>
            <a:r>
              <a:rPr lang="uk-UA" dirty="0" err="1"/>
              <a:t>Астон</a:t>
            </a:r>
            <a:r>
              <a:rPr lang="uk-UA" dirty="0"/>
              <a:t>, 1988. 23 с.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uk-UA" dirty="0" err="1"/>
              <a:t>Ярмуш</a:t>
            </a:r>
            <a:r>
              <a:rPr lang="uk-UA" dirty="0"/>
              <a:t> В. Квіти і люди. Цукор. Вишиванка: вірші </a:t>
            </a:r>
            <a:r>
              <a:rPr lang="uk-UA" dirty="0" smtClean="0"/>
              <a:t>// </a:t>
            </a:r>
            <a:r>
              <a:rPr lang="uk-UA" dirty="0"/>
              <a:t>Тернопіль: Тернопільщина літературна. 1991. С. 87.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uk-UA" dirty="0"/>
              <a:t>Горбатий І. Допоки я живу: поезії. Київ, 1994. 95 с.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uk-UA" dirty="0" err="1"/>
              <a:t>Ярмуш</a:t>
            </a:r>
            <a:r>
              <a:rPr lang="uk-UA" dirty="0"/>
              <a:t> В. Казка для тебе. Колискова: вірші // Про себе, про друзів, про час. Тернопіль, 1996. С. 158.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uk-UA" dirty="0" err="1"/>
              <a:t>Ярмуш</a:t>
            </a:r>
            <a:r>
              <a:rPr lang="uk-UA" dirty="0"/>
              <a:t> В. Щоденникові записи // Сова. 1999. № 3.  С. 87–93.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uk-UA" dirty="0" err="1"/>
              <a:t>Ярмуш</a:t>
            </a:r>
            <a:r>
              <a:rPr lang="uk-UA" dirty="0"/>
              <a:t> В. Мелодії, освячені любов’ю: пісенна збірка.  Тернопіль, 2000. 23 с.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uk-UA" dirty="0" err="1"/>
              <a:t>Ярмуш</a:t>
            </a:r>
            <a:r>
              <a:rPr lang="uk-UA" dirty="0"/>
              <a:t> В. Україно моя барвінкова: вибране. Тернопіль, 2000. 180 с.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uk-UA" dirty="0" err="1"/>
              <a:t>Ярмуш</a:t>
            </a:r>
            <a:r>
              <a:rPr lang="uk-UA" dirty="0"/>
              <a:t> В. Правди святе зерно… / </a:t>
            </a:r>
            <a:r>
              <a:rPr lang="uk-UA" dirty="0" err="1"/>
              <a:t>упоряд</a:t>
            </a:r>
            <a:r>
              <a:rPr lang="uk-UA" dirty="0"/>
              <a:t>. Я. </a:t>
            </a:r>
            <a:r>
              <a:rPr lang="uk-UA" dirty="0" err="1"/>
              <a:t>Гевко</a:t>
            </a:r>
            <a:r>
              <a:rPr lang="uk-UA" dirty="0"/>
              <a:t>. Тернопіль: Джура, 2003. 164 с.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7619336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360</TotalTime>
  <Words>220</Words>
  <Application>Microsoft Office PowerPoint</Application>
  <PresentationFormat>Лист A4 (210x297 мм)</PresentationFormat>
  <Paragraphs>60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Calibri</vt:lpstr>
      <vt:lpstr>Century Gothic</vt:lpstr>
      <vt:lpstr>Franklin Gothic Medium Cond</vt:lpstr>
      <vt:lpstr>Segoe UI Historic</vt:lpstr>
      <vt:lpstr>Wingdings 2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vip-fast</cp:lastModifiedBy>
  <cp:revision>43</cp:revision>
  <dcterms:created xsi:type="dcterms:W3CDTF">2019-03-29T08:22:12Z</dcterms:created>
  <dcterms:modified xsi:type="dcterms:W3CDTF">2023-10-05T05:48:21Z</dcterms:modified>
</cp:coreProperties>
</file>