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sldIdLst>
    <p:sldId id="256" r:id="rId2"/>
    <p:sldId id="258" r:id="rId3"/>
    <p:sldId id="259" r:id="rId4"/>
    <p:sldId id="260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9066"/>
    <a:srgbClr val="697B57"/>
    <a:srgbClr val="4C80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2334" y="54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7240" y="1158877"/>
            <a:ext cx="4213886" cy="3670956"/>
          </a:xfrm>
        </p:spPr>
        <p:txBody>
          <a:bodyPr bIns="0" anchor="b">
            <a:normAutofit/>
          </a:bodyPr>
          <a:lstStyle>
            <a:lvl1pPr algn="l">
              <a:defRPr sz="405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7240" y="5100630"/>
            <a:ext cx="4213886" cy="1412119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200" b="0" cap="all" baseline="0">
                <a:solidFill>
                  <a:schemeClr val="tx1"/>
                </a:solidFill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97239" y="475668"/>
            <a:ext cx="2314719" cy="446624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6028" y="1154072"/>
            <a:ext cx="601504" cy="72739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797240" y="5096783"/>
            <a:ext cx="421388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6074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082619" y="2668016"/>
            <a:ext cx="492850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052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88522" y="1154074"/>
            <a:ext cx="827270" cy="673095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2619" y="1154074"/>
            <a:ext cx="3975821" cy="6730951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5188521" y="1154074"/>
            <a:ext cx="0" cy="6730951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2298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082619" y="2668016"/>
            <a:ext cx="492850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5111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618" y="2536632"/>
            <a:ext cx="4212752" cy="2727039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2619" y="5497839"/>
            <a:ext cx="4212752" cy="1463120"/>
          </a:xfrm>
        </p:spPr>
        <p:txBody>
          <a:bodyPr tIns="91440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082618" y="5496089"/>
            <a:ext cx="421275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7347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619" y="1162620"/>
            <a:ext cx="4928507" cy="153010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2618" y="2909019"/>
            <a:ext cx="2344403" cy="4965364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66887" y="2909019"/>
            <a:ext cx="2344239" cy="4965363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082619" y="2668016"/>
            <a:ext cx="492850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6492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082619" y="2668016"/>
            <a:ext cx="492850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618" y="1161571"/>
            <a:ext cx="4928508" cy="1525794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2618" y="2917129"/>
            <a:ext cx="2344325" cy="115836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650" b="0" cap="all" baseline="0">
                <a:solidFill>
                  <a:schemeClr val="accent1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618" y="4079502"/>
            <a:ext cx="2344325" cy="381977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66887" y="2922118"/>
            <a:ext cx="2344239" cy="115878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650" b="0" cap="all" baseline="0">
                <a:solidFill>
                  <a:schemeClr val="accent1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66887" y="4075488"/>
            <a:ext cx="2344239" cy="3809536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87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082619" y="2668016"/>
            <a:ext cx="492850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223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863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281" y="1154073"/>
            <a:ext cx="1819463" cy="3245836"/>
          </a:xfrm>
        </p:spPr>
        <p:txBody>
          <a:bodyPr anchor="b">
            <a:normAutofit/>
          </a:bodyPr>
          <a:lstStyle>
            <a:lvl1pPr algn="l">
              <a:defRPr sz="1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39992" y="1154074"/>
            <a:ext cx="2871134" cy="6729415"/>
          </a:xfrm>
        </p:spPr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282" y="4630156"/>
            <a:ext cx="1820527" cy="3247373"/>
          </a:xfrm>
        </p:spPr>
        <p:txBody>
          <a:bodyPr>
            <a:normAutofit/>
          </a:bodyPr>
          <a:lstStyle>
            <a:lvl1pPr marL="0" indent="0" algn="l">
              <a:buNone/>
              <a:defRPr sz="12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081311" y="4630154"/>
            <a:ext cx="181745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2526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3747376" y="696470"/>
            <a:ext cx="2633540" cy="7437590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112" y="1631519"/>
            <a:ext cx="2433701" cy="2644177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30096" y="1621452"/>
            <a:ext cx="1676249" cy="5584695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2619" y="4544211"/>
            <a:ext cx="2430215" cy="2894294"/>
          </a:xfrm>
        </p:spPr>
        <p:txBody>
          <a:bodyPr>
            <a:normAutofit/>
          </a:bodyPr>
          <a:lstStyle>
            <a:lvl1pPr marL="0" indent="0" algn="l">
              <a:buNone/>
              <a:defRPr sz="135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77498" y="7900905"/>
            <a:ext cx="2439315" cy="462400"/>
          </a:xfrm>
        </p:spPr>
        <p:txBody>
          <a:bodyPr/>
          <a:lstStyle>
            <a:lvl1pPr algn="l">
              <a:defRPr/>
            </a:lvl1pPr>
          </a:lstStyle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78148" y="460260"/>
            <a:ext cx="2438665" cy="463567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080961" y="4540763"/>
            <a:ext cx="243151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8397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911616"/>
            <a:ext cx="6858000" cy="589264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8804255"/>
            <a:ext cx="6858001" cy="1119050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8812739"/>
            <a:ext cx="6858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2619" y="1162085"/>
            <a:ext cx="4928507" cy="151556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2619" y="2911615"/>
            <a:ext cx="4928507" cy="49842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34907" y="477202"/>
            <a:ext cx="1776219" cy="4466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2618" y="475668"/>
            <a:ext cx="3025503" cy="4466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5794" y="1154072"/>
            <a:ext cx="596810" cy="72739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100"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64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171450" indent="-171450" algn="l" defTabSz="51435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5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14350" indent="-171450" algn="l" defTabSz="51435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857250" indent="-171450" algn="l" defTabSz="51435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200150" indent="-171450" algn="l" defTabSz="51435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05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543050" indent="-171450" algn="l" defTabSz="51435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9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1161902" y="3656856"/>
            <a:ext cx="4337642" cy="0"/>
          </a:xfrm>
          <a:prstGeom prst="line">
            <a:avLst/>
          </a:prstGeom>
          <a:ln>
            <a:solidFill>
              <a:srgbClr val="4C80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161902" y="7689304"/>
            <a:ext cx="4337642" cy="0"/>
          </a:xfrm>
          <a:prstGeom prst="line">
            <a:avLst/>
          </a:prstGeom>
          <a:ln>
            <a:solidFill>
              <a:srgbClr val="4C80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400565" y="3034595"/>
            <a:ext cx="63287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b="1" dirty="0"/>
              <a:t>Акмеоклуб учителів української мови й літератури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249376" y="5893878"/>
            <a:ext cx="416269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uk-UA" sz="800" b="0" i="0" dirty="0">
              <a:solidFill>
                <a:srgbClr val="050505"/>
              </a:solidFill>
              <a:effectLst/>
              <a:latin typeface="Segoe UI Historic" panose="020B0502040204020203" pitchFamily="34" charset="0"/>
            </a:endParaRPr>
          </a:p>
          <a:p>
            <a:pPr algn="ctr"/>
            <a:r>
              <a:rPr lang="uk-UA" sz="1800" b="0" i="0" dirty="0">
                <a:effectLst/>
                <a:latin typeface="TimesNewRomanPSMT"/>
              </a:rPr>
              <a:t>«Світлиця» Тернопільської обласної організації Національної спілки</a:t>
            </a:r>
            <a:br>
              <a:rPr lang="uk-UA" sz="1800" b="0" i="0" dirty="0">
                <a:effectLst/>
                <a:latin typeface="TimesNewRomanPSMT"/>
              </a:rPr>
            </a:br>
            <a:r>
              <a:rPr lang="uk-UA" sz="1800" b="0" i="0" dirty="0">
                <a:effectLst/>
                <a:latin typeface="TimesNewRomanPSMT"/>
              </a:rPr>
              <a:t>письменників України </a:t>
            </a:r>
          </a:p>
          <a:p>
            <a:pPr algn="ctr"/>
            <a:r>
              <a:rPr lang="uk-UA" sz="1800" b="0" i="0" dirty="0" smtClean="0">
                <a:effectLst/>
                <a:latin typeface="TimesNewRomanPSMT"/>
              </a:rPr>
              <a:t>13 жовтня </a:t>
            </a:r>
            <a:r>
              <a:rPr lang="uk-UA" sz="1800" b="0" i="0" dirty="0">
                <a:effectLst/>
                <a:latin typeface="TimesNewRomanPSMT"/>
              </a:rPr>
              <a:t>2023 року </a:t>
            </a:r>
          </a:p>
          <a:p>
            <a:pPr algn="ctr"/>
            <a:r>
              <a:rPr lang="uk-UA" dirty="0">
                <a:latin typeface="TimesNewRomanPSMT"/>
              </a:rPr>
              <a:t>Початок </a:t>
            </a:r>
            <a:r>
              <a:rPr lang="uk-UA" sz="1800" b="0" i="0" dirty="0">
                <a:effectLst/>
                <a:latin typeface="TimesNewRomanPSMT"/>
              </a:rPr>
              <a:t>о 15.00. годині</a:t>
            </a:r>
            <a:r>
              <a:rPr lang="uk-UA" sz="2400" dirty="0"/>
              <a:t> </a:t>
            </a:r>
            <a:br>
              <a:rPr lang="uk-UA" sz="2400" dirty="0"/>
            </a:br>
            <a:endParaRPr lang="uk-UA" b="0" i="0" dirty="0">
              <a:effectLst/>
              <a:latin typeface="Segoe UI Historic" panose="020B0502040204020203" pitchFamily="34" charset="0"/>
            </a:endParaRPr>
          </a:p>
          <a:p>
            <a:endParaRPr lang="uk-UA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4653136" y="7905328"/>
            <a:ext cx="2168821" cy="0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270980" y="5893878"/>
            <a:ext cx="4337642" cy="0"/>
          </a:xfrm>
          <a:prstGeom prst="line">
            <a:avLst/>
          </a:prstGeom>
          <a:ln>
            <a:solidFill>
              <a:srgbClr val="4C806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D667E735-AA3F-4860-9081-EF156DBB86A4}"/>
              </a:ext>
            </a:extLst>
          </p:cNvPr>
          <p:cNvSpPr txBox="1"/>
          <p:nvPr/>
        </p:nvSpPr>
        <p:spPr>
          <a:xfrm>
            <a:off x="-2" y="500120"/>
            <a:ext cx="666144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b="0" i="0" dirty="0">
                <a:effectLst/>
                <a:latin typeface="TimesNewRomanPSMT"/>
              </a:rPr>
              <a:t>Тернопільська обласна організація</a:t>
            </a:r>
            <a:br>
              <a:rPr lang="uk-UA" sz="1800" b="0" i="0" dirty="0">
                <a:effectLst/>
                <a:latin typeface="TimesNewRomanPSMT"/>
              </a:rPr>
            </a:br>
            <a:r>
              <a:rPr lang="uk-UA" sz="1800" b="0" i="0" dirty="0">
                <a:effectLst/>
                <a:latin typeface="TimesNewRomanPSMT"/>
              </a:rPr>
              <a:t>Національної спілки письменників України</a:t>
            </a:r>
            <a:br>
              <a:rPr lang="uk-UA" sz="1800" b="0" i="0" dirty="0">
                <a:effectLst/>
                <a:latin typeface="TimesNewRomanPSMT"/>
              </a:rPr>
            </a:br>
            <a:r>
              <a:rPr lang="uk-UA" sz="1800" b="0" i="0" dirty="0">
                <a:effectLst/>
                <a:latin typeface="TimesNewRomanPSMT"/>
              </a:rPr>
              <a:t>Літературне об’єднання при Тернопільській обласній організації</a:t>
            </a:r>
            <a:br>
              <a:rPr lang="uk-UA" sz="1800" b="0" i="0" dirty="0">
                <a:effectLst/>
                <a:latin typeface="TimesNewRomanPSMT"/>
              </a:rPr>
            </a:br>
            <a:r>
              <a:rPr lang="uk-UA" sz="1800" b="0" i="0" dirty="0">
                <a:effectLst/>
                <a:latin typeface="TimesNewRomanPSMT"/>
              </a:rPr>
              <a:t>Національної спілки письменників України</a:t>
            </a:r>
            <a:br>
              <a:rPr lang="uk-UA" sz="1800" b="0" i="0" dirty="0">
                <a:effectLst/>
                <a:latin typeface="TimesNewRomanPSMT"/>
              </a:rPr>
            </a:br>
            <a:r>
              <a:rPr lang="uk-UA" sz="1800" b="0" i="0" dirty="0">
                <a:effectLst/>
                <a:latin typeface="TimesNewRomanPSMT"/>
              </a:rPr>
              <a:t>Управління освіти та науки Тернопільської міської ради</a:t>
            </a:r>
            <a:br>
              <a:rPr lang="uk-UA" sz="1800" b="0" i="0" dirty="0">
                <a:effectLst/>
                <a:latin typeface="TimesNewRomanPSMT"/>
              </a:rPr>
            </a:br>
            <a:r>
              <a:rPr lang="uk-UA" sz="1800" b="0" i="0" dirty="0">
                <a:effectLst/>
                <a:latin typeface="TimesNewRomanPSMT"/>
              </a:rPr>
              <a:t>Тернопільський комунальний методичний центр</a:t>
            </a:r>
            <a:br>
              <a:rPr lang="uk-UA" sz="1800" b="0" i="0" dirty="0">
                <a:effectLst/>
                <a:latin typeface="TimesNewRomanPSMT"/>
              </a:rPr>
            </a:br>
            <a:r>
              <a:rPr lang="uk-UA" sz="1800" b="0" i="0" dirty="0">
                <a:effectLst/>
                <a:latin typeface="TimesNewRomanPSMT"/>
              </a:rPr>
              <a:t>науково-освітніх інновацій і моніторингу</a:t>
            </a:r>
            <a:r>
              <a:rPr lang="uk-UA" dirty="0"/>
              <a:t> </a:t>
            </a:r>
            <a:br>
              <a:rPr lang="uk-UA" dirty="0"/>
            </a:br>
            <a:endParaRPr lang="uk-UA" dirty="0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9A721162-0ED5-410A-BA8B-EB933FD2CF4F}"/>
              </a:ext>
            </a:extLst>
          </p:cNvPr>
          <p:cNvSpPr txBox="1"/>
          <p:nvPr/>
        </p:nvSpPr>
        <p:spPr>
          <a:xfrm>
            <a:off x="620686" y="3889425"/>
            <a:ext cx="588855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400" b="0" i="0" dirty="0">
                <a:effectLst/>
                <a:latin typeface="Arial Black" panose="020B0A04020102020204" pitchFamily="34" charset="0"/>
              </a:rPr>
              <a:t>Літературні зустрічі</a:t>
            </a:r>
          </a:p>
          <a:p>
            <a:pPr algn="ctr"/>
            <a:endParaRPr lang="uk-UA" sz="2400" b="0" i="0" dirty="0">
              <a:effectLst/>
              <a:latin typeface="Arial Black" panose="020B0A04020102020204" pitchFamily="34" charset="0"/>
            </a:endParaRPr>
          </a:p>
          <a:p>
            <a:r>
              <a:rPr lang="uk-UA" sz="2400" b="1" dirty="0">
                <a:latin typeface="Arial Black" panose="020B0A04020102020204" pitchFamily="34" charset="0"/>
              </a:rPr>
              <a:t>Зіновій </a:t>
            </a:r>
            <a:r>
              <a:rPr lang="uk-UA" sz="2400" b="1" dirty="0" err="1" smtClean="0">
                <a:latin typeface="Arial Black" panose="020B0A04020102020204" pitchFamily="34" charset="0"/>
              </a:rPr>
              <a:t>Кіпибіда</a:t>
            </a:r>
            <a:r>
              <a:rPr lang="uk-UA" sz="2400" b="1" dirty="0" smtClean="0">
                <a:latin typeface="Arial Black" panose="020B0A04020102020204" pitchFamily="34" charset="0"/>
              </a:rPr>
              <a:t> - </a:t>
            </a:r>
            <a:r>
              <a:rPr lang="uk-UA" sz="2400" dirty="0" smtClean="0">
                <a:latin typeface="Arial Black" panose="020B0A04020102020204" pitchFamily="34" charset="0"/>
              </a:rPr>
              <a:t>поет</a:t>
            </a:r>
            <a:r>
              <a:rPr lang="uk-UA" sz="2400" dirty="0">
                <a:latin typeface="Arial Black" panose="020B0A04020102020204" pitchFamily="34" charset="0"/>
              </a:rPr>
              <a:t>, гуморист </a:t>
            </a:r>
          </a:p>
        </p:txBody>
      </p:sp>
    </p:spTree>
    <p:extLst>
      <p:ext uri="{BB962C8B-B14F-4D97-AF65-F5344CB8AC3E}">
        <p14:creationId xmlns:p14="http://schemas.microsoft.com/office/powerpoint/2010/main" val="676051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AutoShape 12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0" name="AutoShape 14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2" name="AutoShape 16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04800" y="2677919"/>
            <a:ext cx="5795778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cap="all" dirty="0"/>
              <a:t>ПЛАН</a:t>
            </a:r>
          </a:p>
          <a:p>
            <a:r>
              <a:rPr lang="uk-UA" sz="1400" b="1" cap="all" dirty="0"/>
              <a:t/>
            </a:r>
            <a:br>
              <a:rPr lang="uk-UA" sz="1400" b="1" cap="all" dirty="0"/>
            </a:br>
            <a:r>
              <a:rPr lang="uk-UA" b="1" cap="all" dirty="0">
                <a:latin typeface="Arial Black" panose="020B0A04020102020204" pitchFamily="34" charset="0"/>
              </a:rPr>
              <a:t>1.</a:t>
            </a:r>
            <a:r>
              <a:rPr lang="ru-RU" b="1" i="0" dirty="0">
                <a:effectLst/>
                <a:latin typeface="Arial Black" panose="020B0A04020102020204" pitchFamily="34" charset="0"/>
              </a:rPr>
              <a:t> </a:t>
            </a:r>
            <a:r>
              <a:rPr lang="ru-RU" b="1" i="0" dirty="0" err="1">
                <a:effectLst/>
                <a:latin typeface="Arial Black" panose="020B0A04020102020204" pitchFamily="34" charset="0"/>
              </a:rPr>
              <a:t>Постать</a:t>
            </a:r>
            <a:r>
              <a:rPr lang="ru-RU" dirty="0"/>
              <a:t> </a:t>
            </a:r>
            <a:r>
              <a:rPr lang="uk-UA" b="1" dirty="0" smtClean="0">
                <a:latin typeface="Arial Black" panose="020B0A04020102020204" pitchFamily="34" charset="0"/>
              </a:rPr>
              <a:t>Зіновія </a:t>
            </a:r>
            <a:r>
              <a:rPr lang="uk-UA" b="1" dirty="0" err="1" smtClean="0">
                <a:latin typeface="Arial Black" panose="020B0A04020102020204" pitchFamily="34" charset="0"/>
              </a:rPr>
              <a:t>Кіпибіди</a:t>
            </a:r>
            <a:r>
              <a:rPr lang="uk-UA" b="1" dirty="0" smtClean="0">
                <a:latin typeface="Arial Black" panose="020B0A04020102020204" pitchFamily="34" charset="0"/>
              </a:rPr>
              <a:t> </a:t>
            </a:r>
            <a:r>
              <a:rPr lang="uk-UA" b="1" dirty="0">
                <a:latin typeface="Arial Black" panose="020B0A04020102020204" pitchFamily="34" charset="0"/>
              </a:rPr>
              <a:t>- </a:t>
            </a:r>
            <a:r>
              <a:rPr lang="uk-UA" dirty="0" smtClean="0">
                <a:latin typeface="Arial Black" panose="020B0A04020102020204" pitchFamily="34" charset="0"/>
              </a:rPr>
              <a:t>поета, гумориста. </a:t>
            </a:r>
            <a:endParaRPr lang="uk-UA" dirty="0">
              <a:latin typeface="Arial Black" panose="020B0A04020102020204" pitchFamily="34" charset="0"/>
            </a:endParaRPr>
          </a:p>
          <a:p>
            <a:pPr algn="r"/>
            <a:r>
              <a:rPr lang="uk-UA" dirty="0" smtClean="0">
                <a:latin typeface="Arial Black" panose="020B0A04020102020204" pitchFamily="34" charset="0"/>
              </a:rPr>
              <a:t>Леся Гапон</a:t>
            </a:r>
            <a:r>
              <a:rPr lang="en-US" dirty="0" smtClean="0">
                <a:latin typeface="Arial Black" panose="020B0A04020102020204" pitchFamily="34" charset="0"/>
              </a:rPr>
              <a:t>, </a:t>
            </a:r>
            <a:endParaRPr lang="uk-UA" dirty="0">
              <a:latin typeface="Arial Black" panose="020B0A04020102020204" pitchFamily="34" charset="0"/>
            </a:endParaRPr>
          </a:p>
          <a:p>
            <a:pPr algn="r"/>
            <a:r>
              <a:rPr lang="uk-UA" dirty="0" smtClean="0">
                <a:latin typeface="Arial Black" panose="020B0A04020102020204" pitchFamily="34" charset="0"/>
              </a:rPr>
              <a:t>консультант </a:t>
            </a:r>
            <a:r>
              <a:rPr lang="uk-UA" dirty="0">
                <a:latin typeface="Arial Black" panose="020B0A04020102020204" pitchFamily="34" charset="0"/>
              </a:rPr>
              <a:t>ТКМЦНОІМ </a:t>
            </a: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Arial Black" panose="020B0A040201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dirty="0">
              <a:latin typeface="Arial Black" panose="020B0A04020102020204" pitchFamily="34" charset="0"/>
            </a:endParaRPr>
          </a:p>
          <a:p>
            <a:r>
              <a:rPr lang="uk-UA" dirty="0">
                <a:latin typeface="Arial Black" panose="020B0A04020102020204" pitchFamily="34" charset="0"/>
              </a:rPr>
              <a:t>2. </a:t>
            </a:r>
            <a:r>
              <a:rPr lang="ru-RU" dirty="0" err="1" smtClean="0">
                <a:latin typeface="Arial Black" panose="020B0A04020102020204" pitchFamily="34" charset="0"/>
              </a:rPr>
              <a:t>Творчість</a:t>
            </a:r>
            <a:r>
              <a:rPr lang="ru-RU" dirty="0" smtClean="0">
                <a:latin typeface="Arial Black" panose="020B0A04020102020204" pitchFamily="34" charset="0"/>
              </a:rPr>
              <a:t> </a:t>
            </a:r>
            <a:r>
              <a:rPr lang="ru-RU" dirty="0" err="1" smtClean="0">
                <a:latin typeface="Arial Black" panose="020B0A04020102020204" pitchFamily="34" charset="0"/>
              </a:rPr>
              <a:t>Зіновія</a:t>
            </a:r>
            <a:r>
              <a:rPr lang="ru-RU" dirty="0" smtClean="0">
                <a:latin typeface="Arial Black" panose="020B0A04020102020204" pitchFamily="34" charset="0"/>
              </a:rPr>
              <a:t> </a:t>
            </a:r>
            <a:r>
              <a:rPr lang="ru-RU" dirty="0" err="1" smtClean="0">
                <a:latin typeface="Arial Black" panose="020B0A04020102020204" pitchFamily="34" charset="0"/>
              </a:rPr>
              <a:t>Кипибіди</a:t>
            </a:r>
            <a:r>
              <a:rPr lang="ru-RU" dirty="0" smtClean="0">
                <a:latin typeface="Arial Black" panose="020B0A04020102020204" pitchFamily="34" charset="0"/>
              </a:rPr>
              <a:t> як </a:t>
            </a:r>
            <a:r>
              <a:rPr lang="ru-RU" dirty="0" err="1" smtClean="0">
                <a:latin typeface="Arial Black" panose="020B0A04020102020204" pitchFamily="34" charset="0"/>
              </a:rPr>
              <a:t>соціально-побутова</a:t>
            </a:r>
            <a:r>
              <a:rPr lang="ru-RU" dirty="0" smtClean="0">
                <a:latin typeface="Arial Black" panose="020B0A04020102020204" pitchFamily="34" charset="0"/>
              </a:rPr>
              <a:t> </a:t>
            </a:r>
            <a:r>
              <a:rPr lang="ru-RU" dirty="0" err="1">
                <a:latin typeface="Arial Black" panose="020B0A04020102020204" pitchFamily="34" charset="0"/>
              </a:rPr>
              <a:t>енциклопедія</a:t>
            </a:r>
            <a:r>
              <a:rPr lang="ru-RU" dirty="0">
                <a:latin typeface="Arial Black" panose="020B0A04020102020204" pitchFamily="34" charset="0"/>
              </a:rPr>
              <a:t> </a:t>
            </a:r>
            <a:r>
              <a:rPr lang="ru-RU" dirty="0" err="1">
                <a:latin typeface="Arial Black" panose="020B0A04020102020204" pitchFamily="34" charset="0"/>
              </a:rPr>
              <a:t>гумору</a:t>
            </a:r>
            <a:r>
              <a:rPr lang="ru-RU" dirty="0">
                <a:latin typeface="Arial Black" panose="020B0A04020102020204" pitchFamily="34" charset="0"/>
              </a:rPr>
              <a:t> та </a:t>
            </a:r>
            <a:r>
              <a:rPr lang="ru-RU" dirty="0" err="1" smtClean="0">
                <a:latin typeface="Arial Black" panose="020B0A04020102020204" pitchFamily="34" charset="0"/>
              </a:rPr>
              <a:t>сатири</a:t>
            </a:r>
            <a:r>
              <a:rPr lang="ru-RU" dirty="0" smtClean="0">
                <a:latin typeface="Arial Black" panose="020B0A04020102020204" pitchFamily="34" charset="0"/>
              </a:rPr>
              <a:t>.</a:t>
            </a:r>
          </a:p>
          <a:p>
            <a:pPr algn="r"/>
            <a:r>
              <a:rPr lang="ru-RU" dirty="0" smtClean="0">
                <a:latin typeface="Arial Black" panose="020B0A04020102020204" pitchFamily="34" charset="0"/>
              </a:rPr>
              <a:t> </a:t>
            </a:r>
            <a:r>
              <a:rPr lang="uk-UA" dirty="0" smtClean="0">
                <a:latin typeface="Arial Black" panose="020B0A04020102020204" pitchFamily="34" charset="0"/>
              </a:rPr>
              <a:t>Василина Вовчанська,</a:t>
            </a:r>
          </a:p>
          <a:p>
            <a:pPr algn="r"/>
            <a:r>
              <a:rPr lang="uk-UA" dirty="0" err="1" smtClean="0">
                <a:latin typeface="Arial Black" panose="020B0A04020102020204" pitchFamily="34" charset="0"/>
              </a:rPr>
              <a:t>критикиня</a:t>
            </a:r>
            <a:r>
              <a:rPr lang="uk-UA" dirty="0" smtClean="0">
                <a:latin typeface="Arial Black" panose="020B0A04020102020204" pitchFamily="34" charset="0"/>
              </a:rPr>
              <a:t/>
            </a:r>
            <a:br>
              <a:rPr lang="uk-UA" dirty="0" smtClean="0">
                <a:latin typeface="Arial Black" panose="020B0A04020102020204" pitchFamily="34" charset="0"/>
              </a:rPr>
            </a:br>
            <a:r>
              <a:rPr lang="uk-UA" dirty="0" smtClean="0">
                <a:latin typeface="Arial Black" panose="020B0A04020102020204" pitchFamily="34" charset="0"/>
              </a:rPr>
              <a:t/>
            </a:r>
            <a:br>
              <a:rPr lang="uk-UA" dirty="0" smtClean="0">
                <a:latin typeface="Arial Black" panose="020B0A04020102020204" pitchFamily="34" charset="0"/>
              </a:rPr>
            </a:br>
            <a:r>
              <a:rPr lang="uk-UA" dirty="0" smtClean="0">
                <a:latin typeface="Arial Black" panose="020B0A04020102020204" pitchFamily="34" charset="0"/>
              </a:rPr>
              <a:t>   </a:t>
            </a:r>
            <a:endParaRPr lang="en-US" dirty="0" smtClean="0">
              <a:latin typeface="Arial Black" panose="020B0A04020102020204" pitchFamily="34" charset="0"/>
            </a:endParaRPr>
          </a:p>
          <a:p>
            <a:r>
              <a:rPr lang="uk-UA" dirty="0">
                <a:latin typeface="Arial Black" panose="020B0A04020102020204" pitchFamily="34" charset="0"/>
              </a:rPr>
              <a:t> 3. </a:t>
            </a:r>
            <a:r>
              <a:rPr lang="uk-UA" dirty="0" smtClean="0">
                <a:latin typeface="Arial Black" panose="020B0A04020102020204" pitchFamily="34" charset="0"/>
              </a:rPr>
              <a:t>Калейдоскоп  </a:t>
            </a:r>
            <a:r>
              <a:rPr lang="uk-UA" dirty="0">
                <a:latin typeface="Arial Black" panose="020B0A04020102020204" pitchFamily="34" charset="0"/>
              </a:rPr>
              <a:t>творчості </a:t>
            </a:r>
            <a:r>
              <a:rPr lang="uk-UA" dirty="0" smtClean="0">
                <a:latin typeface="Arial Black" panose="020B0A04020102020204" pitchFamily="34" charset="0"/>
              </a:rPr>
              <a:t> Зіновія </a:t>
            </a:r>
            <a:r>
              <a:rPr lang="uk-UA" dirty="0" err="1" smtClean="0">
                <a:latin typeface="Arial Black" panose="020B0A04020102020204" pitchFamily="34" charset="0"/>
              </a:rPr>
              <a:t>Кипибіди</a:t>
            </a:r>
            <a:r>
              <a:rPr lang="uk-UA" dirty="0" smtClean="0">
                <a:latin typeface="Arial Black" panose="020B0A04020102020204" pitchFamily="34" charset="0"/>
              </a:rPr>
              <a:t>.</a:t>
            </a:r>
            <a:endParaRPr lang="uk-UA" dirty="0">
              <a:latin typeface="Arial Black" panose="020B0A04020102020204" pitchFamily="34" charset="0"/>
            </a:endParaRPr>
          </a:p>
          <a:p>
            <a:pPr algn="r"/>
            <a:r>
              <a:rPr lang="uk-UA" dirty="0" smtClean="0">
                <a:latin typeface="Arial Black" panose="020B0A04020102020204" pitchFamily="34" charset="0"/>
              </a:rPr>
              <a:t> </a:t>
            </a:r>
            <a:endParaRPr lang="uk-UA" dirty="0">
              <a:latin typeface="Arial Black" panose="020B0A04020102020204" pitchFamily="34" charset="0"/>
            </a:endParaRPr>
          </a:p>
          <a:p>
            <a:pPr algn="r"/>
            <a:r>
              <a:rPr lang="uk-UA" dirty="0" smtClean="0">
                <a:latin typeface="Arial Black" panose="020B0A04020102020204" pitchFamily="34" charset="0"/>
              </a:rPr>
              <a:t>Зіновій </a:t>
            </a:r>
            <a:r>
              <a:rPr lang="uk-UA" dirty="0" err="1" smtClean="0">
                <a:latin typeface="Arial Black" panose="020B0A04020102020204" pitchFamily="34" charset="0"/>
              </a:rPr>
              <a:t>Кипибіда</a:t>
            </a:r>
            <a:r>
              <a:rPr lang="uk-UA" dirty="0" smtClean="0">
                <a:latin typeface="Arial Black" panose="020B0A04020102020204" pitchFamily="34" charset="0"/>
              </a:rPr>
              <a:t>, </a:t>
            </a:r>
          </a:p>
          <a:p>
            <a:pPr algn="r"/>
            <a:r>
              <a:rPr lang="uk-UA" dirty="0" smtClean="0">
                <a:latin typeface="Arial Black" panose="020B0A04020102020204" pitchFamily="34" charset="0"/>
              </a:rPr>
              <a:t>письменник </a:t>
            </a:r>
            <a:r>
              <a:rPr lang="uk-UA" dirty="0">
                <a:latin typeface="Arial Black" panose="020B0A04020102020204" pitchFamily="34" charset="0"/>
              </a:rPr>
              <a:t/>
            </a:r>
            <a:br>
              <a:rPr lang="uk-UA" dirty="0">
                <a:latin typeface="Arial Black" panose="020B0A04020102020204" pitchFamily="34" charset="0"/>
              </a:rPr>
            </a:br>
            <a:endParaRPr lang="uk-UA" dirty="0">
              <a:latin typeface="Arial Black" panose="020B0A040201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45024" y="1091059"/>
            <a:ext cx="3429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dirty="0">
                <a:latin typeface="Lucida Grande"/>
              </a:rPr>
              <a:t>«ЗАТВЕРДЖУЮ»</a:t>
            </a:r>
          </a:p>
          <a:p>
            <a:endParaRPr lang="uk-UA" b="1" dirty="0"/>
          </a:p>
          <a:p>
            <a:r>
              <a:rPr lang="uk-UA" b="1" dirty="0"/>
              <a:t>Д</a:t>
            </a:r>
            <a:r>
              <a:rPr lang="uk-UA" b="1" dirty="0" smtClean="0"/>
              <a:t>иректор </a:t>
            </a:r>
            <a:r>
              <a:rPr lang="uk-UA" b="1" dirty="0"/>
              <a:t>ТКМЦНОІМ</a:t>
            </a:r>
          </a:p>
          <a:p>
            <a:r>
              <a:rPr lang="uk-UA" b="1" dirty="0"/>
              <a:t>Галина ЛИТВИНЮК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8" name="AutoShape 12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0" name="AutoShape 14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2" name="AutoShape 16" descr="https://upload.wikimedia.org/wikipedia/commons/thumb/3/3d/Plast_National_Scout_Organization.svg/2000px-Plast_National_Scout_Organization.svg.png"/>
          <p:cNvSpPr>
            <a:spLocks noChangeAspect="1" noChangeArrowheads="1"/>
          </p:cNvSpPr>
          <p:nvPr/>
        </p:nvSpPr>
        <p:spPr bwMode="auto">
          <a:xfrm>
            <a:off x="155575" y="24447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52755" y="1007193"/>
            <a:ext cx="652538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Калейдоскоп </a:t>
            </a:r>
            <a:r>
              <a:rPr lang="uk-UA" dirty="0"/>
              <a:t>творчої діяльності Зіновія </a:t>
            </a:r>
            <a:r>
              <a:rPr lang="uk-UA" dirty="0" err="1"/>
              <a:t>Кіпибіди</a:t>
            </a:r>
            <a:r>
              <a:rPr lang="uk-UA" dirty="0"/>
              <a:t> – це </a:t>
            </a:r>
          </a:p>
          <a:p>
            <a:r>
              <a:rPr lang="ru-RU" dirty="0" err="1"/>
              <a:t>соціально-побутова</a:t>
            </a:r>
            <a:r>
              <a:rPr lang="ru-RU" dirty="0"/>
              <a:t> </a:t>
            </a:r>
            <a:r>
              <a:rPr lang="ru-RU" dirty="0" err="1"/>
              <a:t>енциклопедія</a:t>
            </a:r>
            <a:r>
              <a:rPr lang="ru-RU" dirty="0"/>
              <a:t> </a:t>
            </a:r>
            <a:r>
              <a:rPr lang="ru-RU" dirty="0" err="1"/>
              <a:t>гумору</a:t>
            </a:r>
            <a:r>
              <a:rPr lang="ru-RU" dirty="0"/>
              <a:t> та </a:t>
            </a:r>
            <a:r>
              <a:rPr lang="ru-RU" dirty="0" err="1"/>
              <a:t>сатири</a:t>
            </a:r>
            <a:r>
              <a:rPr lang="ru-RU" dirty="0"/>
              <a:t>, </a:t>
            </a:r>
          </a:p>
          <a:p>
            <a:r>
              <a:rPr lang="ru-RU" dirty="0"/>
              <a:t>яка </a:t>
            </a:r>
            <a:r>
              <a:rPr lang="ru-RU" dirty="0" err="1"/>
              <a:t>вправно</a:t>
            </a:r>
            <a:r>
              <a:rPr lang="ru-RU" dirty="0"/>
              <a:t> </a:t>
            </a:r>
            <a:r>
              <a:rPr lang="ru-RU" dirty="0" err="1"/>
              <a:t>переплітається</a:t>
            </a:r>
            <a:r>
              <a:rPr lang="ru-RU" dirty="0"/>
              <a:t> з </a:t>
            </a:r>
            <a:r>
              <a:rPr lang="ru-RU" dirty="0" err="1"/>
              <a:t>барвистими</a:t>
            </a:r>
            <a:r>
              <a:rPr lang="ru-RU" dirty="0"/>
              <a:t> </a:t>
            </a:r>
            <a:r>
              <a:rPr lang="ru-RU" dirty="0" err="1"/>
              <a:t>візерунками</a:t>
            </a:r>
            <a:r>
              <a:rPr lang="ru-RU" dirty="0"/>
              <a:t> </a:t>
            </a:r>
          </a:p>
          <a:p>
            <a:r>
              <a:rPr lang="ru-RU" dirty="0" err="1"/>
              <a:t>щедрої</a:t>
            </a:r>
            <a:r>
              <a:rPr lang="ru-RU" dirty="0"/>
              <a:t> </a:t>
            </a:r>
            <a:r>
              <a:rPr lang="ru-RU" dirty="0" err="1"/>
              <a:t>душі</a:t>
            </a:r>
            <a:r>
              <a:rPr lang="ru-RU" dirty="0"/>
              <a:t>, що </a:t>
            </a:r>
            <a:r>
              <a:rPr lang="ru-RU" dirty="0" err="1"/>
              <a:t>дарує</a:t>
            </a:r>
            <a:r>
              <a:rPr lang="ru-RU" dirty="0"/>
              <a:t> </a:t>
            </a:r>
            <a:r>
              <a:rPr lang="ru-RU" dirty="0" err="1"/>
              <a:t>нащадкам</a:t>
            </a:r>
            <a:r>
              <a:rPr lang="ru-RU" dirty="0"/>
              <a:t> </a:t>
            </a:r>
            <a:r>
              <a:rPr lang="ru-RU" dirty="0" err="1"/>
              <a:t>невтомне</a:t>
            </a:r>
            <a:r>
              <a:rPr lang="ru-RU" dirty="0"/>
              <a:t> </a:t>
            </a:r>
            <a:r>
              <a:rPr lang="ru-RU" dirty="0" err="1"/>
              <a:t>джерело</a:t>
            </a:r>
            <a:r>
              <a:rPr lang="ru-RU" dirty="0"/>
              <a:t> </a:t>
            </a:r>
          </a:p>
          <a:p>
            <a:r>
              <a:rPr lang="ru-RU" dirty="0" err="1"/>
              <a:t>пізнавальної</a:t>
            </a:r>
            <a:r>
              <a:rPr lang="ru-RU" dirty="0"/>
              <a:t> </a:t>
            </a:r>
            <a:r>
              <a:rPr lang="ru-RU" dirty="0" err="1"/>
              <a:t>мудрості</a:t>
            </a:r>
            <a:r>
              <a:rPr lang="ru-RU" dirty="0"/>
              <a:t>, яка вабить </a:t>
            </a:r>
            <a:r>
              <a:rPr lang="ru-RU" dirty="0" err="1"/>
              <a:t>виразністю</a:t>
            </a:r>
            <a:r>
              <a:rPr lang="ru-RU" dirty="0"/>
              <a:t>, </a:t>
            </a:r>
            <a:r>
              <a:rPr lang="ru-RU" dirty="0" err="1"/>
              <a:t>джерельною</a:t>
            </a:r>
            <a:r>
              <a:rPr lang="ru-RU" dirty="0"/>
              <a:t> </a:t>
            </a:r>
          </a:p>
          <a:p>
            <a:r>
              <a:rPr lang="ru-RU" dirty="0"/>
              <a:t>бездонною </a:t>
            </a:r>
            <a:r>
              <a:rPr lang="ru-RU" dirty="0" err="1"/>
              <a:t>глибиною</a:t>
            </a:r>
            <a:r>
              <a:rPr lang="ru-RU" dirty="0"/>
              <a:t>, </a:t>
            </a:r>
            <a:r>
              <a:rPr lang="ru-RU" dirty="0" err="1"/>
              <a:t>розкішним</a:t>
            </a:r>
            <a:r>
              <a:rPr lang="ru-RU" dirty="0"/>
              <a:t> </a:t>
            </a:r>
            <a:r>
              <a:rPr lang="ru-RU" dirty="0" err="1"/>
              <a:t>діалектним</a:t>
            </a:r>
            <a:r>
              <a:rPr lang="ru-RU" dirty="0"/>
              <a:t> лексиконом. </a:t>
            </a:r>
          </a:p>
          <a:p>
            <a:r>
              <a:rPr lang="uk-UA" dirty="0"/>
              <a:t>Вона відчиняє двері у світ </a:t>
            </a:r>
            <a:r>
              <a:rPr lang="uk-UA" dirty="0" err="1"/>
              <a:t>сміхотерапії</a:t>
            </a:r>
            <a:r>
              <a:rPr lang="uk-UA" dirty="0"/>
              <a:t> – світ незбагненної </a:t>
            </a:r>
          </a:p>
          <a:p>
            <a:r>
              <a:rPr lang="ru-RU" dirty="0" err="1"/>
              <a:t>влади</a:t>
            </a:r>
            <a:r>
              <a:rPr lang="ru-RU" dirty="0"/>
              <a:t> над </a:t>
            </a:r>
            <a:r>
              <a:rPr lang="ru-RU" dirty="0" err="1"/>
              <a:t>людиною</a:t>
            </a:r>
            <a:r>
              <a:rPr lang="ru-RU" dirty="0"/>
              <a:t>, </a:t>
            </a:r>
            <a:r>
              <a:rPr lang="ru-RU" dirty="0" err="1"/>
              <a:t>світ</a:t>
            </a:r>
            <a:r>
              <a:rPr lang="ru-RU" dirty="0"/>
              <a:t>, що </a:t>
            </a:r>
            <a:r>
              <a:rPr lang="ru-RU" dirty="0" err="1"/>
              <a:t>примушує</a:t>
            </a:r>
            <a:r>
              <a:rPr lang="ru-RU" dirty="0"/>
              <a:t> </a:t>
            </a:r>
            <a:r>
              <a:rPr lang="ru-RU" dirty="0" err="1"/>
              <a:t>радіти</a:t>
            </a:r>
            <a:r>
              <a:rPr lang="ru-RU" dirty="0"/>
              <a:t> і </a:t>
            </a:r>
            <a:r>
              <a:rPr lang="ru-RU" dirty="0" err="1"/>
              <a:t>плакати</a:t>
            </a:r>
            <a:r>
              <a:rPr lang="ru-RU" dirty="0"/>
              <a:t>, </a:t>
            </a:r>
          </a:p>
          <a:p>
            <a:r>
              <a:rPr lang="ru-RU" dirty="0" err="1"/>
              <a:t>допомагає</a:t>
            </a:r>
            <a:r>
              <a:rPr lang="ru-RU" dirty="0"/>
              <a:t> </a:t>
            </a:r>
            <a:r>
              <a:rPr lang="ru-RU" dirty="0" err="1"/>
              <a:t>пережити</a:t>
            </a:r>
            <a:r>
              <a:rPr lang="ru-RU" dirty="0"/>
              <a:t> </a:t>
            </a:r>
            <a:r>
              <a:rPr lang="ru-RU" dirty="0" err="1"/>
              <a:t>невдачі</a:t>
            </a:r>
            <a:r>
              <a:rPr lang="ru-RU" dirty="0"/>
              <a:t>, </a:t>
            </a:r>
            <a:r>
              <a:rPr lang="ru-RU" dirty="0" err="1"/>
              <a:t>зняти</a:t>
            </a:r>
            <a:r>
              <a:rPr lang="ru-RU" dirty="0"/>
              <a:t> </a:t>
            </a:r>
            <a:r>
              <a:rPr lang="ru-RU" dirty="0" err="1"/>
              <a:t>душевний</a:t>
            </a:r>
            <a:r>
              <a:rPr lang="ru-RU" dirty="0"/>
              <a:t> </a:t>
            </a:r>
            <a:r>
              <a:rPr lang="ru-RU" dirty="0" err="1"/>
              <a:t>стрес</a:t>
            </a:r>
            <a:r>
              <a:rPr lang="ru-RU" dirty="0"/>
              <a:t>, </a:t>
            </a:r>
          </a:p>
          <a:p>
            <a:r>
              <a:rPr lang="uk-UA" dirty="0"/>
              <a:t>вилікувати сердечні </a:t>
            </a:r>
            <a:r>
              <a:rPr lang="uk-UA" dirty="0" smtClean="0"/>
              <a:t>рани. </a:t>
            </a:r>
            <a:endParaRPr lang="uk-UA" dirty="0"/>
          </a:p>
          <a:p>
            <a:pPr algn="r"/>
            <a:r>
              <a:rPr lang="uk-UA" i="1" dirty="0"/>
              <a:t>Василина Вовчанська. </a:t>
            </a:r>
            <a:endParaRPr lang="uk-UA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71934" y="4808984"/>
            <a:ext cx="62870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Твір </a:t>
            </a:r>
            <a:r>
              <a:rPr lang="uk-UA" dirty="0"/>
              <a:t>мистецтва — це завершена цілісність засобів і естетичних наслідків, розрахована на збудження вражень, спеціальною і характерною прикметою яких є те, що вони не спонукають безпосередньо до дії, даючи при тім найбільше подразнень при найменшій дозі незадоволення чи втіхи; твір мистецтва є сукупністю знаків, які свідчать про духовний світ автора та його </a:t>
            </a:r>
            <a:r>
              <a:rPr lang="uk-UA" dirty="0" smtClean="0"/>
              <a:t>прихильників. </a:t>
            </a:r>
          </a:p>
          <a:p>
            <a:pPr algn="r"/>
            <a:r>
              <a:rPr lang="uk-UA" i="1" dirty="0" err="1"/>
              <a:t>Еннекен</a:t>
            </a:r>
            <a:endParaRPr lang="uk-UA" i="1" dirty="0"/>
          </a:p>
        </p:txBody>
      </p:sp>
    </p:spTree>
    <p:extLst>
      <p:ext uri="{BB962C8B-B14F-4D97-AF65-F5344CB8AC3E}">
        <p14:creationId xmlns:p14="http://schemas.microsoft.com/office/powerpoint/2010/main" val="676193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2696" y="488504"/>
            <a:ext cx="5328592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latin typeface="Arial Black" panose="020B0A04020102020204" pitchFamily="34" charset="0"/>
              </a:rPr>
              <a:t>Зіновій </a:t>
            </a:r>
            <a:r>
              <a:rPr lang="uk-UA" dirty="0" err="1">
                <a:latin typeface="Arial Black" panose="020B0A04020102020204" pitchFamily="34" charset="0"/>
              </a:rPr>
              <a:t>Кіпибіда</a:t>
            </a:r>
            <a:r>
              <a:rPr lang="uk-UA" dirty="0">
                <a:latin typeface="Arial Black" panose="020B0A04020102020204" pitchFamily="34" charset="0"/>
              </a:rPr>
              <a:t> </a:t>
            </a:r>
          </a:p>
          <a:p>
            <a:pPr algn="ctr"/>
            <a:r>
              <a:rPr lang="uk-UA" dirty="0">
                <a:latin typeface="Arial Black" panose="020B0A04020102020204" pitchFamily="34" charset="0"/>
              </a:rPr>
              <a:t>поет, гуморист </a:t>
            </a:r>
          </a:p>
          <a:p>
            <a:pPr algn="ctr"/>
            <a:r>
              <a:rPr lang="uk-UA" dirty="0">
                <a:latin typeface="Arial Black" panose="020B0A04020102020204" pitchFamily="34" charset="0"/>
              </a:rPr>
              <a:t>(м. Тернопіль) </a:t>
            </a:r>
            <a:endParaRPr lang="uk-UA" dirty="0" smtClean="0">
              <a:latin typeface="Arial Black" panose="020B0A04020102020204" pitchFamily="34" charset="0"/>
            </a:endParaRPr>
          </a:p>
          <a:p>
            <a:endParaRPr lang="uk-UA" dirty="0"/>
          </a:p>
          <a:p>
            <a:r>
              <a:rPr lang="uk-UA" dirty="0" smtClean="0"/>
              <a:t>Народився </a:t>
            </a:r>
            <a:r>
              <a:rPr lang="uk-UA" dirty="0"/>
              <a:t>11 жовтня 1953 року в с. </a:t>
            </a:r>
            <a:r>
              <a:rPr lang="uk-UA" dirty="0" err="1" smtClean="0"/>
              <a:t>Чернихівці</a:t>
            </a:r>
            <a:r>
              <a:rPr lang="uk-UA" dirty="0" smtClean="0"/>
              <a:t> </a:t>
            </a:r>
            <a:r>
              <a:rPr lang="uk-UA" dirty="0"/>
              <a:t>Збаразького (тепер Тернопільського) району Тернопільської області. Закінчив </a:t>
            </a:r>
            <a:r>
              <a:rPr lang="uk-UA" dirty="0" err="1"/>
              <a:t>Вижницьке</a:t>
            </a:r>
            <a:r>
              <a:rPr lang="uk-UA" dirty="0"/>
              <a:t> училище прикладного та декоративного </a:t>
            </a:r>
            <a:r>
              <a:rPr lang="uk-UA" dirty="0" smtClean="0"/>
              <a:t>мистецтва</a:t>
            </a:r>
            <a:r>
              <a:rPr lang="uk-UA" dirty="0"/>
              <a:t>, Тернопільський приладобудівний </a:t>
            </a:r>
            <a:r>
              <a:rPr lang="uk-UA" dirty="0" smtClean="0"/>
              <a:t>інститут </a:t>
            </a:r>
            <a:r>
              <a:rPr lang="uk-UA" dirty="0"/>
              <a:t>(нині </a:t>
            </a:r>
            <a:r>
              <a:rPr lang="uk-UA" dirty="0" smtClean="0"/>
              <a:t>Тернопільський </a:t>
            </a:r>
            <a:r>
              <a:rPr lang="uk-UA" dirty="0"/>
              <a:t>національний технічний університет імені Івана Пулюя). Працював художником у Тернополі в </a:t>
            </a:r>
            <a:r>
              <a:rPr lang="uk-UA" dirty="0" err="1"/>
              <a:t>обʼєднанні</a:t>
            </a:r>
            <a:r>
              <a:rPr lang="uk-UA" dirty="0"/>
              <a:t> «Ватра» та ПМП «Юлія». </a:t>
            </a:r>
          </a:p>
          <a:p>
            <a:r>
              <a:rPr lang="uk-UA" dirty="0"/>
              <a:t>Член Національної спілки письменників України (2003) та Національної спілки журналістів України (1993). Голова літературного </a:t>
            </a:r>
            <a:r>
              <a:rPr lang="uk-UA" dirty="0" smtClean="0"/>
              <a:t>об'єднання </a:t>
            </a:r>
            <a:r>
              <a:rPr lang="uk-UA" dirty="0"/>
              <a:t>при Тернопільській обласній організації Національної </a:t>
            </a:r>
            <a:r>
              <a:rPr lang="uk-UA" dirty="0" smtClean="0"/>
              <a:t>спілки </a:t>
            </a:r>
            <a:r>
              <a:rPr lang="uk-UA" dirty="0"/>
              <a:t>письменників України (від 1998). </a:t>
            </a:r>
          </a:p>
          <a:p>
            <a:endParaRPr lang="ru-RU" b="1" dirty="0" smtClean="0"/>
          </a:p>
          <a:p>
            <a:r>
              <a:rPr lang="ru-RU" b="1" dirty="0" smtClean="0"/>
              <a:t>Автор </a:t>
            </a:r>
            <a:r>
              <a:rPr lang="ru-RU" b="1" dirty="0" err="1"/>
              <a:t>книжок</a:t>
            </a:r>
            <a:r>
              <a:rPr lang="ru-RU" b="1" dirty="0"/>
              <a:t>: </a:t>
            </a:r>
            <a:endParaRPr lang="ru-RU" b="1" dirty="0" smtClean="0"/>
          </a:p>
          <a:p>
            <a:r>
              <a:rPr lang="ru-RU" dirty="0" smtClean="0"/>
              <a:t>«</a:t>
            </a:r>
            <a:r>
              <a:rPr lang="ru-RU" dirty="0" err="1"/>
              <a:t>Граннувель</a:t>
            </a:r>
            <a:r>
              <a:rPr lang="ru-RU" dirty="0"/>
              <a:t>. Велика новина» (1993),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Кому </a:t>
            </a:r>
            <a:r>
              <a:rPr lang="ru-RU" dirty="0" err="1" smtClean="0"/>
              <a:t>дулярів</a:t>
            </a:r>
            <a:r>
              <a:rPr lang="ru-RU" dirty="0"/>
              <a:t>» (1995),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Стоп, </a:t>
            </a:r>
            <a:r>
              <a:rPr lang="ru-RU" dirty="0" err="1"/>
              <a:t>Європа</a:t>
            </a:r>
            <a:r>
              <a:rPr lang="ru-RU" dirty="0"/>
              <a:t>» (2000),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 err="1"/>
              <a:t>Голоблі</a:t>
            </a:r>
            <a:r>
              <a:rPr lang="ru-RU" dirty="0"/>
              <a:t> на </a:t>
            </a:r>
            <a:r>
              <a:rPr lang="ru-RU" dirty="0" err="1"/>
              <a:t>Європу</a:t>
            </a:r>
            <a:r>
              <a:rPr lang="ru-RU" dirty="0"/>
              <a:t>» (2003),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Бомба Нострадамуса» (2007),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 err="1"/>
              <a:t>Віват</a:t>
            </a:r>
            <a:r>
              <a:rPr lang="ru-RU" dirty="0"/>
              <a:t>, </a:t>
            </a:r>
            <a:r>
              <a:rPr lang="ru-RU" dirty="0" err="1"/>
              <a:t>Америко</a:t>
            </a:r>
            <a:r>
              <a:rPr lang="ru-RU" dirty="0"/>
              <a:t>!» (2010),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Галопом не по </a:t>
            </a:r>
            <a:r>
              <a:rPr lang="ru-RU" dirty="0" err="1"/>
              <a:t>європах</a:t>
            </a:r>
            <a:r>
              <a:rPr lang="ru-RU" dirty="0"/>
              <a:t>» (2014),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 err="1"/>
              <a:t>Центик</a:t>
            </a:r>
            <a:r>
              <a:rPr lang="ru-RU" dirty="0"/>
              <a:t> до </a:t>
            </a:r>
            <a:r>
              <a:rPr lang="ru-RU" dirty="0" err="1"/>
              <a:t>копійочки</a:t>
            </a:r>
            <a:r>
              <a:rPr lang="ru-RU" dirty="0"/>
              <a:t>» (2019).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68226248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333</TotalTime>
  <Words>333</Words>
  <Application>Microsoft Office PowerPoint</Application>
  <PresentationFormat>Лист A4 (210x297 мм)</PresentationFormat>
  <Paragraphs>55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</vt:lpstr>
      <vt:lpstr>Arial Black</vt:lpstr>
      <vt:lpstr>Gill Sans MT</vt:lpstr>
      <vt:lpstr>Lucida Grande</vt:lpstr>
      <vt:lpstr>Segoe UI Historic</vt:lpstr>
      <vt:lpstr>TimesNewRomanPSMT</vt:lpstr>
      <vt:lpstr>Галерея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vip-fast</cp:lastModifiedBy>
  <cp:revision>40</cp:revision>
  <dcterms:created xsi:type="dcterms:W3CDTF">2019-03-29T08:22:12Z</dcterms:created>
  <dcterms:modified xsi:type="dcterms:W3CDTF">2023-10-04T05:46:44Z</dcterms:modified>
</cp:coreProperties>
</file>