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8" r:id="rId3"/>
    <p:sldId id="259" r:id="rId4"/>
    <p:sldId id="260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9066"/>
    <a:srgbClr val="697B57"/>
    <a:srgbClr val="4C8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876" y="4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40" y="1158877"/>
            <a:ext cx="4213886" cy="3670956"/>
          </a:xfrm>
        </p:spPr>
        <p:txBody>
          <a:bodyPr bIns="0" anchor="b">
            <a:normAutofit/>
          </a:bodyPr>
          <a:lstStyle>
            <a:lvl1pPr algn="l">
              <a:defRPr sz="405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7240" y="5100630"/>
            <a:ext cx="4213886" cy="1412119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200" b="0" cap="all" baseline="0">
                <a:solidFill>
                  <a:schemeClr val="tx1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97239" y="475668"/>
            <a:ext cx="2314719" cy="446624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028" y="1154072"/>
            <a:ext cx="601504" cy="727390"/>
          </a:xfrm>
        </p:spPr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797240" y="5096783"/>
            <a:ext cx="421388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6074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05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88522" y="1154074"/>
            <a:ext cx="827270" cy="673095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2619" y="1154074"/>
            <a:ext cx="3975821" cy="67309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5188521" y="1154074"/>
            <a:ext cx="0" cy="6730951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298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111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8" y="2536632"/>
            <a:ext cx="4212752" cy="2727039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9" y="5497839"/>
            <a:ext cx="4212752" cy="1463120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082618" y="5496089"/>
            <a:ext cx="421275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347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9" y="1162620"/>
            <a:ext cx="4928507" cy="153010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2618" y="2909019"/>
            <a:ext cx="2344403" cy="496536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6887" y="2909019"/>
            <a:ext cx="2344239" cy="496536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492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8" y="1161571"/>
            <a:ext cx="4928508" cy="15257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8" y="2917129"/>
            <a:ext cx="2344325" cy="115836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618" y="4079502"/>
            <a:ext cx="2344325" cy="38197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66887" y="2922118"/>
            <a:ext cx="2344239" cy="115878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66887" y="4075488"/>
            <a:ext cx="2344239" cy="380953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8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223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863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281" y="1154073"/>
            <a:ext cx="1819463" cy="3245836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9992" y="1154074"/>
            <a:ext cx="2871134" cy="6729415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282" y="4630156"/>
            <a:ext cx="1820527" cy="3247373"/>
          </a:xfrm>
        </p:spPr>
        <p:txBody>
          <a:bodyPr>
            <a:normAutofit/>
          </a:bodyPr>
          <a:lstStyle>
            <a:lvl1pPr marL="0" indent="0" algn="l">
              <a:buNone/>
              <a:defRPr sz="12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081311" y="4630154"/>
            <a:ext cx="181745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2526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747376" y="696470"/>
            <a:ext cx="2633540" cy="7437590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112" y="1631519"/>
            <a:ext cx="2433701" cy="2644177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30096" y="1621452"/>
            <a:ext cx="1676249" cy="558469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2619" y="4544211"/>
            <a:ext cx="2430215" cy="2894294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77498" y="7900905"/>
            <a:ext cx="2439315" cy="462400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8148" y="460260"/>
            <a:ext cx="2438665" cy="463567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80961" y="4540763"/>
            <a:ext cx="243151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839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911616"/>
            <a:ext cx="6858000" cy="589264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8804255"/>
            <a:ext cx="6858001" cy="1119050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8812739"/>
            <a:ext cx="685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619" y="1162085"/>
            <a:ext cx="4928507" cy="15155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9" y="2911615"/>
            <a:ext cx="4928507" cy="4984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34907" y="477202"/>
            <a:ext cx="1776219" cy="4466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2618" y="475668"/>
            <a:ext cx="3025503" cy="4466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5794" y="1154072"/>
            <a:ext cx="596810" cy="72739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6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51435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1180180" y="3368824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161902" y="7689304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00567" y="2841174"/>
            <a:ext cx="63287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Акмеоклуб учителів української мови й літератури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249376" y="5893878"/>
            <a:ext cx="416269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uk-UA" sz="800" b="0" i="0" dirty="0">
              <a:solidFill>
                <a:srgbClr val="050505"/>
              </a:solidFill>
              <a:effectLst/>
              <a:latin typeface="Segoe UI Historic" panose="020B0502040204020203" pitchFamily="34" charset="0"/>
            </a:endParaRPr>
          </a:p>
          <a:p>
            <a:pPr algn="ctr"/>
            <a:r>
              <a:rPr lang="uk-UA" sz="1800" b="0" i="0" dirty="0">
                <a:effectLst/>
                <a:latin typeface="TimesNewRomanPSMT"/>
              </a:rPr>
              <a:t>«Світлиця» Тернопільської обласної організації Національної спілки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письменників України </a:t>
            </a:r>
          </a:p>
          <a:p>
            <a:pPr algn="ctr"/>
            <a:r>
              <a:rPr lang="uk-UA" dirty="0">
                <a:latin typeface="TimesNewRomanPSMT"/>
              </a:rPr>
              <a:t>9</a:t>
            </a:r>
            <a:r>
              <a:rPr lang="uk-UA" sz="1800" b="0" i="0" dirty="0">
                <a:effectLst/>
                <a:latin typeface="TimesNewRomanPSMT"/>
              </a:rPr>
              <a:t>  лютого 2024 року </a:t>
            </a:r>
          </a:p>
          <a:p>
            <a:pPr algn="ctr"/>
            <a:r>
              <a:rPr lang="uk-UA" dirty="0">
                <a:latin typeface="TimesNewRomanPSMT"/>
              </a:rPr>
              <a:t>Початок </a:t>
            </a:r>
            <a:r>
              <a:rPr lang="uk-UA" sz="1800" b="0" i="0" dirty="0">
                <a:effectLst/>
                <a:latin typeface="TimesNewRomanPSMT"/>
              </a:rPr>
              <a:t>о 15.00. годині</a:t>
            </a:r>
            <a:r>
              <a:rPr lang="uk-UA" sz="2400" dirty="0"/>
              <a:t> </a:t>
            </a:r>
            <a:br>
              <a:rPr lang="uk-UA" sz="2400" dirty="0"/>
            </a:br>
            <a:endParaRPr lang="uk-UA" b="0" i="0" dirty="0">
              <a:effectLst/>
              <a:latin typeface="Segoe UI Historic" panose="020B0502040204020203" pitchFamily="34" charset="0"/>
            </a:endParaRPr>
          </a:p>
          <a:p>
            <a:endParaRPr lang="uk-UA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653136" y="7905328"/>
            <a:ext cx="2168821" cy="0"/>
          </a:xfrm>
          <a:prstGeom prst="line">
            <a:avLst/>
          </a:prstGeom>
          <a:ln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1270980" y="5893878"/>
            <a:ext cx="4337642" cy="0"/>
          </a:xfrm>
          <a:prstGeom prst="line">
            <a:avLst/>
          </a:prstGeom>
          <a:ln>
            <a:solidFill>
              <a:srgbClr val="4C806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667E735-AA3F-4860-9081-EF156DBB86A4}"/>
              </a:ext>
            </a:extLst>
          </p:cNvPr>
          <p:cNvSpPr txBox="1"/>
          <p:nvPr/>
        </p:nvSpPr>
        <p:spPr>
          <a:xfrm>
            <a:off x="-2" y="739289"/>
            <a:ext cx="666144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b="0" i="0" dirty="0">
                <a:effectLst/>
                <a:latin typeface="TimesNewRomanPSMT"/>
              </a:rPr>
              <a:t>Тернопільська обласна організація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Національної спілки письменників України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Літературне об’єднання при Тернопільській обласній організації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Національної спілки письменників України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Управління освіти та науки Тернопільської міської ради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Тернопільський комунальний методичний центр</a:t>
            </a:r>
            <a:br>
              <a:rPr lang="uk-UA" sz="1800" b="0" i="0" dirty="0">
                <a:effectLst/>
                <a:latin typeface="TimesNewRomanPSMT"/>
              </a:rPr>
            </a:br>
            <a:r>
              <a:rPr lang="uk-UA" sz="1800" b="0" i="0" dirty="0">
                <a:effectLst/>
                <a:latin typeface="TimesNewRomanPSMT"/>
              </a:rPr>
              <a:t>науково-освітніх інновацій і моніторингу</a:t>
            </a:r>
            <a:r>
              <a:rPr lang="uk-UA" dirty="0"/>
              <a:t> </a:t>
            </a:r>
            <a:br>
              <a:rPr lang="uk-UA" dirty="0"/>
            </a:br>
            <a:endParaRPr lang="uk-UA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721162-0ED5-410A-BA8B-EB933FD2CF4F}"/>
              </a:ext>
            </a:extLst>
          </p:cNvPr>
          <p:cNvSpPr txBox="1"/>
          <p:nvPr/>
        </p:nvSpPr>
        <p:spPr>
          <a:xfrm>
            <a:off x="620686" y="3889425"/>
            <a:ext cx="588855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0" i="0" dirty="0">
                <a:effectLst/>
                <a:latin typeface="Arial Black" panose="020B0A04020102020204" pitchFamily="34" charset="0"/>
              </a:rPr>
              <a:t>Літературні зустрічі</a:t>
            </a:r>
          </a:p>
          <a:p>
            <a:pPr algn="ctr"/>
            <a:endParaRPr lang="uk-UA" sz="2400" b="0" i="0" dirty="0">
              <a:effectLst/>
              <a:latin typeface="Arial Black" panose="020B0A04020102020204" pitchFamily="34" charset="0"/>
            </a:endParaRPr>
          </a:p>
          <a:p>
            <a:pPr algn="ctr"/>
            <a:r>
              <a:rPr lang="uk-UA" sz="2400" b="0" i="0" dirty="0">
                <a:effectLst/>
                <a:latin typeface="Arial Black" panose="020B0A04020102020204" pitchFamily="34" charset="0"/>
              </a:rPr>
              <a:t>Володимир Кравчук – поет, публіцист</a:t>
            </a:r>
            <a:endParaRPr lang="uk-UA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05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2677919"/>
            <a:ext cx="5795778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cap="all" dirty="0"/>
              <a:t>ПЛАН</a:t>
            </a:r>
          </a:p>
          <a:p>
            <a:br>
              <a:rPr lang="uk-UA" sz="1400" b="1" cap="all" dirty="0"/>
            </a:br>
            <a:r>
              <a:rPr lang="uk-UA" b="1" cap="all" dirty="0">
                <a:latin typeface="Arial Black" panose="020B0A04020102020204" pitchFamily="34" charset="0"/>
              </a:rPr>
              <a:t>1.</a:t>
            </a:r>
            <a:r>
              <a:rPr lang="ru-RU" b="1" i="0" dirty="0">
                <a:effectLst/>
                <a:latin typeface="Arial Black" panose="020B0A04020102020204" pitchFamily="34" charset="0"/>
              </a:rPr>
              <a:t> </a:t>
            </a:r>
            <a:r>
              <a:rPr lang="uk-UA" b="1" i="0" dirty="0">
                <a:effectLst/>
                <a:latin typeface="Arial Black" panose="020B0A04020102020204" pitchFamily="34" charset="0"/>
              </a:rPr>
              <a:t>Постать</a:t>
            </a:r>
            <a:r>
              <a:rPr lang="ru-RU" dirty="0"/>
              <a:t> </a:t>
            </a:r>
            <a:r>
              <a:rPr lang="uk-UA" dirty="0">
                <a:latin typeface="Arial Black" panose="020B0A04020102020204" pitchFamily="34" charset="0"/>
              </a:rPr>
              <a:t>Володимира</a:t>
            </a:r>
            <a:r>
              <a:rPr lang="ru-RU" dirty="0">
                <a:latin typeface="Arial Black" panose="020B0A04020102020204" pitchFamily="34" charset="0"/>
              </a:rPr>
              <a:t> Кравчука -  </a:t>
            </a:r>
            <a:r>
              <a:rPr lang="uk-UA" dirty="0">
                <a:latin typeface="Arial Black" panose="020B0A04020102020204" pitchFamily="34" charset="0"/>
              </a:rPr>
              <a:t> поета, публіциста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Леся Гапон 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endParaRPr lang="uk-UA" dirty="0">
              <a:latin typeface="Arial Black" panose="020B0A04020102020204" pitchFamily="34" charset="0"/>
            </a:endParaRP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кандидат філологічних  наук, 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консультант ТКМЦНОІМ </a:t>
            </a: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dirty="0">
              <a:latin typeface="Arial Black" panose="020B0A04020102020204" pitchFamily="34" charset="0"/>
            </a:endParaRPr>
          </a:p>
          <a:p>
            <a:r>
              <a:rPr lang="uk-UA" dirty="0">
                <a:latin typeface="Arial Black" panose="020B0A04020102020204" pitchFamily="34" charset="0"/>
              </a:rPr>
              <a:t>2. Естетично-світоглядний простір читачів української поезії 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Тетяна </a:t>
            </a:r>
            <a:r>
              <a:rPr lang="uk-UA" dirty="0" err="1">
                <a:latin typeface="Arial Black" panose="020B0A04020102020204" pitchFamily="34" charset="0"/>
              </a:rPr>
              <a:t>Дігай</a:t>
            </a:r>
            <a:r>
              <a:rPr lang="uk-UA" dirty="0">
                <a:latin typeface="Arial Black" panose="020B0A04020102020204" pitchFamily="34" charset="0"/>
              </a:rPr>
              <a:t> </a:t>
            </a:r>
            <a:br>
              <a:rPr lang="uk-UA" dirty="0">
                <a:latin typeface="Arial Black" panose="020B0A04020102020204" pitchFamily="34" charset="0"/>
              </a:rPr>
            </a:br>
            <a:br>
              <a:rPr lang="uk-UA" dirty="0">
                <a:latin typeface="Arial Black" panose="020B0A04020102020204" pitchFamily="34" charset="0"/>
              </a:rPr>
            </a:br>
            <a:r>
              <a:rPr lang="uk-UA" dirty="0">
                <a:latin typeface="Arial Black" panose="020B0A04020102020204" pitchFamily="34" charset="0"/>
              </a:rPr>
              <a:t>   </a:t>
            </a:r>
            <a:endParaRPr lang="en-US" dirty="0">
              <a:latin typeface="Arial Black" panose="020B0A04020102020204" pitchFamily="34" charset="0"/>
            </a:endParaRPr>
          </a:p>
          <a:p>
            <a:r>
              <a:rPr lang="uk-UA" dirty="0">
                <a:latin typeface="Arial Black" panose="020B0A04020102020204" pitchFamily="34" charset="0"/>
              </a:rPr>
              <a:t> 3. Дивосвіт творчості  Володимира Кравчука.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Володимир Кравчук, поет, публіцист</a:t>
            </a:r>
          </a:p>
          <a:p>
            <a:pPr algn="r"/>
            <a:r>
              <a:rPr lang="uk-UA" dirty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645024" y="1091059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>
                <a:latin typeface="Lucida Grande"/>
              </a:rPr>
              <a:t>«ЗАТВЕРДЖУЮ»</a:t>
            </a:r>
          </a:p>
          <a:p>
            <a:endParaRPr lang="uk-UA" b="1" dirty="0"/>
          </a:p>
          <a:p>
            <a:r>
              <a:rPr lang="uk-UA" b="1" dirty="0"/>
              <a:t>директор ТКМЦНОІМ</a:t>
            </a:r>
          </a:p>
          <a:p>
            <a:r>
              <a:rPr lang="uk-UA" b="1" dirty="0"/>
              <a:t>Галина ЛИТВИНЮК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AutoShape 12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0" name="AutoShape 14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12" name="AutoShape 16" descr="https://upload.wikimedia.org/wikipedia/commons/thumb/3/3d/Plast_National_Scout_Organization.svg/2000px-Plast_National_Scout_Organization.svg.png"/>
          <p:cNvSpPr>
            <a:spLocks noChangeAspect="1" noChangeArrowheads="1"/>
          </p:cNvSpPr>
          <p:nvPr/>
        </p:nvSpPr>
        <p:spPr bwMode="auto">
          <a:xfrm>
            <a:off x="155575" y="24447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992560"/>
            <a:ext cx="5850086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800" b="0" i="0" dirty="0">
                <a:effectLst/>
                <a:latin typeface="Arial Black" panose="020B0A04020102020204" pitchFamily="34" charset="0"/>
              </a:rPr>
              <a:t>Володимир Кравчук –</a:t>
            </a:r>
          </a:p>
          <a:p>
            <a:r>
              <a:rPr lang="uk-UA" sz="1800" b="0" i="0" dirty="0">
                <a:effectLst/>
                <a:latin typeface="Arial Black" panose="020B0A04020102020204" pitchFamily="34" charset="0"/>
              </a:rPr>
              <a:t> поет, публіцист</a:t>
            </a:r>
            <a:endParaRPr lang="uk-UA" sz="1800" dirty="0">
              <a:latin typeface="Arial Black" panose="020B0A04020102020204" pitchFamily="34" charset="0"/>
            </a:endParaRPr>
          </a:p>
          <a:p>
            <a:endParaRPr lang="uk-UA" b="0" i="0" dirty="0">
              <a:solidFill>
                <a:srgbClr val="444446"/>
              </a:solidFill>
              <a:effectLst/>
              <a:latin typeface="Lucida Grande"/>
            </a:endParaRPr>
          </a:p>
          <a:p>
            <a:r>
              <a:rPr lang="uk-UA" b="0" i="0" dirty="0">
                <a:effectLst/>
                <a:latin typeface="Lucida Grande"/>
              </a:rPr>
              <a:t>Народився 10 листопада 1960 року в селі Добромірка Збаразького району, Тернопільської області. Закінчив лікувальне відділення Кременецького медичного училища, а згодом – Харківський міжнародний фінансово-економічний інститут. Працював фельдшером швидкої медичної допомоги в м. Тернополі. Керівник літературно-мистецької студії «Рушник» Центру культури і дозвілля Збаразької міської ради.</a:t>
            </a:r>
          </a:p>
          <a:p>
            <a:br>
              <a:rPr lang="uk-UA" dirty="0"/>
            </a:br>
            <a:r>
              <a:rPr lang="uk-UA" b="0" i="0" dirty="0">
                <a:effectLst/>
                <a:latin typeface="Lucida Grande"/>
              </a:rPr>
              <a:t>Автор Книжок: «</a:t>
            </a:r>
            <a:r>
              <a:rPr lang="uk-UA" b="0" i="0" dirty="0" err="1">
                <a:effectLst/>
                <a:latin typeface="Lucida Grande"/>
              </a:rPr>
              <a:t>Сніголом</a:t>
            </a:r>
            <a:r>
              <a:rPr lang="uk-UA" b="0" i="0" dirty="0">
                <a:effectLst/>
                <a:latin typeface="Lucida Grande"/>
              </a:rPr>
              <a:t>» (1990), «Казки </a:t>
            </a:r>
            <a:r>
              <a:rPr lang="uk-UA" b="0" i="0" dirty="0" err="1">
                <a:effectLst/>
                <a:latin typeface="Lucida Grande"/>
              </a:rPr>
              <a:t>Медоборів</a:t>
            </a:r>
            <a:r>
              <a:rPr lang="uk-UA" b="0" i="0" dirty="0">
                <a:effectLst/>
                <a:latin typeface="Lucida Grande"/>
              </a:rPr>
              <a:t>» (1993), «Подорож в літературу» (1995), «Як </a:t>
            </a:r>
            <a:r>
              <a:rPr lang="uk-UA" b="0" i="0" dirty="0" err="1">
                <a:effectLst/>
                <a:latin typeface="Lucida Grande"/>
              </a:rPr>
              <a:t>промок</a:t>
            </a:r>
            <a:r>
              <a:rPr lang="uk-UA" b="0" i="0" dirty="0">
                <a:effectLst/>
                <a:latin typeface="Lucida Grande"/>
              </a:rPr>
              <a:t>» (1995), «Зграя чорних лебедів» (1996), «Кладка через повінь» (1997), «Зіниці розплющених вікон» (2000), «Ліниві чобітки» (2003), «Фата розлуки» (2005), «Спопеліле озеро» (2010), «Схудла баба снігова» (2011), «Для </a:t>
            </a:r>
            <a:r>
              <a:rPr lang="uk-UA" b="0" i="0" dirty="0" err="1">
                <a:effectLst/>
                <a:latin typeface="Lucida Grande"/>
              </a:rPr>
              <a:t>дівчаток</a:t>
            </a:r>
            <a:r>
              <a:rPr lang="uk-UA" b="0" i="0" dirty="0">
                <a:effectLst/>
                <a:latin typeface="Lucida Grande"/>
              </a:rPr>
              <a:t> і </a:t>
            </a:r>
            <a:r>
              <a:rPr lang="uk-UA" b="0" i="0" dirty="0" err="1">
                <a:effectLst/>
                <a:latin typeface="Lucida Grande"/>
              </a:rPr>
              <a:t>хлопʼят</a:t>
            </a:r>
            <a:r>
              <a:rPr lang="uk-UA" b="0" i="0" dirty="0">
                <a:effectLst/>
                <a:latin typeface="Lucida Grande"/>
              </a:rPr>
              <a:t> вузлик віршиків до свят» (2011), «Бігло садом </a:t>
            </a:r>
            <a:r>
              <a:rPr lang="uk-UA" b="0" i="0" dirty="0" err="1">
                <a:effectLst/>
                <a:latin typeface="Lucida Grande"/>
              </a:rPr>
              <a:t>віршеня</a:t>
            </a:r>
            <a:r>
              <a:rPr lang="uk-UA" b="0" i="0" dirty="0">
                <a:effectLst/>
                <a:latin typeface="Lucida Grande"/>
              </a:rPr>
              <a:t>» (2014), «Сивий жайвір висіває пісню» (2018), «Вір» (2019), «Годинник на </a:t>
            </a:r>
            <a:r>
              <a:rPr lang="uk-UA" b="0" i="0" dirty="0" err="1">
                <a:effectLst/>
                <a:latin typeface="Lucida Grande"/>
              </a:rPr>
              <a:t>розпʼятті</a:t>
            </a:r>
            <a:r>
              <a:rPr lang="uk-UA" b="0" i="0" dirty="0">
                <a:effectLst/>
                <a:latin typeface="Lucida Grande"/>
              </a:rPr>
              <a:t>» (2019), «Сніговиця» (2020), «</a:t>
            </a:r>
            <a:r>
              <a:rPr lang="uk-UA" b="0" i="0" dirty="0" err="1">
                <a:effectLst/>
                <a:latin typeface="Lucida Grande"/>
              </a:rPr>
              <a:t>Часоплин</a:t>
            </a:r>
            <a:r>
              <a:rPr lang="uk-UA" b="0" i="0" dirty="0">
                <a:effectLst/>
                <a:latin typeface="Lucida Grande"/>
              </a:rPr>
              <a:t>» (2021), «Жменька добрих </a:t>
            </a:r>
            <a:r>
              <a:rPr lang="uk-UA" b="0" i="0" dirty="0" err="1">
                <a:effectLst/>
                <a:latin typeface="Lucida Grande"/>
              </a:rPr>
              <a:t>віршенят</a:t>
            </a:r>
            <a:r>
              <a:rPr lang="uk-UA" b="0" i="0" dirty="0">
                <a:effectLst/>
                <a:latin typeface="Lucida Grande"/>
              </a:rPr>
              <a:t> для </a:t>
            </a:r>
            <a:r>
              <a:rPr lang="uk-UA" b="0" i="0" dirty="0" err="1">
                <a:effectLst/>
                <a:latin typeface="Lucida Grande"/>
              </a:rPr>
              <a:t>дівчаток</a:t>
            </a:r>
            <a:r>
              <a:rPr lang="uk-UA" b="0" i="0" dirty="0">
                <a:effectLst/>
                <a:latin typeface="Lucida Grande"/>
              </a:rPr>
              <a:t> і </a:t>
            </a:r>
            <a:r>
              <a:rPr lang="uk-UA" b="0" i="0" dirty="0" err="1">
                <a:effectLst/>
                <a:latin typeface="Lucida Grande"/>
              </a:rPr>
              <a:t>хлопʼят</a:t>
            </a:r>
            <a:r>
              <a:rPr lang="uk-UA" b="0" i="0" dirty="0">
                <a:effectLst/>
                <a:latin typeface="Lucida Grande"/>
              </a:rPr>
              <a:t>» (2023).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76193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AE0623-B978-4CA4-AD21-05B2F2E43712}"/>
              </a:ext>
            </a:extLst>
          </p:cNvPr>
          <p:cNvSpPr txBox="1"/>
          <p:nvPr/>
        </p:nvSpPr>
        <p:spPr>
          <a:xfrm>
            <a:off x="476672" y="632520"/>
            <a:ext cx="5421290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b="0" i="0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Початком своєї творчої діяльності вважаю вихід у світ всеукраїнського літературного альманаху «Вітрила-80» (видавництво «Молодь», Київ, 1980), де тоді була опублікована моя перша добірка поезій. Приємно, що дебютував з Іваном Малковичем, Михайлом Слабошпицьким, Марією </a:t>
            </a:r>
            <a:r>
              <a:rPr lang="uk-UA" b="0" i="0" dirty="0" err="1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Матіос</a:t>
            </a:r>
            <a:r>
              <a:rPr lang="uk-UA" b="0" i="0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, яка починала писати поезію, а не прозу. А перші мої спроби опубліковані у далекому 1976 році в збаразькій районній газеті «Колгоспне життя».</a:t>
            </a:r>
          </a:p>
          <a:p>
            <a:pPr algn="l"/>
            <a:endParaRPr lang="uk-UA" b="0" i="0" dirty="0">
              <a:solidFill>
                <a:srgbClr val="505050"/>
              </a:solidFill>
              <a:effectLst/>
              <a:latin typeface="Lato" panose="020F0502020204030203" pitchFamily="34" charset="0"/>
            </a:endParaRPr>
          </a:p>
          <a:p>
            <a:pPr algn="l"/>
            <a:r>
              <a:rPr lang="uk-UA" b="0" i="0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Журналістика завжди йшла поряд, адже людина, яка пише,  не може зациклюватися, на мою думку, лише на літературній творчості. Вже в 1998 році вступив до лав НСЖУ. Ціла низка публікацій була в українській та закордонній пресі. Принагідно назву журнал українських націоналістів «Наша мета» (Австралія).</a:t>
            </a:r>
          </a:p>
          <a:p>
            <a:pPr algn="l" fontAlgn="base"/>
            <a:endParaRPr lang="uk-UA" dirty="0"/>
          </a:p>
          <a:p>
            <a:pPr algn="l" fontAlgn="base"/>
            <a:r>
              <a:rPr lang="ru-RU" b="0" i="1" dirty="0" err="1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Помиймо</a:t>
            </a:r>
            <a: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 руки, як до </a:t>
            </a:r>
            <a:r>
              <a:rPr lang="ru-RU" b="0" i="1" dirty="0" err="1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хліба</a:t>
            </a:r>
            <a: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, чисто,</a:t>
            </a:r>
            <a:b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</a:br>
            <a: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Коли </a:t>
            </a:r>
            <a:r>
              <a:rPr lang="ru-RU" b="0" i="1" dirty="0" err="1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стаєм</a:t>
            </a:r>
            <a: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ru-RU" b="0" i="1" dirty="0" err="1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під</a:t>
            </a:r>
            <a: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 знаками пера.</a:t>
            </a:r>
            <a:b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</a:br>
            <a:r>
              <a:rPr lang="ru-RU" b="0" i="1" dirty="0" err="1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Задумаймось</a:t>
            </a:r>
            <a: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 над словом, </a:t>
            </a:r>
            <a:r>
              <a:rPr lang="ru-RU" b="0" i="1" dirty="0" err="1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товариство</a:t>
            </a:r>
            <a: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,</a:t>
            </a:r>
            <a:b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</a:br>
            <a:r>
              <a:rPr lang="ru-RU" b="0" i="1" dirty="0" err="1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Бо</a:t>
            </a:r>
            <a: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ru-RU" b="0" i="1" dirty="0" err="1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вже</a:t>
            </a:r>
            <a: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 давно </a:t>
            </a:r>
            <a:r>
              <a:rPr lang="ru-RU" b="0" i="1" dirty="0" err="1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задуматись</a:t>
            </a:r>
            <a: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 пора.</a:t>
            </a:r>
          </a:p>
          <a:p>
            <a:pPr algn="l" fontAlgn="base"/>
            <a:endParaRPr lang="ru-RU" i="1" dirty="0">
              <a:solidFill>
                <a:srgbClr val="505050"/>
              </a:solidFill>
              <a:latin typeface="Lato" panose="020F0502020204030203" pitchFamily="34" charset="0"/>
            </a:endParaRPr>
          </a:p>
          <a:p>
            <a:pPr algn="l" fontAlgn="base"/>
            <a:r>
              <a:rPr lang="ru-RU" b="0" i="1" dirty="0" err="1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Володимир</a:t>
            </a:r>
            <a:r>
              <a:rPr lang="ru-RU" b="0" i="1" dirty="0">
                <a:solidFill>
                  <a:srgbClr val="505050"/>
                </a:solidFill>
                <a:effectLst/>
                <a:latin typeface="Lato" panose="020F0502020204030203" pitchFamily="34" charset="0"/>
              </a:rPr>
              <a:t> Кравчук</a:t>
            </a:r>
            <a:endParaRPr lang="uk-UA" b="0" i="1" dirty="0">
              <a:solidFill>
                <a:srgbClr val="505050"/>
              </a:solidFill>
              <a:effectLst/>
              <a:latin typeface="Lato" panose="020F0502020204030203" pitchFamily="34" charset="0"/>
            </a:endParaRPr>
          </a:p>
          <a:p>
            <a:pPr algn="l" fontAlgn="base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6822624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314</TotalTime>
  <Words>500</Words>
  <Application>Microsoft Office PowerPoint</Application>
  <PresentationFormat>Аркуш A4 (210x297 мм)</PresentationFormat>
  <Paragraphs>37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12" baseType="lpstr">
      <vt:lpstr>Arial</vt:lpstr>
      <vt:lpstr>Arial Black</vt:lpstr>
      <vt:lpstr>Gill Sans MT</vt:lpstr>
      <vt:lpstr>Lato</vt:lpstr>
      <vt:lpstr>Lucida Grande</vt:lpstr>
      <vt:lpstr>Segoe UI Historic</vt:lpstr>
      <vt:lpstr>TimesNewRomanPSMT</vt:lpstr>
      <vt:lpstr>Галерея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user</cp:lastModifiedBy>
  <cp:revision>36</cp:revision>
  <dcterms:created xsi:type="dcterms:W3CDTF">2019-03-29T08:22:12Z</dcterms:created>
  <dcterms:modified xsi:type="dcterms:W3CDTF">2024-02-29T12:53:09Z</dcterms:modified>
</cp:coreProperties>
</file>