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4" r:id="rId3"/>
    <p:sldId id="268" r:id="rId4"/>
    <p:sldId id="267" r:id="rId5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D81B"/>
    <a:srgbClr val="ADCE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-1200" y="-5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C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C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00B8-73FC-45B7-A131-70958DDC2903}" type="datetimeFigureOut">
              <a:rPr lang="en-CA" smtClean="0"/>
              <a:t>10/10/2018</a:t>
            </a:fld>
            <a:endParaRPr lang="en-C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E8037-1F3C-4FAE-ADF6-307FC370A23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53738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C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C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00B8-73FC-45B7-A131-70958DDC2903}" type="datetimeFigureOut">
              <a:rPr lang="en-CA" smtClean="0"/>
              <a:t>10/10/2018</a:t>
            </a:fld>
            <a:endParaRPr lang="en-C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E8037-1F3C-4FAE-ADF6-307FC370A23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7578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C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C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00B8-73FC-45B7-A131-70958DDC2903}" type="datetimeFigureOut">
              <a:rPr lang="en-CA" smtClean="0"/>
              <a:t>10/10/2018</a:t>
            </a:fld>
            <a:endParaRPr lang="en-C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E8037-1F3C-4FAE-ADF6-307FC370A23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090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C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C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00B8-73FC-45B7-A131-70958DDC2903}" type="datetimeFigureOut">
              <a:rPr lang="en-CA" smtClean="0"/>
              <a:t>10/10/2018</a:t>
            </a:fld>
            <a:endParaRPr lang="en-C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E8037-1F3C-4FAE-ADF6-307FC370A23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59688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917" y="2469622"/>
            <a:ext cx="5915025" cy="412062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C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917" y="6629225"/>
            <a:ext cx="5915025" cy="216693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00B8-73FC-45B7-A131-70958DDC2903}" type="datetimeFigureOut">
              <a:rPr lang="en-CA" smtClean="0"/>
              <a:t>10/10/2018</a:t>
            </a:fld>
            <a:endParaRPr lang="en-C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E8037-1F3C-4FAE-ADF6-307FC370A23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90428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C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C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C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00B8-73FC-45B7-A131-70958DDC2903}" type="datetimeFigureOut">
              <a:rPr lang="en-CA" smtClean="0"/>
              <a:t>10/10/2018</a:t>
            </a:fld>
            <a:endParaRPr lang="en-C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E8037-1F3C-4FAE-ADF6-307FC370A23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33295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2382" y="527403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C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72381" y="2428346"/>
            <a:ext cx="2901255" cy="119009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C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71864" y="2428346"/>
            <a:ext cx="2915543" cy="119009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71864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C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00B8-73FC-45B7-A131-70958DDC2903}" type="datetimeFigureOut">
              <a:rPr lang="en-CA" smtClean="0"/>
              <a:t>10/10/2018</a:t>
            </a:fld>
            <a:endParaRPr lang="en-C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E8037-1F3C-4FAE-ADF6-307FC370A23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09884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C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00B8-73FC-45B7-A131-70958DDC2903}" type="datetimeFigureOut">
              <a:rPr lang="en-CA" smtClean="0"/>
              <a:t>10/10/2018</a:t>
            </a:fld>
            <a:endParaRPr lang="en-C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E8037-1F3C-4FAE-ADF6-307FC370A23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28188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00B8-73FC-45B7-A131-70958DDC2903}" type="datetimeFigureOut">
              <a:rPr lang="en-CA" smtClean="0"/>
              <a:t>10/10/2018</a:t>
            </a:fld>
            <a:endParaRPr lang="en-C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E8037-1F3C-4FAE-ADF6-307FC370A23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84135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2382" y="660400"/>
            <a:ext cx="2211883" cy="2311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C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15544" y="1426281"/>
            <a:ext cx="3471863" cy="703968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C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72382" y="2971800"/>
            <a:ext cx="2211883" cy="550562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00B8-73FC-45B7-A131-70958DDC2903}" type="datetimeFigureOut">
              <a:rPr lang="en-CA" smtClean="0"/>
              <a:t>10/10/2018</a:t>
            </a:fld>
            <a:endParaRPr lang="en-C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E8037-1F3C-4FAE-ADF6-307FC370A23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04407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2382" y="660400"/>
            <a:ext cx="2211883" cy="2311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C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15544" y="1426281"/>
            <a:ext cx="3471863" cy="70396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72382" y="2971800"/>
            <a:ext cx="2211883" cy="550562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00B8-73FC-45B7-A131-70958DDC2903}" type="datetimeFigureOut">
              <a:rPr lang="en-CA" smtClean="0"/>
              <a:t>10/10/2018</a:t>
            </a:fld>
            <a:endParaRPr lang="en-C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E8037-1F3C-4FAE-ADF6-307FC370A23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22995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489" y="527403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C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71489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C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71488" y="9181396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B00B8-73FC-45B7-A131-70958DDC2903}" type="datetimeFigureOut">
              <a:rPr lang="en-CA" smtClean="0"/>
              <a:t>10/10/2018</a:t>
            </a:fld>
            <a:endParaRPr lang="en-C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271714" y="9181396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843463" y="9181396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E8037-1F3C-4FAE-ADF6-307FC370A23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50326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Объект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540"/>
          <a:stretch/>
        </p:blipFill>
        <p:spPr>
          <a:xfrm flipH="1">
            <a:off x="-8" y="5143500"/>
            <a:ext cx="6858003" cy="4768636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-11550" y="2438400"/>
            <a:ext cx="6858000" cy="476960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-104824"/>
            <a:ext cx="2202150" cy="875043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540439" y="949029"/>
            <a:ext cx="1519676" cy="0"/>
          </a:xfrm>
          <a:prstGeom prst="line">
            <a:avLst/>
          </a:prstGeom>
          <a:ln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-68701" y="312820"/>
            <a:ext cx="2786082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dirty="0" smtClean="0">
                <a:latin typeface="Impact" panose="020B0806030902050204" pitchFamily="34" charset="0"/>
              </a:rPr>
              <a:t>ТЕРНОПІЛЬ</a:t>
            </a:r>
            <a:endParaRPr lang="uk-UA" sz="2800" dirty="0" smtClean="0">
              <a:latin typeface="Impact" panose="020B0806030902050204" pitchFamily="34" charset="0"/>
            </a:endParaRPr>
          </a:p>
          <a:p>
            <a:pPr algn="ctr"/>
            <a:endParaRPr lang="uk-UA" sz="2000" dirty="0" smtClean="0">
              <a:latin typeface="Impact" panose="020B0806030902050204" pitchFamily="34" charset="0"/>
            </a:endParaRPr>
          </a:p>
          <a:p>
            <a:pPr algn="ctr"/>
            <a:r>
              <a:rPr lang="uk-UA" sz="5400" dirty="0" smtClean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11.10.</a:t>
            </a:r>
            <a:endParaRPr lang="uk-UA" sz="2000" dirty="0" smtClean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  <a:p>
            <a:pPr algn="ctr"/>
            <a:r>
              <a:rPr lang="uk-UA" sz="6600" dirty="0" smtClean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2018</a:t>
            </a:r>
            <a:r>
              <a:rPr lang="uk-UA" sz="2000" dirty="0" smtClean="0">
                <a:latin typeface="Impact" panose="020B0806030902050204" pitchFamily="34" charset="0"/>
              </a:rPr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365882" y="2731852"/>
            <a:ext cx="43698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7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ПРОГРАМА</a:t>
            </a:r>
            <a:endParaRPr lang="uk-UA" sz="7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935848" y="4467817"/>
            <a:ext cx="496322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АКМЕОКЛУБУ ВЧИТЕЛІВ УКРАЇНСЬКОЇ СЛОВЕСНОСТІ </a:t>
            </a:r>
          </a:p>
        </p:txBody>
      </p:sp>
      <p:pic>
        <p:nvPicPr>
          <p:cNvPr id="10" name="Picture 2" descr="http://tkmco.org/images/999878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17381" y="614257"/>
            <a:ext cx="3965370" cy="1000195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126576" y="7920849"/>
            <a:ext cx="369867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i="1" dirty="0" smtClean="0"/>
              <a:t>Перемога – це не корона, яка вростає в голову,  а вогонь, який треба розпалювати.</a:t>
            </a:r>
          </a:p>
          <a:p>
            <a:r>
              <a:rPr lang="uk-UA" i="1" dirty="0"/>
              <a:t>  </a:t>
            </a:r>
            <a:r>
              <a:rPr lang="uk-UA" i="1" dirty="0" smtClean="0"/>
              <a:t>                     Д. </a:t>
            </a:r>
            <a:r>
              <a:rPr lang="uk-UA" i="1" dirty="0" err="1" smtClean="0"/>
              <a:t>Дроздовський</a:t>
            </a:r>
            <a:endParaRPr lang="uk-UA" i="1" dirty="0"/>
          </a:p>
        </p:txBody>
      </p:sp>
    </p:spTree>
    <p:extLst>
      <p:ext uri="{BB962C8B-B14F-4D97-AF65-F5344CB8AC3E}">
        <p14:creationId xmlns:p14="http://schemas.microsoft.com/office/powerpoint/2010/main" val="4033119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49" r="24046"/>
          <a:stretch/>
        </p:blipFill>
        <p:spPr>
          <a:xfrm>
            <a:off x="304121" y="0"/>
            <a:ext cx="6706277" cy="9864073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83698" y="600131"/>
            <a:ext cx="331072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7200" dirty="0" smtClean="0">
                <a:latin typeface="Impact" pitchFamily="34" charset="0"/>
              </a:rPr>
              <a:t>ТЕМА</a:t>
            </a:r>
            <a:endParaRPr lang="ru-RU" sz="7200" dirty="0" smtClean="0">
              <a:latin typeface="Impact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20315" y="1956250"/>
            <a:ext cx="6858024" cy="2856380"/>
          </a:xfrm>
          <a:prstGeom prst="rect">
            <a:avLst/>
          </a:prstGeom>
          <a:solidFill>
            <a:srgbClr val="A5D8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0273" y="21036"/>
            <a:ext cx="302079" cy="988496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95612" y="2486010"/>
            <a:ext cx="667668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err="1" smtClean="0">
                <a:solidFill>
                  <a:schemeClr val="bg1"/>
                </a:solidFill>
                <a:latin typeface="Impact" pitchFamily="34" charset="0"/>
              </a:rPr>
              <a:t>Професіограма</a:t>
            </a:r>
            <a:r>
              <a:rPr lang="ru-RU" sz="3600" dirty="0" smtClean="0">
                <a:solidFill>
                  <a:schemeClr val="bg1"/>
                </a:solidFill>
                <a:latin typeface="Impact" pitchFamily="34" charset="0"/>
              </a:rPr>
              <a:t> </a:t>
            </a:r>
            <a:r>
              <a:rPr lang="ru-RU" sz="3600" dirty="0">
                <a:solidFill>
                  <a:schemeClr val="bg1"/>
                </a:solidFill>
                <a:latin typeface="Impact" pitchFamily="34" charset="0"/>
              </a:rPr>
              <a:t>компетентного педагога, </a:t>
            </a:r>
            <a:r>
              <a:rPr lang="ru-RU" sz="3600" dirty="0" err="1">
                <a:solidFill>
                  <a:schemeClr val="bg1"/>
                </a:solidFill>
                <a:latin typeface="Impact" pitchFamily="34" charset="0"/>
              </a:rPr>
              <a:t>або</a:t>
            </a:r>
            <a:r>
              <a:rPr lang="ru-RU" sz="3600" dirty="0">
                <a:solidFill>
                  <a:schemeClr val="bg1"/>
                </a:solidFill>
                <a:latin typeface="Impact" pitchFamily="34" charset="0"/>
              </a:rPr>
              <a:t> </a:t>
            </a:r>
            <a:r>
              <a:rPr lang="ru-RU" sz="3600" dirty="0" err="1">
                <a:solidFill>
                  <a:schemeClr val="bg1"/>
                </a:solidFill>
                <a:latin typeface="Impact" pitchFamily="34" charset="0"/>
              </a:rPr>
              <a:t>Чому</a:t>
            </a:r>
            <a:r>
              <a:rPr lang="ru-RU" sz="3600" dirty="0">
                <a:solidFill>
                  <a:schemeClr val="bg1"/>
                </a:solidFill>
                <a:latin typeface="Impact" pitchFamily="34" charset="0"/>
              </a:rPr>
              <a:t> </a:t>
            </a:r>
            <a:r>
              <a:rPr lang="ru-RU" sz="3600" dirty="0" err="1">
                <a:solidFill>
                  <a:schemeClr val="bg1"/>
                </a:solidFill>
                <a:latin typeface="Impact" pitchFamily="34" charset="0"/>
              </a:rPr>
              <a:t>варто</a:t>
            </a:r>
            <a:r>
              <a:rPr lang="ru-RU" sz="3600" dirty="0">
                <a:solidFill>
                  <a:schemeClr val="bg1"/>
                </a:solidFill>
                <a:latin typeface="Impact" pitchFamily="34" charset="0"/>
              </a:rPr>
              <a:t> </a:t>
            </a:r>
            <a:r>
              <a:rPr lang="ru-RU" sz="3600" dirty="0" err="1">
                <a:solidFill>
                  <a:schemeClr val="bg1"/>
                </a:solidFill>
                <a:latin typeface="Impact" pitchFamily="34" charset="0"/>
              </a:rPr>
              <a:t>виходити</a:t>
            </a:r>
            <a:r>
              <a:rPr lang="ru-RU" sz="3600" dirty="0">
                <a:solidFill>
                  <a:schemeClr val="bg1"/>
                </a:solidFill>
                <a:latin typeface="Impact" pitchFamily="34" charset="0"/>
              </a:rPr>
              <a:t> </a:t>
            </a:r>
            <a:r>
              <a:rPr lang="ru-RU" sz="3600" dirty="0" err="1">
                <a:solidFill>
                  <a:schemeClr val="bg1"/>
                </a:solidFill>
                <a:latin typeface="Impact" pitchFamily="34" charset="0"/>
              </a:rPr>
              <a:t>із</a:t>
            </a:r>
            <a:r>
              <a:rPr lang="ru-RU" sz="3600" dirty="0">
                <a:solidFill>
                  <a:schemeClr val="bg1"/>
                </a:solidFill>
                <a:latin typeface="Impact" pitchFamily="34" charset="0"/>
              </a:rPr>
              <a:t> </a:t>
            </a:r>
            <a:r>
              <a:rPr lang="ru-RU" sz="3600" dirty="0" err="1">
                <a:solidFill>
                  <a:schemeClr val="bg1"/>
                </a:solidFill>
                <a:latin typeface="Impact" pitchFamily="34" charset="0"/>
              </a:rPr>
              <a:t>зони</a:t>
            </a:r>
            <a:r>
              <a:rPr lang="ru-RU" sz="3600" dirty="0">
                <a:solidFill>
                  <a:schemeClr val="bg1"/>
                </a:solidFill>
                <a:latin typeface="Impact" pitchFamily="34" charset="0"/>
              </a:rPr>
              <a:t> комфорту</a:t>
            </a:r>
            <a:endParaRPr lang="uk-UA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688791" y="5116749"/>
            <a:ext cx="407571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mpact" pitchFamily="34" charset="0"/>
                <a:ea typeface="Times New Roman" pitchFamily="18" charset="0"/>
                <a:cs typeface="Times New Roman" pitchFamily="18" charset="0"/>
              </a:rPr>
              <a:t>СПІКЕРИ: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00041" y="5811962"/>
            <a:ext cx="611068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 smtClean="0"/>
              <a:t>1</a:t>
            </a:r>
            <a:r>
              <a:rPr lang="uk-UA" sz="2000" dirty="0"/>
              <a:t>. </a:t>
            </a:r>
            <a:r>
              <a:rPr lang="uk-UA" sz="2000" b="1" i="1" dirty="0" err="1" smtClean="0"/>
              <a:t>Гапон</a:t>
            </a:r>
            <a:r>
              <a:rPr lang="uk-UA" sz="2000" b="1" i="1" dirty="0" smtClean="0"/>
              <a:t> Л.О. </a:t>
            </a:r>
            <a:r>
              <a:rPr lang="uk-UA" sz="2000" dirty="0"/>
              <a:t>– </a:t>
            </a:r>
            <a:r>
              <a:rPr lang="uk-UA" sz="2000" dirty="0" smtClean="0"/>
              <a:t>методист </a:t>
            </a:r>
            <a:r>
              <a:rPr lang="uk-UA" sz="2000" dirty="0"/>
              <a:t>Тернопільського </a:t>
            </a:r>
            <a:r>
              <a:rPr lang="uk-UA" sz="2000" dirty="0" smtClean="0"/>
              <a:t>комунального </a:t>
            </a:r>
            <a:r>
              <a:rPr lang="uk-UA" sz="2000" dirty="0"/>
              <a:t>методичного центру  </a:t>
            </a:r>
            <a:r>
              <a:rPr lang="uk-UA" sz="2000" dirty="0" smtClean="0"/>
              <a:t>науково-освітніх інновацій і моніторингу</a:t>
            </a:r>
            <a:endParaRPr lang="uk-UA" sz="2000" dirty="0"/>
          </a:p>
          <a:p>
            <a:r>
              <a:rPr lang="uk-UA" sz="2000" dirty="0"/>
              <a:t>2. </a:t>
            </a:r>
            <a:r>
              <a:rPr lang="uk-UA" sz="2000" b="1" i="1" dirty="0" err="1" smtClean="0"/>
              <a:t>Петрокушин</a:t>
            </a:r>
            <a:r>
              <a:rPr lang="uk-UA" sz="2000" b="1" i="1" dirty="0" smtClean="0"/>
              <a:t> Р.В. </a:t>
            </a:r>
            <a:r>
              <a:rPr lang="uk-UA" sz="2000" dirty="0" smtClean="0"/>
              <a:t>– учитель української мови і літератури Тернопільської </a:t>
            </a:r>
            <a:r>
              <a:rPr lang="uk-UA" sz="2000" dirty="0"/>
              <a:t>загальноосвітньої </a:t>
            </a:r>
            <a:r>
              <a:rPr lang="uk-UA" sz="2000" dirty="0" smtClean="0"/>
              <a:t>школи           </a:t>
            </a:r>
            <a:r>
              <a:rPr lang="en-US" sz="2000" dirty="0"/>
              <a:t>I</a:t>
            </a:r>
            <a:r>
              <a:rPr lang="uk-UA" sz="2000" dirty="0"/>
              <a:t>-</a:t>
            </a:r>
            <a:r>
              <a:rPr lang="en-US" sz="2000" dirty="0"/>
              <a:t>III</a:t>
            </a:r>
            <a:r>
              <a:rPr lang="uk-UA" sz="2000" dirty="0"/>
              <a:t> ступенів </a:t>
            </a:r>
            <a:r>
              <a:rPr lang="uk-UA" sz="2000" dirty="0" smtClean="0"/>
              <a:t>№16 імені В.Левицького</a:t>
            </a:r>
            <a:endParaRPr lang="uk-UA" sz="2000" dirty="0"/>
          </a:p>
          <a:p>
            <a:r>
              <a:rPr lang="uk-UA" sz="2000" dirty="0"/>
              <a:t>3. </a:t>
            </a:r>
            <a:r>
              <a:rPr lang="uk-UA" sz="2000" b="1" i="1" dirty="0" smtClean="0"/>
              <a:t>Волошин О.В.  </a:t>
            </a:r>
            <a:r>
              <a:rPr lang="uk-UA" sz="2000" dirty="0"/>
              <a:t>– учитель української мови і </a:t>
            </a:r>
            <a:r>
              <a:rPr lang="uk-UA" sz="2000" dirty="0" smtClean="0"/>
              <a:t>літератури, педагог-організатор </a:t>
            </a:r>
            <a:r>
              <a:rPr lang="uk-UA" sz="2000" dirty="0"/>
              <a:t>Тернопільського навчально-виховного комплексу «Дошкільний навчальний заклад – загальноосвітня </a:t>
            </a:r>
            <a:r>
              <a:rPr lang="uk-UA" sz="2000" dirty="0" smtClean="0"/>
              <a:t>школа                        </a:t>
            </a:r>
            <a:r>
              <a:rPr lang="en-US" sz="2000" dirty="0"/>
              <a:t>I</a:t>
            </a:r>
            <a:r>
              <a:rPr lang="uk-UA" sz="2000" dirty="0"/>
              <a:t>-</a:t>
            </a:r>
            <a:r>
              <a:rPr lang="en-US" sz="2000" dirty="0"/>
              <a:t>II</a:t>
            </a:r>
            <a:r>
              <a:rPr lang="uk-UA" sz="2000" dirty="0"/>
              <a:t> ступенів №30» Тернопільської міської ради Тернопільської </a:t>
            </a:r>
            <a:r>
              <a:rPr lang="uk-UA" sz="2000" dirty="0" smtClean="0"/>
              <a:t>області</a:t>
            </a:r>
            <a:r>
              <a:rPr lang="uk-UA" sz="2000" b="1" dirty="0"/>
              <a:t> </a:t>
            </a:r>
            <a:endParaRPr lang="uk-UA" sz="2000" dirty="0"/>
          </a:p>
        </p:txBody>
      </p:sp>
      <p:pic>
        <p:nvPicPr>
          <p:cNvPr id="7" name="Picture 2" descr="Пов’язане зображення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49327" y="179512"/>
            <a:ext cx="3061395" cy="204156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2191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741014" y="21036"/>
            <a:ext cx="268026" cy="9884966"/>
          </a:xfrm>
          <a:prstGeom prst="rect">
            <a:avLst/>
          </a:prstGeom>
          <a:solidFill>
            <a:srgbClr val="A5D8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7499" y="107987"/>
            <a:ext cx="6693515" cy="8710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k-UA" sz="1400" b="1" dirty="0" smtClean="0"/>
          </a:p>
          <a:p>
            <a:pPr algn="ctr"/>
            <a:r>
              <a:rPr lang="uk-UA" sz="1400" b="1" dirty="0" smtClean="0"/>
              <a:t>СКЛАДОВІ ПРОФЕСІЙНОЇ ДІЯЛЬНОСТІ УЧИТЕЛЯ</a:t>
            </a:r>
          </a:p>
          <a:p>
            <a:pPr algn="ctr"/>
            <a:endParaRPr lang="uk-UA" sz="1400" dirty="0" smtClean="0"/>
          </a:p>
          <a:p>
            <a:pPr algn="ctr"/>
            <a:r>
              <a:rPr lang="uk-UA" sz="1400" dirty="0" smtClean="0"/>
              <a:t> </a:t>
            </a:r>
            <a:r>
              <a:rPr lang="uk-UA" sz="1400" b="1" dirty="0" smtClean="0">
                <a:solidFill>
                  <a:schemeClr val="accent6">
                    <a:lumMod val="75000"/>
                  </a:schemeClr>
                </a:solidFill>
              </a:rPr>
              <a:t>Планування </a:t>
            </a:r>
            <a:r>
              <a:rPr lang="uk-UA" sz="1400" b="1" dirty="0">
                <a:solidFill>
                  <a:schemeClr val="accent6">
                    <a:lumMod val="75000"/>
                  </a:schemeClr>
                </a:solidFill>
              </a:rPr>
              <a:t>уроків та </a:t>
            </a:r>
            <a:r>
              <a:rPr lang="uk-UA" sz="1400" b="1" dirty="0" smtClean="0">
                <a:solidFill>
                  <a:schemeClr val="accent6">
                    <a:lumMod val="75000"/>
                  </a:schemeClr>
                </a:solidFill>
              </a:rPr>
              <a:t>курсів</a:t>
            </a:r>
          </a:p>
          <a:p>
            <a:pPr algn="ctr"/>
            <a:r>
              <a:rPr lang="uk-UA" sz="1400" b="1" dirty="0" smtClean="0">
                <a:solidFill>
                  <a:schemeClr val="accent6">
                    <a:lumMod val="75000"/>
                  </a:schemeClr>
                </a:solidFill>
              </a:rPr>
              <a:t>  </a:t>
            </a:r>
            <a:r>
              <a:rPr lang="uk-UA" sz="1400" b="1" dirty="0">
                <a:solidFill>
                  <a:schemeClr val="accent6">
                    <a:lumMod val="75000"/>
                  </a:schemeClr>
                </a:solidFill>
              </a:rPr>
              <a:t>Розуміння учнів </a:t>
            </a:r>
            <a:endParaRPr lang="uk-UA" sz="14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uk-UA" sz="1400" b="1" dirty="0" smtClean="0">
                <a:solidFill>
                  <a:schemeClr val="accent6">
                    <a:lumMod val="75000"/>
                  </a:schemeClr>
                </a:solidFill>
              </a:rPr>
              <a:t>Організація уроку</a:t>
            </a:r>
          </a:p>
          <a:p>
            <a:pPr algn="ctr"/>
            <a:r>
              <a:rPr lang="uk-UA" sz="1400" b="1" dirty="0" smtClean="0">
                <a:solidFill>
                  <a:schemeClr val="accent6">
                    <a:lumMod val="75000"/>
                  </a:schemeClr>
                </a:solidFill>
              </a:rPr>
              <a:t>  </a:t>
            </a:r>
            <a:r>
              <a:rPr lang="uk-UA" sz="1400" b="1" dirty="0" err="1">
                <a:solidFill>
                  <a:schemeClr val="accent6">
                    <a:lumMod val="75000"/>
                  </a:schemeClr>
                </a:solidFill>
              </a:rPr>
              <a:t>Евалюація</a:t>
            </a:r>
            <a:r>
              <a:rPr lang="uk-UA" sz="1400" b="1" dirty="0">
                <a:solidFill>
                  <a:schemeClr val="accent6">
                    <a:lumMod val="75000"/>
                  </a:schemeClr>
                </a:solidFill>
              </a:rPr>
              <a:t> та оцінювання навчальних досягнень </a:t>
            </a:r>
            <a:endParaRPr lang="uk-UA" sz="14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uk-UA" sz="1400" b="1" dirty="0" smtClean="0">
                <a:solidFill>
                  <a:schemeClr val="accent6">
                    <a:lumMod val="75000"/>
                  </a:schemeClr>
                </a:solidFill>
              </a:rPr>
              <a:t>Знання </a:t>
            </a:r>
            <a:r>
              <a:rPr lang="uk-UA" sz="1400" b="1" dirty="0">
                <a:solidFill>
                  <a:schemeClr val="accent6">
                    <a:lumMod val="75000"/>
                  </a:schemeClr>
                </a:solidFill>
              </a:rPr>
              <a:t>предмета </a:t>
            </a:r>
            <a:r>
              <a:rPr lang="uk-UA" sz="14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uk-UA" sz="1400" b="1" dirty="0" smtClean="0">
                <a:solidFill>
                  <a:schemeClr val="accent6">
                    <a:lumMod val="75000"/>
                  </a:schemeClr>
                </a:solidFill>
              </a:rPr>
              <a:t>Керування </a:t>
            </a:r>
            <a:r>
              <a:rPr lang="uk-UA" sz="1400" b="1" dirty="0">
                <a:solidFill>
                  <a:schemeClr val="accent6">
                    <a:lumMod val="75000"/>
                  </a:schemeClr>
                </a:solidFill>
              </a:rPr>
              <a:t>власним професійним розвитком </a:t>
            </a:r>
            <a:endParaRPr lang="uk-UA" sz="14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endParaRPr lang="uk-UA" sz="1400" dirty="0"/>
          </a:p>
          <a:p>
            <a:r>
              <a:rPr lang="uk-UA" sz="1400" b="1" dirty="0"/>
              <a:t>Інтерактивний урок</a:t>
            </a:r>
            <a:endParaRPr lang="uk-UA" sz="1400" dirty="0"/>
          </a:p>
          <a:p>
            <a:pPr lvl="0"/>
            <a:r>
              <a:rPr lang="uk-UA" sz="1400" dirty="0" smtClean="0"/>
              <a:t>Тема. Мета. Технології. Мета технологій. 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uk-UA" sz="1400" dirty="0" smtClean="0"/>
              <a:t>Мотивація </a:t>
            </a:r>
            <a:r>
              <a:rPr lang="uk-UA" sz="1400" dirty="0"/>
              <a:t>(5% часу</a:t>
            </a:r>
            <a:r>
              <a:rPr lang="uk-UA" sz="1400" dirty="0" smtClean="0"/>
              <a:t>). Оголошення</a:t>
            </a:r>
            <a:r>
              <a:rPr lang="uk-UA" sz="1400" dirty="0"/>
              <a:t>, представлення теми та очікувальних результатів (5% часу</a:t>
            </a:r>
            <a:r>
              <a:rPr lang="uk-UA" sz="1400" dirty="0" smtClean="0"/>
              <a:t>). Надання </a:t>
            </a:r>
            <a:r>
              <a:rPr lang="uk-UA" sz="1400" dirty="0"/>
              <a:t>необхідної інформації. (10-15% часу</a:t>
            </a:r>
            <a:r>
              <a:rPr lang="uk-UA" sz="1400" dirty="0" smtClean="0"/>
              <a:t>). Інтерактивні </a:t>
            </a:r>
            <a:r>
              <a:rPr lang="uk-UA" sz="1400" dirty="0"/>
              <a:t>вправи (45-60% часу</a:t>
            </a:r>
            <a:r>
              <a:rPr lang="uk-UA" sz="1400" dirty="0" smtClean="0"/>
              <a:t>). Підбиття </a:t>
            </a:r>
            <a:r>
              <a:rPr lang="uk-UA" sz="1400" dirty="0"/>
              <a:t>підсумків та оцінювання результатів уроку.</a:t>
            </a:r>
          </a:p>
          <a:p>
            <a:r>
              <a:rPr lang="uk-UA" sz="1400" dirty="0"/>
              <a:t> </a:t>
            </a:r>
            <a:r>
              <a:rPr lang="uk-UA" sz="1400" b="1" dirty="0" smtClean="0"/>
              <a:t>Розвивальний </a:t>
            </a:r>
            <a:r>
              <a:rPr lang="uk-UA" sz="1400" b="1" dirty="0"/>
              <a:t>урок</a:t>
            </a:r>
            <a:endParaRPr lang="uk-UA" sz="1400" dirty="0"/>
          </a:p>
          <a:p>
            <a:pPr lvl="0"/>
            <a:r>
              <a:rPr lang="uk-UA" sz="1400" dirty="0"/>
              <a:t>Створення ситуації </a:t>
            </a:r>
            <a:r>
              <a:rPr lang="uk-UA" sz="1400" dirty="0" smtClean="0"/>
              <a:t>успіху. Створення </a:t>
            </a:r>
            <a:r>
              <a:rPr lang="uk-UA" sz="1400" dirty="0"/>
              <a:t>ситуації </a:t>
            </a:r>
            <a:r>
              <a:rPr lang="uk-UA" sz="1400" dirty="0" smtClean="0"/>
              <a:t>розриву. Постановка </a:t>
            </a:r>
            <a:r>
              <a:rPr lang="uk-UA" sz="1400" dirty="0"/>
              <a:t>навчальної задачі.</a:t>
            </a:r>
          </a:p>
          <a:p>
            <a:pPr lvl="0"/>
            <a:r>
              <a:rPr lang="uk-UA" sz="1400" dirty="0"/>
              <a:t>Моделювання відкритого способу </a:t>
            </a:r>
            <a:r>
              <a:rPr lang="uk-UA" sz="1400" dirty="0" smtClean="0"/>
              <a:t>дій. Розв’язування задач. Підсумкова </a:t>
            </a:r>
            <a:r>
              <a:rPr lang="uk-UA" sz="1400" dirty="0"/>
              <a:t>рефлексія.</a:t>
            </a:r>
          </a:p>
          <a:p>
            <a:r>
              <a:rPr lang="uk-UA" sz="1400" dirty="0" err="1"/>
              <a:t> </a:t>
            </a:r>
            <a:r>
              <a:rPr lang="uk-UA" sz="1400" b="1" dirty="0" err="1" smtClean="0"/>
              <a:t>Особистісн</a:t>
            </a:r>
            <a:r>
              <a:rPr lang="uk-UA" sz="1400" b="1" dirty="0" smtClean="0"/>
              <a:t>о </a:t>
            </a:r>
            <a:r>
              <a:rPr lang="uk-UA" sz="1400" b="1" dirty="0"/>
              <a:t>зорієнтований урок</a:t>
            </a:r>
            <a:endParaRPr lang="uk-UA" sz="1400" dirty="0"/>
          </a:p>
          <a:p>
            <a:pPr lvl="0"/>
            <a:r>
              <a:rPr lang="uk-UA" sz="1400" dirty="0"/>
              <a:t>Організація </a:t>
            </a:r>
            <a:r>
              <a:rPr lang="uk-UA" sz="1400" dirty="0" smtClean="0"/>
              <a:t>уроку. Мотивація </a:t>
            </a:r>
            <a:r>
              <a:rPr lang="uk-UA" sz="1400" dirty="0"/>
              <a:t>учнів до </a:t>
            </a:r>
            <a:r>
              <a:rPr lang="uk-UA" sz="1400" dirty="0" smtClean="0"/>
              <a:t>уроку. Оголошення </a:t>
            </a:r>
            <a:r>
              <a:rPr lang="uk-UA" sz="1400" dirty="0"/>
              <a:t>мети і спільна постановка проблеми </a:t>
            </a:r>
            <a:r>
              <a:rPr lang="uk-UA" sz="1400" dirty="0" smtClean="0"/>
              <a:t>уроку. Планування </a:t>
            </a:r>
            <a:r>
              <a:rPr lang="uk-UA" sz="1400" dirty="0"/>
              <a:t>характеру спілкування та міжособистісних взаємодій.</a:t>
            </a:r>
          </a:p>
          <a:p>
            <a:pPr lvl="0"/>
            <a:r>
              <a:rPr lang="uk-UA" sz="1400" dirty="0"/>
              <a:t>Надання учням права вибору засобів фіксації матеріалу (конспект, схема, тези, таблиця, висновки, план</a:t>
            </a:r>
            <a:r>
              <a:rPr lang="uk-UA" sz="1400" dirty="0" smtClean="0"/>
              <a:t>). Вибір </a:t>
            </a:r>
            <a:r>
              <a:rPr lang="uk-UA" sz="1400" dirty="0"/>
              <a:t>учнями завдань та їх </a:t>
            </a:r>
            <a:r>
              <a:rPr lang="uk-UA" sz="1400" dirty="0" smtClean="0"/>
              <a:t>розв’язання.</a:t>
            </a:r>
          </a:p>
          <a:p>
            <a:pPr lvl="0"/>
            <a:r>
              <a:rPr lang="uk-UA" sz="1400" dirty="0"/>
              <a:t>Р</a:t>
            </a:r>
            <a:r>
              <a:rPr lang="uk-UA" sz="1400" dirty="0" smtClean="0"/>
              <a:t>ецензування відповідей товаришів. Підтримка оригінальних ідей.</a:t>
            </a:r>
          </a:p>
          <a:p>
            <a:pPr lvl="0"/>
            <a:r>
              <a:rPr lang="uk-UA" sz="1400" dirty="0" smtClean="0"/>
              <a:t>Організація </a:t>
            </a:r>
            <a:r>
              <a:rPr lang="uk-UA" sz="1400" dirty="0"/>
              <a:t>обміну </a:t>
            </a:r>
            <a:r>
              <a:rPr lang="uk-UA" sz="1400" dirty="0" smtClean="0"/>
              <a:t>думками. Контроль </a:t>
            </a:r>
            <a:r>
              <a:rPr lang="uk-UA" sz="1400" dirty="0"/>
              <a:t>та </a:t>
            </a:r>
            <a:r>
              <a:rPr lang="uk-UA" sz="1400" dirty="0" smtClean="0"/>
              <a:t>оцінювання. Підсумки уроку.</a:t>
            </a:r>
          </a:p>
          <a:p>
            <a:pPr lvl="0"/>
            <a:r>
              <a:rPr lang="uk-UA" sz="1400" dirty="0" smtClean="0"/>
              <a:t>Домашнє завдання.</a:t>
            </a:r>
          </a:p>
          <a:p>
            <a:r>
              <a:rPr lang="uk-UA" sz="1400" b="1" dirty="0"/>
              <a:t> </a:t>
            </a:r>
            <a:r>
              <a:rPr lang="uk-UA" sz="1400" b="1" dirty="0" smtClean="0"/>
              <a:t>Урок-проект</a:t>
            </a:r>
            <a:endParaRPr lang="uk-UA" sz="1400" dirty="0"/>
          </a:p>
          <a:p>
            <a:pPr lvl="0"/>
            <a:r>
              <a:rPr lang="uk-UA" sz="1400" i="1" dirty="0"/>
              <a:t>Інформаційні аспекти </a:t>
            </a:r>
            <a:r>
              <a:rPr lang="uk-UA" sz="1400" i="1" dirty="0" smtClean="0"/>
              <a:t>проекту. </a:t>
            </a:r>
            <a:r>
              <a:rPr lang="uk-UA" sz="1400" dirty="0" smtClean="0"/>
              <a:t>Вибір проблеми. Змістові питання. Навчальний предмет. Тривалість проекту.</a:t>
            </a:r>
          </a:p>
          <a:p>
            <a:pPr lvl="0"/>
            <a:r>
              <a:rPr lang="uk-UA" sz="1400" i="1" dirty="0" smtClean="0"/>
              <a:t>Виконання проекту. </a:t>
            </a:r>
            <a:r>
              <a:rPr lang="uk-UA" sz="1400" dirty="0" smtClean="0"/>
              <a:t>Вступне </a:t>
            </a:r>
            <a:r>
              <a:rPr lang="uk-UA" sz="1400" dirty="0"/>
              <a:t>слово </a:t>
            </a:r>
            <a:r>
              <a:rPr lang="uk-UA" sz="1400" dirty="0" smtClean="0"/>
              <a:t>вчителя. Оголошення</a:t>
            </a:r>
            <a:r>
              <a:rPr lang="uk-UA" sz="1400" dirty="0"/>
              <a:t>, представлення теми, задуму, ідей </a:t>
            </a:r>
            <a:r>
              <a:rPr lang="uk-UA" sz="1400" dirty="0" smtClean="0"/>
              <a:t>проекту. Окреслення </a:t>
            </a:r>
            <a:r>
              <a:rPr lang="uk-UA" sz="1400" dirty="0"/>
              <a:t>очікуваних </a:t>
            </a:r>
            <a:r>
              <a:rPr lang="uk-UA" sz="1400" dirty="0" smtClean="0"/>
              <a:t>результатів. Колективне </a:t>
            </a:r>
            <a:r>
              <a:rPr lang="uk-UA" sz="1400" dirty="0"/>
              <a:t>планування етапів роботи (індивідуальної, групової, колективної</a:t>
            </a:r>
            <a:r>
              <a:rPr lang="uk-UA" sz="1400" dirty="0" smtClean="0"/>
              <a:t>). Самостійна </a:t>
            </a:r>
            <a:r>
              <a:rPr lang="uk-UA" sz="1400" dirty="0"/>
              <a:t>робота учнів.</a:t>
            </a:r>
          </a:p>
          <a:p>
            <a:r>
              <a:rPr lang="uk-UA" sz="1400" dirty="0"/>
              <a:t>Обговорення та презентація </a:t>
            </a:r>
            <a:r>
              <a:rPr lang="uk-UA" sz="1400" dirty="0" smtClean="0"/>
              <a:t>результатів. </a:t>
            </a:r>
          </a:p>
          <a:p>
            <a:r>
              <a:rPr lang="uk-UA" sz="1400" i="1" dirty="0" smtClean="0"/>
              <a:t>Підбиття </a:t>
            </a:r>
            <a:r>
              <a:rPr lang="uk-UA" sz="1400" i="1" dirty="0"/>
              <a:t>підсумків.</a:t>
            </a:r>
          </a:p>
          <a:p>
            <a:r>
              <a:rPr lang="uk-UA" sz="1400" b="1" dirty="0"/>
              <a:t> </a:t>
            </a:r>
            <a:r>
              <a:rPr lang="ru-RU" sz="1400" dirty="0"/>
              <a:t>  </a:t>
            </a:r>
            <a:endParaRPr lang="ru-RU" sz="1400" dirty="0" smtClean="0"/>
          </a:p>
          <a:p>
            <a:pPr algn="ctr"/>
            <a:r>
              <a:rPr lang="ru-RU" sz="1400" b="1" dirty="0" err="1" smtClean="0"/>
              <a:t>Згідно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із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сучасним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трактуванням</a:t>
            </a:r>
            <a:r>
              <a:rPr lang="ru-RU" sz="1400" b="1" dirty="0" smtClean="0"/>
              <a:t>, терм</a:t>
            </a:r>
            <a:r>
              <a:rPr lang="uk-UA" sz="1400" b="1" dirty="0"/>
              <a:t>і</a:t>
            </a:r>
            <a:r>
              <a:rPr lang="ru-RU" sz="1400" b="1" dirty="0" smtClean="0"/>
              <a:t>н «</a:t>
            </a:r>
            <a:r>
              <a:rPr lang="ru-RU" sz="1400" b="1" dirty="0" err="1" smtClean="0"/>
              <a:t>евалюація</a:t>
            </a:r>
            <a:r>
              <a:rPr lang="ru-RU" sz="1400" b="1" dirty="0"/>
              <a:t>» </a:t>
            </a:r>
            <a:r>
              <a:rPr lang="ru-RU" sz="1400" b="1" dirty="0" err="1" smtClean="0"/>
              <a:t>пов</a:t>
            </a:r>
            <a:r>
              <a:rPr lang="en-US" sz="1400" b="1" dirty="0" smtClean="0"/>
              <a:t>’</a:t>
            </a:r>
            <a:r>
              <a:rPr lang="ru-RU" sz="1400" b="1" dirty="0" err="1" smtClean="0"/>
              <a:t>язаний</a:t>
            </a:r>
            <a:r>
              <a:rPr lang="ru-RU" sz="1400" b="1" dirty="0" smtClean="0"/>
              <a:t> не </a:t>
            </a:r>
            <a:r>
              <a:rPr lang="ru-RU" sz="1400" b="1" dirty="0" err="1" smtClean="0"/>
              <a:t>лише</a:t>
            </a:r>
            <a:r>
              <a:rPr lang="ru-RU" sz="1400" b="1" dirty="0" smtClean="0"/>
              <a:t> </a:t>
            </a:r>
            <a:r>
              <a:rPr lang="ru-RU" sz="1400" b="1" dirty="0"/>
              <a:t>з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процесом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отримання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оцінок</a:t>
            </a:r>
            <a:r>
              <a:rPr lang="ru-RU" sz="1400" b="1" dirty="0"/>
              <a:t>, </a:t>
            </a:r>
            <a:r>
              <a:rPr lang="ru-RU" sz="1400" b="1" dirty="0" err="1" smtClean="0"/>
              <a:t>це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інтегративна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категорія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оцінно-аналітичної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діяльності</a:t>
            </a:r>
            <a:r>
              <a:rPr lang="ru-RU" sz="1400" b="1" dirty="0" smtClean="0"/>
              <a:t> </a:t>
            </a:r>
            <a:r>
              <a:rPr lang="ru-RU" sz="1400" b="1" dirty="0"/>
              <a:t>в </a:t>
            </a:r>
            <a:r>
              <a:rPr lang="ru-RU" sz="1400" b="1" dirty="0" err="1" smtClean="0"/>
              <a:t>управ­лінні</a:t>
            </a:r>
            <a:r>
              <a:rPr lang="ru-RU" sz="1400" b="1" dirty="0" smtClean="0"/>
              <a:t> </a:t>
            </a:r>
            <a:r>
              <a:rPr lang="ru-RU" sz="1400" b="1" dirty="0" err="1" smtClean="0"/>
              <a:t>якістю</a:t>
            </a:r>
            <a:r>
              <a:rPr lang="ru-RU" sz="1400" b="1" dirty="0" smtClean="0"/>
              <a:t> </a:t>
            </a:r>
            <a:r>
              <a:rPr lang="uk-UA" sz="1400" b="1" dirty="0" smtClean="0"/>
              <a:t>освіти.</a:t>
            </a:r>
            <a:endParaRPr lang="uk-UA" sz="1400" b="1" dirty="0"/>
          </a:p>
          <a:p>
            <a:pPr algn="ctr"/>
            <a:endParaRPr lang="uk-UA" sz="1400" dirty="0" smtClean="0"/>
          </a:p>
        </p:txBody>
      </p:sp>
    </p:spTree>
    <p:extLst>
      <p:ext uri="{BB962C8B-B14F-4D97-AF65-F5344CB8AC3E}">
        <p14:creationId xmlns:p14="http://schemas.microsoft.com/office/powerpoint/2010/main" val="1427613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939"/>
          <a:stretch/>
        </p:blipFill>
        <p:spPr bwMode="auto">
          <a:xfrm rot="5400000">
            <a:off x="-4284287" y="4307264"/>
            <a:ext cx="9883021" cy="1314451"/>
          </a:xfrm>
          <a:prstGeom prst="rect">
            <a:avLst/>
          </a:prstGeom>
          <a:noFill/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0" y="481264"/>
            <a:ext cx="6858000" cy="2286000"/>
          </a:xfrm>
          <a:prstGeom prst="rect">
            <a:avLst/>
          </a:prstGeom>
          <a:solidFill>
            <a:srgbClr val="A5D8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47674" y="593212"/>
            <a:ext cx="618172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i="1" dirty="0"/>
              <a:t>Перевіряємо рівень сформованості предметних </a:t>
            </a:r>
            <a:r>
              <a:rPr lang="uk-UA" sz="2000" i="1" dirty="0" err="1"/>
              <a:t>компетенцій</a:t>
            </a:r>
            <a:r>
              <a:rPr lang="uk-UA" sz="2000" i="1" dirty="0"/>
              <a:t> упродовж навчання (формувальне оцінювання) і наприкінці вивчення теми (контрольне оцінювання). Аналогічно контролюємо формування </a:t>
            </a:r>
            <a:r>
              <a:rPr lang="uk-UA" sz="2000" i="1" dirty="0" err="1"/>
              <a:t>організаційно-діяльнісних</a:t>
            </a:r>
            <a:r>
              <a:rPr lang="uk-UA" sz="2000" i="1" dirty="0"/>
              <a:t> умінь і </a:t>
            </a:r>
            <a:r>
              <a:rPr lang="uk-UA" sz="2000" i="1" dirty="0" smtClean="0"/>
              <a:t>ставлень.</a:t>
            </a:r>
          </a:p>
          <a:p>
            <a:r>
              <a:rPr lang="uk-UA" sz="2000" b="1" dirty="0" smtClean="0"/>
              <a:t>                                                                          А.ФАСОЛЯ</a:t>
            </a:r>
            <a:r>
              <a:rPr lang="uk-UA" sz="2000" i="1" dirty="0" smtClean="0"/>
              <a:t>.</a:t>
            </a:r>
            <a:endParaRPr lang="uk-UA" sz="2000" i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504950" y="3026152"/>
            <a:ext cx="512445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400" dirty="0" smtClean="0"/>
              <a:t>         В </a:t>
            </a:r>
            <a:r>
              <a:rPr lang="uk-UA" sz="1400" dirty="0"/>
              <a:t>умовах </a:t>
            </a:r>
            <a:r>
              <a:rPr lang="uk-UA" sz="1400" dirty="0" err="1"/>
              <a:t>компетентнісного</a:t>
            </a:r>
            <a:r>
              <a:rPr lang="uk-UA" sz="1400" dirty="0"/>
              <a:t>, як і </a:t>
            </a:r>
            <a:r>
              <a:rPr lang="uk-UA" sz="1400" dirty="0" err="1"/>
              <a:t>особистісно</a:t>
            </a:r>
            <a:r>
              <a:rPr lang="uk-UA" sz="1400" dirty="0"/>
              <a:t> зорієнтованого, навчання процес оцінювання результатів навчальної діяльності має свої особливості. </a:t>
            </a:r>
            <a:endParaRPr lang="uk-UA" sz="1400" dirty="0" smtClean="0"/>
          </a:p>
          <a:p>
            <a:pPr algn="just"/>
            <a:r>
              <a:rPr lang="uk-UA" sz="1400" dirty="0"/>
              <a:t> </a:t>
            </a:r>
            <a:r>
              <a:rPr lang="uk-UA" sz="1400" dirty="0" smtClean="0"/>
              <a:t>       </a:t>
            </a:r>
          </a:p>
          <a:p>
            <a:pPr algn="just"/>
            <a:r>
              <a:rPr lang="uk-UA" sz="1400" b="1" dirty="0"/>
              <a:t> </a:t>
            </a:r>
            <a:r>
              <a:rPr lang="uk-UA" sz="1400" b="1" dirty="0" smtClean="0"/>
              <a:t>        Об’єктом </a:t>
            </a:r>
            <a:r>
              <a:rPr lang="uk-UA" sz="1400" b="1" dirty="0"/>
              <a:t>оцінювання стають</a:t>
            </a:r>
            <a:r>
              <a:rPr lang="uk-UA" sz="1400" b="1" dirty="0" smtClean="0"/>
              <a:t>:</a:t>
            </a:r>
          </a:p>
          <a:p>
            <a:pPr algn="just"/>
            <a:r>
              <a:rPr lang="uk-UA" sz="1400" dirty="0" smtClean="0"/>
              <a:t>а</a:t>
            </a:r>
            <a:r>
              <a:rPr lang="uk-UA" sz="1400" dirty="0"/>
              <a:t>) предметні знання, уміння, навички; </a:t>
            </a:r>
            <a:endParaRPr lang="uk-UA" sz="1400" dirty="0" smtClean="0"/>
          </a:p>
          <a:p>
            <a:pPr algn="just"/>
            <a:r>
              <a:rPr lang="uk-UA" sz="1400" dirty="0" smtClean="0"/>
              <a:t>б</a:t>
            </a:r>
            <a:r>
              <a:rPr lang="uk-UA" sz="1400" dirty="0"/>
              <a:t>) </a:t>
            </a:r>
            <a:r>
              <a:rPr lang="uk-UA" sz="1400" dirty="0" err="1"/>
              <a:t>загальнонавчальні</a:t>
            </a:r>
            <a:r>
              <a:rPr lang="uk-UA" sz="1400" dirty="0"/>
              <a:t> знання, уміння, навички; </a:t>
            </a:r>
            <a:endParaRPr lang="uk-UA" sz="1400" dirty="0" smtClean="0"/>
          </a:p>
          <a:p>
            <a:pPr algn="just"/>
            <a:r>
              <a:rPr lang="uk-UA" sz="1400" dirty="0" smtClean="0"/>
              <a:t>в</a:t>
            </a:r>
            <a:r>
              <a:rPr lang="uk-UA" sz="1400" dirty="0"/>
              <a:t>) розвиток суб’єктності. </a:t>
            </a:r>
            <a:endParaRPr lang="uk-UA" sz="1400" dirty="0" smtClean="0"/>
          </a:p>
          <a:p>
            <a:pPr algn="just"/>
            <a:r>
              <a:rPr lang="uk-UA" sz="1400" dirty="0" smtClean="0"/>
              <a:t>         </a:t>
            </a:r>
          </a:p>
          <a:p>
            <a:pPr algn="just"/>
            <a:r>
              <a:rPr lang="uk-UA" sz="1400" dirty="0"/>
              <a:t> </a:t>
            </a:r>
            <a:r>
              <a:rPr lang="uk-UA" sz="1400" dirty="0" smtClean="0"/>
              <a:t>         Окрім </a:t>
            </a:r>
            <a:r>
              <a:rPr lang="uk-UA" sz="1400" dirty="0"/>
              <a:t>зовнішньої форми (контрольне оцінювання: </a:t>
            </a:r>
            <a:r>
              <a:rPr lang="uk-UA" sz="1400" dirty="0" err="1"/>
              <a:t>компетентнісно</a:t>
            </a:r>
            <a:r>
              <a:rPr lang="uk-UA" sz="1400" dirty="0"/>
              <a:t> зорієнтовані завдання, тести), функціонує </a:t>
            </a:r>
            <a:r>
              <a:rPr lang="uk-UA" sz="1400" b="1" dirty="0"/>
              <a:t>внутрішнє (формувальне) оцінювання</a:t>
            </a:r>
            <a:r>
              <a:rPr lang="uk-UA" sz="1400" dirty="0" smtClean="0"/>
              <a:t>: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1400" dirty="0" smtClean="0"/>
              <a:t> </a:t>
            </a:r>
            <a:r>
              <a:rPr lang="uk-UA" sz="1400" dirty="0" err="1"/>
              <a:t>есей</a:t>
            </a:r>
            <a:r>
              <a:rPr lang="uk-UA" sz="1400" dirty="0"/>
              <a:t>, </a:t>
            </a:r>
            <a:endParaRPr lang="uk-UA" sz="1400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1400" dirty="0" smtClean="0"/>
              <a:t>папка </a:t>
            </a:r>
            <a:r>
              <a:rPr lang="uk-UA" sz="1400" dirty="0"/>
              <a:t>успіху (</a:t>
            </a:r>
            <a:r>
              <a:rPr lang="uk-UA" sz="1400" dirty="0" err="1"/>
              <a:t>портфоліо</a:t>
            </a:r>
            <a:r>
              <a:rPr lang="uk-UA" sz="1400" dirty="0"/>
              <a:t>), </a:t>
            </a:r>
            <a:endParaRPr lang="uk-UA" sz="1400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1400" dirty="0" err="1" smtClean="0"/>
              <a:t>само-</a:t>
            </a:r>
            <a:r>
              <a:rPr lang="uk-UA" sz="1400" dirty="0" smtClean="0"/>
              <a:t> </a:t>
            </a:r>
            <a:r>
              <a:rPr lang="uk-UA" sz="1400" dirty="0"/>
              <a:t>і </a:t>
            </a:r>
            <a:r>
              <a:rPr lang="uk-UA" sz="1400" dirty="0" err="1"/>
              <a:t>взаємооцінювання</a:t>
            </a:r>
            <a:r>
              <a:rPr lang="uk-UA" sz="1400" dirty="0" smtClean="0"/>
              <a:t>,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1400" dirty="0" smtClean="0"/>
              <a:t> </a:t>
            </a:r>
            <a:r>
              <a:rPr lang="uk-UA" sz="1400" dirty="0"/>
              <a:t>словесне оцінювання. </a:t>
            </a:r>
            <a:endParaRPr lang="uk-UA" sz="1400" dirty="0" smtClean="0"/>
          </a:p>
          <a:p>
            <a:pPr algn="just"/>
            <a:r>
              <a:rPr lang="uk-UA" sz="1400" dirty="0" smtClean="0"/>
              <a:t>       </a:t>
            </a:r>
          </a:p>
          <a:p>
            <a:pPr algn="just"/>
            <a:r>
              <a:rPr lang="uk-UA" sz="1400" dirty="0"/>
              <a:t> </a:t>
            </a:r>
            <a:r>
              <a:rPr lang="uk-UA" sz="1400" dirty="0" smtClean="0"/>
              <a:t>             </a:t>
            </a:r>
            <a:r>
              <a:rPr lang="uk-UA" sz="1400" b="1" dirty="0" smtClean="0"/>
              <a:t>Розширюється </a:t>
            </a:r>
            <a:r>
              <a:rPr lang="uk-UA" sz="1400" b="1" dirty="0"/>
              <a:t>шкала оцінювання</a:t>
            </a:r>
            <a:r>
              <a:rPr lang="uk-UA" sz="1400" dirty="0" smtClean="0"/>
              <a:t>:</a:t>
            </a:r>
          </a:p>
          <a:p>
            <a:pPr algn="just"/>
            <a:r>
              <a:rPr lang="uk-UA" sz="1400" dirty="0" smtClean="0"/>
              <a:t> </a:t>
            </a:r>
            <a:r>
              <a:rPr lang="uk-UA" sz="1400" dirty="0"/>
              <a:t>а) узвичаєна бальна система</a:t>
            </a:r>
            <a:r>
              <a:rPr lang="uk-UA" sz="1400" dirty="0" smtClean="0"/>
              <a:t>;</a:t>
            </a:r>
          </a:p>
          <a:p>
            <a:pPr algn="just"/>
            <a:r>
              <a:rPr lang="uk-UA" sz="1400" dirty="0" smtClean="0"/>
              <a:t> б) рівень </a:t>
            </a:r>
            <a:r>
              <a:rPr lang="uk-UA" sz="1400" dirty="0"/>
              <a:t>сформованості (високий, достатній, середній, низький</a:t>
            </a:r>
            <a:r>
              <a:rPr lang="uk-UA" sz="1400" dirty="0" smtClean="0"/>
              <a:t>);</a:t>
            </a:r>
          </a:p>
          <a:p>
            <a:pPr algn="just"/>
            <a:r>
              <a:rPr lang="uk-UA" sz="1400" dirty="0" smtClean="0"/>
              <a:t> </a:t>
            </a:r>
            <a:r>
              <a:rPr lang="uk-UA" sz="1400" dirty="0"/>
              <a:t>в) частота вияву певної ознаки (завжди, часто, інколи, ніколи</a:t>
            </a:r>
            <a:r>
              <a:rPr lang="uk-UA" sz="1400" dirty="0" smtClean="0"/>
              <a:t>).  </a:t>
            </a:r>
          </a:p>
          <a:p>
            <a:pPr algn="just"/>
            <a:r>
              <a:rPr lang="uk-UA" sz="1400" dirty="0" smtClean="0"/>
              <a:t>    </a:t>
            </a:r>
          </a:p>
          <a:p>
            <a:pPr algn="just"/>
            <a:r>
              <a:rPr lang="uk-UA" sz="1400" b="1" dirty="0"/>
              <a:t> </a:t>
            </a:r>
            <a:r>
              <a:rPr lang="uk-UA" sz="1400" b="1" dirty="0" smtClean="0"/>
              <a:t>      Якщо </a:t>
            </a:r>
            <a:r>
              <a:rPr lang="uk-UA" sz="1400" b="1" dirty="0"/>
              <a:t>для визначення сформованості предметних і </a:t>
            </a:r>
            <a:r>
              <a:rPr lang="uk-UA" sz="1400" b="1" dirty="0" err="1"/>
              <a:t>загальнонавчальних</a:t>
            </a:r>
            <a:r>
              <a:rPr lang="uk-UA" sz="1400" b="1" dirty="0"/>
              <a:t> знань і вмінь застосовуємо бальну систему, то для досвіду діяльності й ціннісних </a:t>
            </a:r>
            <a:r>
              <a:rPr lang="uk-UA" sz="1400" b="1" dirty="0" smtClean="0"/>
              <a:t>орієнтацій – </a:t>
            </a:r>
            <a:r>
              <a:rPr lang="uk-UA" sz="1400" b="1" dirty="0"/>
              <a:t>індикатори сформованості: </a:t>
            </a:r>
            <a:r>
              <a:rPr lang="uk-UA" sz="1400" b="1" dirty="0" smtClean="0">
                <a:solidFill>
                  <a:schemeClr val="accent6">
                    <a:lumMod val="75000"/>
                  </a:schemeClr>
                </a:solidFill>
              </a:rPr>
              <a:t>рівень</a:t>
            </a:r>
            <a:r>
              <a:rPr lang="uk-UA" sz="1400" b="1" dirty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uk-UA" sz="1400" b="1" dirty="0" smtClean="0">
                <a:solidFill>
                  <a:schemeClr val="accent6">
                    <a:lumMod val="75000"/>
                  </a:schemeClr>
                </a:solidFill>
              </a:rPr>
              <a:t>частота </a:t>
            </a:r>
            <a:r>
              <a:rPr lang="uk-UA" sz="1400" b="1" dirty="0">
                <a:solidFill>
                  <a:schemeClr val="accent6">
                    <a:lumMod val="75000"/>
                  </a:schemeClr>
                </a:solidFill>
              </a:rPr>
              <a:t>вияву певної якості</a:t>
            </a:r>
            <a:r>
              <a:rPr lang="uk-UA" sz="1400" b="1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lang="uk-UA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47800" y="9297084"/>
            <a:ext cx="2577950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900" b="1" dirty="0" err="1" smtClean="0"/>
              <a:t>©Верстка</a:t>
            </a:r>
            <a:r>
              <a:rPr lang="uk-UA" sz="900" b="1" dirty="0" smtClean="0"/>
              <a:t>  </a:t>
            </a:r>
            <a:r>
              <a:rPr lang="uk-UA" sz="900" b="1" dirty="0" err="1" smtClean="0"/>
              <a:t>Нападій</a:t>
            </a:r>
            <a:r>
              <a:rPr lang="uk-UA" sz="900" b="1" dirty="0" smtClean="0"/>
              <a:t> </a:t>
            </a:r>
            <a:r>
              <a:rPr lang="uk-UA" sz="900" b="1" dirty="0"/>
              <a:t>Т.С</a:t>
            </a:r>
            <a:r>
              <a:rPr lang="uk-UA" sz="900" b="1" dirty="0" smtClean="0"/>
              <a:t>.</a:t>
            </a:r>
          </a:p>
          <a:p>
            <a:r>
              <a:rPr lang="uk-UA" sz="900" b="1" smtClean="0"/>
              <a:t>ТКМЦНОІМ,</a:t>
            </a:r>
            <a:endParaRPr lang="uk-UA" sz="900" b="1" dirty="0"/>
          </a:p>
          <a:p>
            <a:r>
              <a:rPr lang="uk-UA" sz="900" b="1" dirty="0" smtClean="0"/>
              <a:t>Галицький коледж імені В'ячеслава </a:t>
            </a:r>
            <a:r>
              <a:rPr lang="uk-UA" sz="900" b="1" dirty="0" err="1" smtClean="0"/>
              <a:t>Чорновола</a:t>
            </a:r>
            <a:endParaRPr lang="uk-UA" sz="900" b="1" dirty="0" smtClean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47800" y="9144000"/>
            <a:ext cx="51816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0782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1943</TotalTime>
  <Words>331</Words>
  <Application>Microsoft Office PowerPoint</Application>
  <PresentationFormat>Лист A4 (210x297 мм)</PresentationFormat>
  <Paragraphs>67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Khrystyna Olkha</dc:creator>
  <cp:lastModifiedBy>admin</cp:lastModifiedBy>
  <cp:revision>62</cp:revision>
  <dcterms:created xsi:type="dcterms:W3CDTF">2018-04-16T10:44:14Z</dcterms:created>
  <dcterms:modified xsi:type="dcterms:W3CDTF">2018-10-10T13:54:33Z</dcterms:modified>
</cp:coreProperties>
</file>