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59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9066"/>
    <a:srgbClr val="697B57"/>
    <a:srgbClr val="4C80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334" y="5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3632202"/>
            <a:ext cx="4950338" cy="326846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6900661"/>
            <a:ext cx="4950338" cy="162685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23789" y="6241674"/>
            <a:ext cx="1046605" cy="1129239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6542671"/>
            <a:ext cx="438734" cy="527403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948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80533"/>
            <a:ext cx="4943989" cy="4502391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289178"/>
            <a:ext cx="4943989" cy="2247359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47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880534"/>
            <a:ext cx="4582190" cy="41825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5063067"/>
            <a:ext cx="4240416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289178"/>
            <a:ext cx="4943989" cy="2247359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356238" y="93600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4196553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8576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522136"/>
            <a:ext cx="4943989" cy="393588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484534"/>
            <a:ext cx="494398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4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880534"/>
            <a:ext cx="4582190" cy="41825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6273800"/>
            <a:ext cx="5016219" cy="12107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7484534"/>
            <a:ext cx="501621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356238" y="93600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4196553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84171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906255"/>
            <a:ext cx="4943988" cy="4160029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6273800"/>
            <a:ext cx="4943989" cy="12107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484534"/>
            <a:ext cx="494398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82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1231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906254"/>
            <a:ext cx="1242099" cy="7632180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906254"/>
            <a:ext cx="3537261" cy="763218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595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901492"/>
            <a:ext cx="4941899" cy="185017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081867"/>
            <a:ext cx="4943989" cy="545656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69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2996590"/>
            <a:ext cx="4943989" cy="21216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5173133"/>
            <a:ext cx="4943989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753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086354"/>
            <a:ext cx="2398148" cy="5441796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086354"/>
            <a:ext cx="2397820" cy="5441796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137909"/>
            <a:ext cx="438734" cy="527403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557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216238"/>
            <a:ext cx="2155947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048617"/>
            <a:ext cx="2398149" cy="4486015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211575"/>
            <a:ext cx="2154929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043954"/>
            <a:ext cx="2396760" cy="4486015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137909"/>
            <a:ext cx="438734" cy="527403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059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901492"/>
            <a:ext cx="4941900" cy="185017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393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75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644350"/>
            <a:ext cx="1972188" cy="1410228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644352"/>
            <a:ext cx="2843180" cy="782161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309108"/>
            <a:ext cx="1972188" cy="615685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11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6934200"/>
            <a:ext cx="4943989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917172"/>
            <a:ext cx="4943989" cy="556829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752821"/>
            <a:ext cx="4943989" cy="71314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319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330200"/>
            <a:ext cx="1485900" cy="9589129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411"/>
            <a:ext cx="1464204" cy="9898732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990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901492"/>
            <a:ext cx="4941900" cy="18501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081867"/>
            <a:ext cx="4943989" cy="561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8861796"/>
            <a:ext cx="574785" cy="534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8862836"/>
            <a:ext cx="4287366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137909"/>
            <a:ext cx="438734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045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4524426" y="3511215"/>
            <a:ext cx="2276872" cy="46649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2000" b="0" i="0" dirty="0">
              <a:solidFill>
                <a:schemeClr val="bg1"/>
              </a:solidFill>
              <a:effectLst/>
              <a:latin typeface="Segoe UI Historic" panose="020B0502040204020203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99470" y="2576736"/>
            <a:ext cx="4337642" cy="0"/>
          </a:xfrm>
          <a:prstGeom prst="line">
            <a:avLst/>
          </a:prstGeom>
          <a:ln>
            <a:solidFill>
              <a:srgbClr val="4C806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45177" y="7421021"/>
            <a:ext cx="4337642" cy="0"/>
          </a:xfrm>
          <a:prstGeom prst="line">
            <a:avLst/>
          </a:prstGeom>
          <a:ln>
            <a:solidFill>
              <a:srgbClr val="4C806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0027" y="2651169"/>
            <a:ext cx="39365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0" dirty="0" err="1">
                <a:effectLst/>
                <a:latin typeface="Lucida Grande"/>
              </a:rPr>
              <a:t>Інтеграція</a:t>
            </a:r>
            <a:r>
              <a:rPr lang="ru-RU" sz="3600" b="1" i="0" dirty="0">
                <a:effectLst/>
                <a:latin typeface="Lucida Grande"/>
              </a:rPr>
              <a:t> </a:t>
            </a:r>
            <a:r>
              <a:rPr lang="ru-RU" sz="3600" b="1" i="0" dirty="0" err="1">
                <a:effectLst/>
                <a:latin typeface="Lucida Grande"/>
              </a:rPr>
              <a:t>історіографії</a:t>
            </a:r>
            <a:r>
              <a:rPr lang="ru-RU" sz="3600" b="1" i="0" dirty="0">
                <a:effectLst/>
                <a:latin typeface="Lucida Grande"/>
              </a:rPr>
              <a:t> та </a:t>
            </a:r>
            <a:r>
              <a:rPr lang="ru-RU" sz="3600" b="1" i="0" dirty="0" err="1" smtClean="0">
                <a:effectLst/>
                <a:latin typeface="Lucida Grande"/>
              </a:rPr>
              <a:t>літературного</a:t>
            </a:r>
            <a:r>
              <a:rPr lang="ru-RU" sz="3600" b="1" i="0" dirty="0" smtClean="0">
                <a:effectLst/>
                <a:latin typeface="Lucida Grande"/>
              </a:rPr>
              <a:t> </a:t>
            </a:r>
            <a:r>
              <a:rPr lang="ru-RU" sz="3600" b="1" i="0" dirty="0" err="1" smtClean="0">
                <a:effectLst/>
                <a:latin typeface="Lucida Grande"/>
              </a:rPr>
              <a:t>краєзнавства</a:t>
            </a:r>
            <a:r>
              <a:rPr lang="ru-RU" sz="3600" b="1" i="0" dirty="0" smtClean="0">
                <a:effectLst/>
                <a:latin typeface="Lucida Grande"/>
              </a:rPr>
              <a:t> </a:t>
            </a:r>
          </a:p>
          <a:p>
            <a:r>
              <a:rPr lang="ru-RU" sz="3600" b="1" i="0" dirty="0" smtClean="0">
                <a:effectLst/>
                <a:latin typeface="Lucida Grande"/>
              </a:rPr>
              <a:t>в </a:t>
            </a:r>
            <a:r>
              <a:rPr lang="ru-RU" sz="3600" b="1" i="0" dirty="0" err="1" smtClean="0">
                <a:effectLst/>
                <a:latin typeface="Lucida Grande"/>
              </a:rPr>
              <a:t>освітній</a:t>
            </a:r>
            <a:r>
              <a:rPr lang="ru-RU" sz="3600" b="1" i="0" dirty="0" smtClean="0">
                <a:effectLst/>
                <a:latin typeface="Lucida Grande"/>
              </a:rPr>
              <a:t> </a:t>
            </a:r>
            <a:r>
              <a:rPr lang="ru-RU" sz="3600" b="1" i="0" dirty="0" err="1" smtClean="0">
                <a:effectLst/>
                <a:latin typeface="Lucida Grande"/>
              </a:rPr>
              <a:t>процес</a:t>
            </a:r>
            <a:endParaRPr lang="uk-UA" sz="4800" b="1" dirty="0">
              <a:latin typeface="Franklin Gothic Medium Cond" panose="020B06060304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48828" y="3774485"/>
            <a:ext cx="243688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_DomIno" panose="030608020303020D0203" pitchFamily="66" charset="-52"/>
              </a:rPr>
              <a:t>27 </a:t>
            </a:r>
            <a:r>
              <a:rPr lang="uk-UA" sz="32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_DomIno" panose="030608020303020D0203" pitchFamily="66" charset="-52"/>
              </a:rPr>
              <a:t>вересня</a:t>
            </a:r>
          </a:p>
          <a:p>
            <a:r>
              <a:rPr lang="uk-UA" sz="54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_DomIno" panose="030608020303020D0203" pitchFamily="66" charset="-52"/>
              </a:rPr>
              <a:t>2023 </a:t>
            </a:r>
            <a:endParaRPr lang="uk-UA" sz="5400" b="1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_DomIno" panose="030608020303020D0203" pitchFamily="66" charset="-52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64234" y="5790708"/>
            <a:ext cx="213479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chemeClr val="bg1"/>
                </a:solidFill>
              </a:rPr>
              <a:t>Акмеоклуб учителів української мови й літератури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980728" y="6043567"/>
            <a:ext cx="3328861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uk-UA" sz="800" b="0" i="0" dirty="0">
              <a:solidFill>
                <a:srgbClr val="050505"/>
              </a:solidFill>
              <a:effectLst/>
              <a:latin typeface="Segoe UI Historic" panose="020B0502040204020203" pitchFamily="34" charset="0"/>
            </a:endParaRPr>
          </a:p>
          <a:p>
            <a:r>
              <a:rPr lang="uk-UA" sz="2400" b="1" dirty="0">
                <a:latin typeface="Segoe UI Historic" panose="020B0502040204020203" pitchFamily="34" charset="0"/>
              </a:rPr>
              <a:t>Початок о 15.00</a:t>
            </a:r>
          </a:p>
          <a:p>
            <a:r>
              <a:rPr lang="uk-UA" sz="2400" b="1" i="0" dirty="0">
                <a:effectLst/>
                <a:latin typeface="Segoe UI Historic" panose="020B0502040204020203" pitchFamily="34" charset="0"/>
              </a:rPr>
              <a:t>ТЗОШ№24</a:t>
            </a:r>
          </a:p>
          <a:p>
            <a:r>
              <a:rPr lang="uk-UA" sz="2400" b="1" i="0" dirty="0">
                <a:effectLst/>
                <a:latin typeface="Segoe UI Historic" panose="020B0502040204020203" pitchFamily="34" charset="0"/>
              </a:rPr>
              <a:t>Парк «</a:t>
            </a:r>
            <a:r>
              <a:rPr lang="uk-UA" sz="2400" b="1" i="0" dirty="0" err="1">
                <a:effectLst/>
                <a:latin typeface="Segoe UI Historic" panose="020B0502040204020203" pitchFamily="34" charset="0"/>
              </a:rPr>
              <a:t>Сопільче</a:t>
            </a:r>
            <a:r>
              <a:rPr lang="uk-UA" sz="2400" b="1" i="0" dirty="0">
                <a:effectLst/>
                <a:latin typeface="Segoe UI Historic" panose="020B0502040204020203" pitchFamily="34" charset="0"/>
              </a:rPr>
              <a:t>»</a:t>
            </a:r>
            <a:endParaRPr lang="en-US" sz="2400" b="1" i="0" dirty="0">
              <a:effectLst/>
              <a:latin typeface="Segoe UI Historic" panose="020B0502040204020203" pitchFamily="34" charset="0"/>
            </a:endParaRPr>
          </a:p>
          <a:p>
            <a:pPr algn="l"/>
            <a:endParaRPr lang="uk-UA" b="0" i="0" dirty="0">
              <a:effectLst/>
              <a:latin typeface="Segoe UI Historic" panose="020B0502040204020203" pitchFamily="34" charset="0"/>
            </a:endParaRPr>
          </a:p>
          <a:p>
            <a:endParaRPr lang="uk-UA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4653136" y="7905328"/>
            <a:ext cx="2168821" cy="0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4581129" y="2576735"/>
            <a:ext cx="2289266" cy="7341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145177" y="6067489"/>
            <a:ext cx="4337642" cy="0"/>
          </a:xfrm>
          <a:prstGeom prst="line">
            <a:avLst/>
          </a:prstGeom>
          <a:ln>
            <a:solidFill>
              <a:srgbClr val="4C806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 descr="Методична розробка «КВЕСТ ЯК СУЧАСНА ТЕХНОЛОГІЯ НАВЧАННЯ СТУДЕНТІВ»">
            <a:extLst>
              <a:ext uri="{FF2B5EF4-FFF2-40B4-BE49-F238E27FC236}">
                <a16:creationId xmlns="" xmlns:a16="http://schemas.microsoft.com/office/drawing/2014/main" id="{9C62F6BD-A851-43FE-A8AE-CB128EAD4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983" y="7855034"/>
            <a:ext cx="2800350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69818" y="524470"/>
            <a:ext cx="3429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b="1" dirty="0">
                <a:latin typeface="Arial Narrow" panose="020B0606020202030204" pitchFamily="34" charset="0"/>
              </a:rPr>
              <a:t>ТЕРНОПІЛЬСЬКИЙ КОМУНАЛЬНИЙ МЕТОДИЧНИЙ ЦЕНТР НАУКОВО-ОСВІТНІХ ІННОВАЦІЙ ТА МОНІТОРИНГУ</a:t>
            </a:r>
          </a:p>
        </p:txBody>
      </p:sp>
    </p:spTree>
    <p:extLst>
      <p:ext uri="{BB962C8B-B14F-4D97-AF65-F5344CB8AC3E}">
        <p14:creationId xmlns:p14="http://schemas.microsoft.com/office/powerpoint/2010/main" val="676051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AutoShape 12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0" name="AutoShape 14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2" name="AutoShape 16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31111" y="3922069"/>
            <a:ext cx="579577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1. ІНТЕГРАЦІЯ ІСТОРІОГРАФІЇ ТА ЛІТЕРАТУРНОГО КРАЄЗНАВСТВА В МОВНО-ЛІТЕРАТУРНИЙ ПРОЦЕС ШЛЯХОМ УПРОВАДЖЕННЯ КВЕСТ-ТЕХНОЛОГІЙ</a:t>
            </a:r>
            <a:endParaRPr lang="uk-UA" sz="1400" b="1" dirty="0" smtClean="0"/>
          </a:p>
          <a:p>
            <a:pPr marL="342900" indent="-342900">
              <a:buFont typeface="+mj-lt"/>
              <a:buAutoNum type="arabicPeriod"/>
            </a:pPr>
            <a:endParaRPr lang="uk-UA" sz="1400" b="1" cap="all" dirty="0"/>
          </a:p>
          <a:p>
            <a:pPr marL="342900" indent="-342900">
              <a:buFont typeface="+mj-lt"/>
              <a:buAutoNum type="arabicPeriod"/>
            </a:pPr>
            <a:endParaRPr lang="uk-UA" sz="1400" b="1" cap="all" dirty="0"/>
          </a:p>
          <a:p>
            <a:r>
              <a:rPr lang="uk-UA" sz="1400" i="1" dirty="0"/>
              <a:t>Леся Гапон </a:t>
            </a:r>
            <a:r>
              <a:rPr lang="en-US" sz="1400" i="1" dirty="0"/>
              <a:t>, </a:t>
            </a:r>
            <a:endParaRPr lang="uk-UA" sz="1400" dirty="0"/>
          </a:p>
          <a:p>
            <a:r>
              <a:rPr lang="uk-UA" sz="1400" i="1" dirty="0" smtClean="0"/>
              <a:t>консультант </a:t>
            </a:r>
            <a:r>
              <a:rPr lang="uk-UA" sz="1400" i="1" dirty="0"/>
              <a:t>ТКМЦНОІМ </a:t>
            </a:r>
          </a:p>
          <a:p>
            <a:pPr marL="342900" indent="-342900">
              <a:buFont typeface="+mj-lt"/>
              <a:buAutoNum type="arabicPeriod"/>
            </a:pPr>
            <a:endParaRPr lang="en-US" sz="1400" b="1" cap="all" dirty="0"/>
          </a:p>
          <a:p>
            <a:pPr marL="342900" indent="-342900">
              <a:buFont typeface="+mj-lt"/>
              <a:buAutoNum type="arabicPeriod"/>
            </a:pPr>
            <a:endParaRPr lang="en-US" sz="1400" b="1" dirty="0"/>
          </a:p>
          <a:p>
            <a:r>
              <a:rPr lang="uk-UA" sz="1400" b="1" dirty="0"/>
              <a:t>3.    КВЕСТ «КОЗАЦЬКОМУ РОДУ НЕМА ПЕРЕВОДУ»</a:t>
            </a:r>
            <a:endParaRPr lang="en-US" sz="1400" b="1" dirty="0"/>
          </a:p>
          <a:p>
            <a:pPr marL="342900" indent="-342900">
              <a:buFont typeface="+mj-lt"/>
              <a:buAutoNum type="arabicPeriod"/>
            </a:pPr>
            <a:endParaRPr lang="en-US" sz="1400" b="1" dirty="0"/>
          </a:p>
          <a:p>
            <a:r>
              <a:rPr lang="uk-UA" sz="1400" i="1" dirty="0"/>
              <a:t> Зоряна Гуцул,</a:t>
            </a:r>
          </a:p>
          <a:p>
            <a:r>
              <a:rPr lang="uk-UA" sz="1400" i="1" dirty="0"/>
              <a:t>у</a:t>
            </a:r>
            <a:r>
              <a:rPr lang="uk-UA" sz="1400" i="1" dirty="0" smtClean="0"/>
              <a:t>читель-методист</a:t>
            </a:r>
            <a:r>
              <a:rPr lang="uk-UA" sz="1400" i="1" dirty="0"/>
              <a:t>,</a:t>
            </a:r>
            <a:endParaRPr lang="uk-UA" sz="1400" dirty="0"/>
          </a:p>
          <a:p>
            <a:r>
              <a:rPr lang="uk-UA" sz="1400" i="1" dirty="0"/>
              <a:t>учитель української мови й літератури</a:t>
            </a:r>
            <a:endParaRPr lang="uk-UA" sz="1400" dirty="0"/>
          </a:p>
          <a:p>
            <a:r>
              <a:rPr lang="uk-UA" sz="1400" i="1" dirty="0"/>
              <a:t>Тернопільської спеціалізованої  школи  І-ІІІ ступенів №5 </a:t>
            </a:r>
          </a:p>
          <a:p>
            <a:r>
              <a:rPr lang="uk-UA" sz="1400" i="1" dirty="0"/>
              <a:t>з поглибленим вивченням іноземних мов</a:t>
            </a:r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844824" y="2444501"/>
            <a:ext cx="2522014" cy="11713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 </a:t>
            </a:r>
            <a:r>
              <a:rPr lang="uk-UA" sz="4800" b="1" dirty="0">
                <a:solidFill>
                  <a:schemeClr val="tx2"/>
                </a:solidFill>
                <a:latin typeface="Franklin Gothic Book" panose="020B0503020102020204" pitchFamily="34" charset="0"/>
              </a:rPr>
              <a:t>ПЛАН</a:t>
            </a:r>
            <a:endParaRPr lang="uk-UA" sz="4800" dirty="0">
              <a:solidFill>
                <a:schemeClr val="tx2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45024" y="1091059"/>
            <a:ext cx="3429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>
                <a:latin typeface="Lucida Grande"/>
              </a:rPr>
              <a:t>«ЗАТВЕРДЖУЮ»</a:t>
            </a:r>
          </a:p>
          <a:p>
            <a:endParaRPr lang="uk-UA" dirty="0"/>
          </a:p>
          <a:p>
            <a:r>
              <a:rPr lang="uk-UA" dirty="0"/>
              <a:t>директор ТКМЦНОІМ</a:t>
            </a:r>
          </a:p>
          <a:p>
            <a:r>
              <a:rPr lang="uk-UA" dirty="0"/>
              <a:t>Галина ЛИТВИНЮК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1336" y="1640632"/>
            <a:ext cx="5976664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ЛІТЕРАТУ́РНЕ КРАЄЗНА́ВСТВО – один із видів краєзнавства і галузь літературознавства, що займається вивченням літературного процесу у певному регіоні, місцевості (краї, області, районі, місті, селі). Предмет </a:t>
            </a:r>
            <a:r>
              <a:rPr lang="uk-UA" dirty="0" err="1"/>
              <a:t>до­слідж</a:t>
            </a:r>
            <a:r>
              <a:rPr lang="uk-UA" dirty="0" smtClean="0"/>
              <a:t>.</a:t>
            </a:r>
          </a:p>
          <a:p>
            <a:endParaRPr lang="uk-UA" dirty="0"/>
          </a:p>
          <a:p>
            <a:r>
              <a:rPr lang="uk-UA" dirty="0"/>
              <a:t>ЛІТЕРАТУ́РНЕ КРАЄЗНА́ВСТВО– діяльність </a:t>
            </a:r>
            <a:r>
              <a:rPr lang="uk-UA" dirty="0" err="1"/>
              <a:t>місц</a:t>
            </a:r>
            <a:r>
              <a:rPr lang="uk-UA" dirty="0"/>
              <a:t>. пись­менників, літ. об’єднань, гуртків, а також перебування в регіоні вітчизн. і </a:t>
            </a:r>
            <a:r>
              <a:rPr lang="uk-UA" dirty="0" err="1"/>
              <a:t>зарубіж</a:t>
            </a:r>
            <a:r>
              <a:rPr lang="uk-UA" dirty="0"/>
              <a:t>. письменників, відображення краю в </a:t>
            </a:r>
            <a:r>
              <a:rPr lang="uk-UA" dirty="0" err="1"/>
              <a:t>худож</a:t>
            </a:r>
            <a:r>
              <a:rPr lang="uk-UA" dirty="0"/>
              <a:t>. літературі, мемуаристиці. При цьому зв’язки письменників з місцевістю досліджують комплексно і за </a:t>
            </a:r>
            <a:r>
              <a:rPr lang="uk-UA" dirty="0" err="1"/>
              <a:t>біогр</a:t>
            </a:r>
            <a:r>
              <a:rPr lang="uk-UA" dirty="0"/>
              <a:t>. даними, тематикою творчості, прототипа­ми образів-персонажів, описом подій, що там відбувалися, кар­тинами побуту й природи, відтворенням </a:t>
            </a:r>
            <a:r>
              <a:rPr lang="uk-UA" dirty="0" err="1"/>
              <a:t>місц</a:t>
            </a:r>
            <a:r>
              <a:rPr lang="uk-UA" dirty="0"/>
              <a:t>. колориту тощо.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/>
              <a:t>ЛІТЕРАТУ́РНЕ КРАЄЗНА́ВСТВО спирається на вивірені факти, компетентність дослідників і цим близьке до академічного літературознавства. Робота крає­знавців із виявлення і вивчення архівів </a:t>
            </a:r>
            <a:r>
              <a:rPr lang="uk-UA" dirty="0" err="1"/>
              <a:t>місц</a:t>
            </a:r>
            <a:r>
              <a:rPr lang="uk-UA" dirty="0"/>
              <a:t>. письменників, їхніх б-к, листів, фотознімків єднає Л. к. із бібліографією літературною, джерелознавством історичним, книгознавством.</a:t>
            </a:r>
          </a:p>
        </p:txBody>
      </p:sp>
    </p:spTree>
    <p:extLst>
      <p:ext uri="{BB962C8B-B14F-4D97-AF65-F5344CB8AC3E}">
        <p14:creationId xmlns:p14="http://schemas.microsoft.com/office/powerpoint/2010/main" val="4009628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AutoShape 12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0" name="AutoShape 14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2" name="AutoShape 16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764704" y="1856656"/>
            <a:ext cx="5904656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Квести класифікуються: </a:t>
            </a:r>
          </a:p>
          <a:p>
            <a:r>
              <a:rPr lang="uk-UA" dirty="0"/>
              <a:t>1. За режимом проведення: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у реальному режимі;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у віртуальному режимі;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у комбінованому режимі.</a:t>
            </a:r>
          </a:p>
          <a:p>
            <a:r>
              <a:rPr lang="uk-UA" dirty="0"/>
              <a:t>2. За терміном реалізації квести можуть бути: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 короткострокові, їх мета – поглиблення знань та їх інтеграція, розраховані на одно-три заняття;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довгострокові, їх мета – поглиблення і перетворення знань, розраховані на тривалий термін (семестр або навчальний рік). </a:t>
            </a:r>
          </a:p>
          <a:p>
            <a:r>
              <a:rPr lang="uk-UA" dirty="0"/>
              <a:t>3. За формою роботи: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 групові;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індивідуальні. </a:t>
            </a:r>
          </a:p>
          <a:p>
            <a:r>
              <a:rPr lang="uk-UA" dirty="0"/>
              <a:t>5. За предметним змістом: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err="1"/>
              <a:t>моноквест</a:t>
            </a:r>
            <a:r>
              <a:rPr lang="uk-UA" dirty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 міжпредметний квест. </a:t>
            </a:r>
          </a:p>
          <a:p>
            <a:r>
              <a:rPr lang="uk-UA" dirty="0"/>
              <a:t>6. За структурою сюжетів розрізняють: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лінійні;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нелінійні;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 кільцеві.</a:t>
            </a:r>
          </a:p>
          <a:p>
            <a:r>
              <a:rPr lang="uk-UA" dirty="0"/>
              <a:t> 7. За інформаційним освітнім середовищем: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традиційне освітнє середовище;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 віртуальне освітнє середовище.</a:t>
            </a:r>
          </a:p>
          <a:p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676193367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362</TotalTime>
  <Words>194</Words>
  <Application>Microsoft Office PowerPoint</Application>
  <PresentationFormat>Лист A4 (210x297 мм)</PresentationFormat>
  <Paragraphs>55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5" baseType="lpstr">
      <vt:lpstr>a_DomIno</vt:lpstr>
      <vt:lpstr>Arial</vt:lpstr>
      <vt:lpstr>Arial Narrow</vt:lpstr>
      <vt:lpstr>Century Gothic</vt:lpstr>
      <vt:lpstr>Franklin Gothic Book</vt:lpstr>
      <vt:lpstr>Franklin Gothic Medium Cond</vt:lpstr>
      <vt:lpstr>Impact</vt:lpstr>
      <vt:lpstr>Lucida Grande</vt:lpstr>
      <vt:lpstr>Segoe UI Historic</vt:lpstr>
      <vt:lpstr>Wingdings 3</vt:lpstr>
      <vt:lpstr>Віхоть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vip-fast</cp:lastModifiedBy>
  <cp:revision>39</cp:revision>
  <dcterms:created xsi:type="dcterms:W3CDTF">2019-03-29T08:22:12Z</dcterms:created>
  <dcterms:modified xsi:type="dcterms:W3CDTF">2023-10-04T06:39:32Z</dcterms:modified>
</cp:coreProperties>
</file>