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4" r:id="rId2"/>
    <p:sldId id="258" r:id="rId3"/>
    <p:sldId id="262" r:id="rId4"/>
    <p:sldId id="263" r:id="rId5"/>
  </p:sldIdLst>
  <p:sldSz cx="6858000" cy="9906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05" autoAdjust="0"/>
  </p:normalViewPr>
  <p:slideViewPr>
    <p:cSldViewPr snapToGrid="0"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8DC20-E855-4E0D-B214-909EAF7668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8E2CB-6B2C-4E2B-B212-620BCAB783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923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A7FBD-1628-4D92-8893-794BD5AB1E86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94E35-C4F0-41E6-AE71-E71B17A8083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7937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76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935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742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434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26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05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706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093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735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325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016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D3AF9-ED05-4BF0-B0CA-20FA25CBF37C}" type="datetimeFigureOut">
              <a:rPr lang="uk-UA" smtClean="0"/>
              <a:t>04.10.2023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302A-ACFB-456F-8D46-54C7AD4547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2722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n.gov.ua/storage/app/uploads/public/5d5/279/7ca/5d52797ca746c359374718.pdf" TargetMode="External"/><Relationship Id="rId2" Type="http://schemas.openxmlformats.org/officeDocument/2006/relationships/hyperlink" Target="https://zakon.rada.gov.ua/laws/show/2834-20#Tex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esource.history.org.ua/cgi-bin/eiu/history.exe?&amp;I21DBN=EIU&amp;P21DBN=EIU&amp;S21STN=1&amp;S21REF=10&amp;S21FMT=eiu_all&amp;C21COM=S&amp;S21CNR=20&amp;S21P01=0&amp;S21P02=0&amp;S21P03=TRN=&amp;S21COLORTERMS=0&amp;S21STR=ukrajinska_khartija_vilnoji_ljudyny" TargetMode="External"/><Relationship Id="rId5" Type="http://schemas.openxmlformats.org/officeDocument/2006/relationships/hyperlink" Target="https://zakon.rada.gov.ua/laws/show/286/2019#Text" TargetMode="External"/><Relationship Id="rId4" Type="http://schemas.openxmlformats.org/officeDocument/2006/relationships/hyperlink" Target="https://ipv.org.ua/prohrama-nova-ukrainska-shkol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s04web.zoom.us/j/79943736063?pwd=gGuGMEHBZKlXetlzrN7YVUF0fUMToH.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>
            <a:extLst>
              <a:ext uri="{FF2B5EF4-FFF2-40B4-BE49-F238E27FC236}">
                <a16:creationId xmlns="" xmlns:a16="http://schemas.microsoft.com/office/drawing/2014/main" id="{4A30B0A5-354F-42A3-8ADF-7D18CD26A303}"/>
              </a:ext>
            </a:extLst>
          </p:cNvPr>
          <p:cNvSpPr/>
          <p:nvPr/>
        </p:nvSpPr>
        <p:spPr>
          <a:xfrm>
            <a:off x="0" y="0"/>
            <a:ext cx="1041556" cy="9905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982914" y="1"/>
            <a:ext cx="5875086" cy="9905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ctr">
              <a:spcAft>
                <a:spcPts val="0"/>
              </a:spcAft>
            </a:pPr>
            <a:r>
              <a:rPr lang="uk-UA" b="1" dirty="0" smtClean="0">
                <a:solidFill>
                  <a:schemeClr val="tx1"/>
                </a:solidFill>
              </a:rPr>
              <a:t>НОРМАТИВНА БАЗА</a:t>
            </a:r>
          </a:p>
          <a:p>
            <a:pPr indent="449580" algn="just">
              <a:spcAft>
                <a:spcPts val="0"/>
              </a:spcAft>
            </a:pPr>
            <a:endParaRPr lang="uk-UA" dirty="0" smtClean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uk-UA" dirty="0" smtClean="0">
                <a:solidFill>
                  <a:schemeClr val="tx1"/>
                </a:solidFill>
              </a:rPr>
              <a:t>Закон </a:t>
            </a:r>
            <a:r>
              <a:rPr lang="uk-UA" dirty="0">
                <a:solidFill>
                  <a:schemeClr val="tx1"/>
                </a:solidFill>
              </a:rPr>
              <a:t>України «Про основні засади державної політики у сфері утвердження української національної та громадянської ідентичності» від 13.12. </a:t>
            </a:r>
            <a:r>
              <a:rPr lang="uk-UA" dirty="0">
                <a:solidFill>
                  <a:schemeClr val="tx1"/>
                </a:solidFill>
              </a:rPr>
              <a:t>2022 № 2834-І</a:t>
            </a:r>
            <a:r>
              <a:rPr lang="en-US" dirty="0">
                <a:solidFill>
                  <a:schemeClr val="tx1"/>
                </a:solidFill>
              </a:rPr>
              <a:t>X. 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</a:p>
          <a:p>
            <a:pPr indent="449580" algn="just"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URL: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https</a:t>
            </a:r>
            <a:r>
              <a:rPr lang="en-US" dirty="0">
                <a:solidFill>
                  <a:schemeClr val="tx1"/>
                </a:solidFill>
                <a:hlinkClick r:id="rId2"/>
              </a:rPr>
              <a:t>://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zakon.rada.gov.ua/laws/show/2834-20#Text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uk-UA" dirty="0">
                <a:solidFill>
                  <a:schemeClr val="tx1"/>
                </a:solidFill>
              </a:rPr>
              <a:t>Концепція національно-патріотичного виховання в системі освіти </a:t>
            </a:r>
            <a:r>
              <a:rPr lang="uk-UA" dirty="0" smtClean="0">
                <a:solidFill>
                  <a:schemeClr val="tx1"/>
                </a:solidFill>
              </a:rPr>
              <a:t>України. </a:t>
            </a:r>
            <a:endParaRPr lang="en-US" dirty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URL: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https</a:t>
            </a:r>
            <a:r>
              <a:rPr lang="en-US" dirty="0">
                <a:solidFill>
                  <a:schemeClr val="tx1"/>
                </a:solidFill>
                <a:hlinkClick r:id="rId3"/>
              </a:rPr>
              <a:t>://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mon.gov.ua/storage/app/uploads/public/5d5/279/7ca/5d52797ca746c359374718.pdf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«</a:t>
            </a:r>
            <a:r>
              <a:rPr lang="uk-UA" dirty="0">
                <a:solidFill>
                  <a:schemeClr val="tx1"/>
                </a:solidFill>
              </a:rPr>
              <a:t>Нова українська школа» концептуальні засади реформування середньої школи </a:t>
            </a:r>
            <a:endParaRPr lang="en-US" dirty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>
                <a:solidFill>
                  <a:schemeClr val="tx1"/>
                </a:solidFill>
              </a:rPr>
              <a:t>URL:https</a:t>
            </a:r>
            <a:r>
              <a:rPr lang="en-US" dirty="0">
                <a:solidFill>
                  <a:schemeClr val="tx1"/>
                </a:solidFill>
              </a:rPr>
              <a:t>://mon.gov.ua/storage/app/media/zagalna%20serednya/nova-ukrainska-shkola-compressed.pdf</a:t>
            </a:r>
          </a:p>
          <a:p>
            <a:pPr indent="449580" algn="just">
              <a:spcAft>
                <a:spcPts val="0"/>
              </a:spcAft>
            </a:pPr>
            <a:r>
              <a:rPr lang="uk-UA" dirty="0">
                <a:solidFill>
                  <a:schemeClr val="tx1"/>
                </a:solidFill>
              </a:rPr>
              <a:t>Програма «Нова українська школа у поступі до </a:t>
            </a:r>
            <a:r>
              <a:rPr lang="uk-UA" dirty="0" smtClean="0">
                <a:solidFill>
                  <a:schemeClr val="tx1"/>
                </a:solidFill>
              </a:rPr>
              <a:t>цінностей».</a:t>
            </a:r>
          </a:p>
          <a:p>
            <a:pPr indent="449580" algn="just"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URL:</a:t>
            </a:r>
            <a:r>
              <a:rPr lang="en-US" dirty="0" smtClean="0">
                <a:solidFill>
                  <a:schemeClr val="tx1"/>
                </a:solidFill>
                <a:hlinkClick r:id="rId4"/>
              </a:rPr>
              <a:t>https</a:t>
            </a:r>
            <a:r>
              <a:rPr lang="en-US" dirty="0">
                <a:solidFill>
                  <a:schemeClr val="tx1"/>
                </a:solidFill>
                <a:hlinkClick r:id="rId4"/>
              </a:rPr>
              <a:t>://ipv.org.ua/prohrama-nova-ukrainska-shkola</a:t>
            </a:r>
            <a:r>
              <a:rPr lang="en-US" dirty="0" smtClean="0">
                <a:solidFill>
                  <a:schemeClr val="tx1"/>
                </a:solidFill>
                <a:hlinkClick r:id="rId4"/>
              </a:rPr>
              <a:t>/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uk-UA" dirty="0">
                <a:solidFill>
                  <a:schemeClr val="tx1"/>
                </a:solidFill>
              </a:rPr>
              <a:t>Стратегія  національно-патріотичного  виховання  </a:t>
            </a:r>
            <a:r>
              <a:rPr lang="en-US" dirty="0" smtClean="0">
                <a:solidFill>
                  <a:schemeClr val="tx1"/>
                </a:solidFill>
              </a:rPr>
              <a:t>URL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  <a:hlinkClick r:id="rId5"/>
              </a:rPr>
              <a:t>https://</a:t>
            </a:r>
            <a:r>
              <a:rPr lang="en-US" dirty="0" smtClean="0">
                <a:solidFill>
                  <a:schemeClr val="tx1"/>
                </a:solidFill>
                <a:hlinkClick r:id="rId5"/>
              </a:rPr>
              <a:t>zakon.rada.gov.ua/laws/show/286/2019#Text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uk-UA" dirty="0" smtClean="0">
                <a:solidFill>
                  <a:schemeClr val="tx1"/>
                </a:solidFill>
              </a:rPr>
              <a:t>Українська </a:t>
            </a:r>
            <a:r>
              <a:rPr lang="uk-UA" dirty="0">
                <a:solidFill>
                  <a:schemeClr val="tx1"/>
                </a:solidFill>
              </a:rPr>
              <a:t>хартія вільної людини (укладена 08.12.2012  Ініціативною групою «Першого грудня»). </a:t>
            </a:r>
            <a:endParaRPr lang="uk-UA" dirty="0" smtClean="0">
              <a:solidFill>
                <a:schemeClr val="tx1"/>
              </a:solidFill>
            </a:endParaRPr>
          </a:p>
          <a:p>
            <a:pPr indent="449580" algn="just">
              <a:spcAft>
                <a:spcPts val="0"/>
              </a:spcAft>
            </a:pPr>
            <a:r>
              <a:rPr lang="en-US" dirty="0" smtClean="0">
                <a:solidFill>
                  <a:schemeClr val="tx1"/>
                </a:solidFill>
              </a:rPr>
              <a:t>URL:</a:t>
            </a:r>
            <a:r>
              <a:rPr lang="en-US" dirty="0" smtClean="0">
                <a:solidFill>
                  <a:schemeClr val="tx1"/>
                </a:solidFill>
                <a:hlinkClick r:id="rId6"/>
              </a:rPr>
              <a:t>http</a:t>
            </a:r>
            <a:r>
              <a:rPr lang="en-US" dirty="0">
                <a:solidFill>
                  <a:schemeClr val="tx1"/>
                </a:solidFill>
                <a:hlinkClick r:id="rId6"/>
              </a:rPr>
              <a:t>://resource.history.org.ua/cgi-bin/eiu/history.exe?&amp;</a:t>
            </a:r>
            <a:r>
              <a:rPr lang="en-US" dirty="0" smtClean="0">
                <a:solidFill>
                  <a:schemeClr val="tx1"/>
                </a:solidFill>
                <a:hlinkClick r:id="rId6"/>
              </a:rPr>
              <a:t>I21DBN=EIU&amp;P21DBN=EIU&amp;S21STN=1&amp;S21REF=10&amp;S21FMT=eiu_all&amp;C21COM=S&amp;S21CNR=20&amp;S21P01=0&amp;S21P02=0&amp;S21P03=TRN</a:t>
            </a:r>
            <a:r>
              <a:rPr lang="en-US" dirty="0">
                <a:solidFill>
                  <a:schemeClr val="tx1"/>
                </a:solidFill>
                <a:hlinkClick r:id="rId6"/>
              </a:rPr>
              <a:t>=&amp;</a:t>
            </a:r>
            <a:r>
              <a:rPr lang="en-US" dirty="0" smtClean="0">
                <a:solidFill>
                  <a:schemeClr val="tx1"/>
                </a:solidFill>
                <a:hlinkClick r:id="rId6"/>
              </a:rPr>
              <a:t>S21COLORTERMS=0&amp;S21STR=ukrajinska_khartija_vilnoji_ljudyny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Пряма сполучна лінія 7"/>
          <p:cNvCxnSpPr/>
          <p:nvPr/>
        </p:nvCxnSpPr>
        <p:spPr>
          <a:xfrm>
            <a:off x="932810" y="0"/>
            <a:ext cx="50104" cy="586218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>
            <a:off x="720807" y="1108951"/>
            <a:ext cx="0" cy="879704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 сполучна лінія 11"/>
          <p:cNvCxnSpPr/>
          <p:nvPr/>
        </p:nvCxnSpPr>
        <p:spPr>
          <a:xfrm>
            <a:off x="2267211" y="9380634"/>
            <a:ext cx="4590789" cy="3798"/>
          </a:xfrm>
          <a:prstGeom prst="line">
            <a:avLst/>
          </a:prstGeom>
          <a:ln>
            <a:solidFill>
              <a:schemeClr val="accent5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-1206729" y="7362953"/>
            <a:ext cx="303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rgbClr val="002060"/>
                </a:solidFill>
                <a:latin typeface="Franklin Gothic Demi" panose="020B0703020102020204" pitchFamily="34" charset="0"/>
              </a:rPr>
              <a:t>07.09.2023  </a:t>
            </a:r>
          </a:p>
        </p:txBody>
      </p:sp>
    </p:spTree>
    <p:extLst>
      <p:ext uri="{BB962C8B-B14F-4D97-AF65-F5344CB8AC3E}">
        <p14:creationId xmlns:p14="http://schemas.microsoft.com/office/powerpoint/2010/main" val="289697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"/>
            <a:ext cx="6858000" cy="990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" name="TextBox 2"/>
          <p:cNvSpPr txBox="1"/>
          <p:nvPr/>
        </p:nvSpPr>
        <p:spPr>
          <a:xfrm>
            <a:off x="1046629" y="1856196"/>
            <a:ext cx="5906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srgbClr val="002060"/>
                </a:solidFill>
                <a:latin typeface="Impact" panose="020B0806030902050204" pitchFamily="34" charset="0"/>
              </a:rPr>
              <a:t>ПРЕЗЕНТАЦІЯ </a:t>
            </a:r>
          </a:p>
          <a:p>
            <a:pPr algn="ctr"/>
            <a:r>
              <a:rPr lang="uk-UA" sz="2800" dirty="0">
                <a:solidFill>
                  <a:srgbClr val="002060"/>
                </a:solidFill>
                <a:latin typeface="Impact" panose="020B0806030902050204" pitchFamily="34" charset="0"/>
              </a:rPr>
              <a:t>ПРОЄКТУ-КОНКУРСУ</a:t>
            </a:r>
          </a:p>
        </p:txBody>
      </p:sp>
      <p:cxnSp>
        <p:nvCxnSpPr>
          <p:cNvPr id="8" name="Пряма сполучна лінія 7"/>
          <p:cNvCxnSpPr/>
          <p:nvPr/>
        </p:nvCxnSpPr>
        <p:spPr>
          <a:xfrm>
            <a:off x="1091310" y="-6662"/>
            <a:ext cx="50104" cy="586218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>
            <a:off x="798628" y="1108951"/>
            <a:ext cx="0" cy="879704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 сполучна лінія 11"/>
          <p:cNvCxnSpPr/>
          <p:nvPr/>
        </p:nvCxnSpPr>
        <p:spPr>
          <a:xfrm>
            <a:off x="2267211" y="9380634"/>
            <a:ext cx="4590789" cy="3798"/>
          </a:xfrm>
          <a:prstGeom prst="line">
            <a:avLst/>
          </a:prstGeom>
          <a:ln>
            <a:solidFill>
              <a:schemeClr val="accent5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73153" y="765708"/>
            <a:ext cx="5348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>
                <a:latin typeface="Arial Narrow" panose="020B0606020202030204" pitchFamily="34" charset="0"/>
              </a:rPr>
              <a:t>ТЕРНОПІЛЬСЬКИЙ КОМУНАЛЬНИЙ МЕТОДИЧНИЙ ЦЕНТР НАУКОВО-ОСВІТНІХ ІННОВАЦІЙ ТА МОНІТОРИНГУ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206729" y="7362953"/>
            <a:ext cx="303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rgbClr val="002060"/>
                </a:solidFill>
                <a:latin typeface="Franklin Gothic Demi" panose="020B0703020102020204" pitchFamily="34" charset="0"/>
              </a:rPr>
              <a:t>07.09.2023 </a:t>
            </a:r>
          </a:p>
        </p:txBody>
      </p:sp>
      <p:pic>
        <p:nvPicPr>
          <p:cNvPr id="19" name="Picture 13" descr="Пов’язане зображенн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89" y="6471410"/>
            <a:ext cx="1633433" cy="163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774624" y="6647803"/>
            <a:ext cx="34963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hlinkClick r:id="rId3"/>
              </a:rPr>
              <a:t>https://us04web.zoom.us/j/79943736063?pwd=gGuGMEHBZKlXetlzrN7YVUF0fUMToH.1</a:t>
            </a:r>
            <a:endParaRPr lang="uk-UA" sz="2000" dirty="0"/>
          </a:p>
          <a:p>
            <a:endParaRPr lang="uk-UA" sz="2000" dirty="0"/>
          </a:p>
          <a:p>
            <a:r>
              <a:rPr lang="en-US" sz="2000" dirty="0"/>
              <a:t>Meeting ID: 799 4373 6063</a:t>
            </a:r>
          </a:p>
          <a:p>
            <a:r>
              <a:rPr lang="en-US" sz="2000" dirty="0"/>
              <a:t>Passcode: 5S6Dja</a:t>
            </a:r>
            <a:endParaRPr lang="ru-RU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955246" y="8617072"/>
            <a:ext cx="3682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Початок о 15.00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48F511-CA64-4980-ADE4-CF3926858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7211" y="3258197"/>
            <a:ext cx="38100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65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"/>
            <a:ext cx="6858000" cy="990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8" name="Пряма сполучна лінія 7"/>
          <p:cNvCxnSpPr/>
          <p:nvPr/>
        </p:nvCxnSpPr>
        <p:spPr>
          <a:xfrm>
            <a:off x="932810" y="0"/>
            <a:ext cx="50104" cy="586218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>
            <a:off x="720807" y="1108951"/>
            <a:ext cx="0" cy="879704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 сполучна лінія 11"/>
          <p:cNvCxnSpPr/>
          <p:nvPr/>
        </p:nvCxnSpPr>
        <p:spPr>
          <a:xfrm>
            <a:off x="2267211" y="9380634"/>
            <a:ext cx="4590789" cy="3798"/>
          </a:xfrm>
          <a:prstGeom prst="line">
            <a:avLst/>
          </a:prstGeom>
          <a:ln>
            <a:solidFill>
              <a:schemeClr val="accent5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-1206729" y="7362953"/>
            <a:ext cx="303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rgbClr val="002060"/>
                </a:solidFill>
                <a:latin typeface="Franklin Gothic Demi" panose="020B0703020102020204" pitchFamily="34" charset="0"/>
              </a:rPr>
              <a:t>07.09.2023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14654" y="4271677"/>
            <a:ext cx="5611605" cy="2860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002060"/>
                </a:solidFill>
                <a:latin typeface="Impact" panose="020B0806030902050204" pitchFamily="34" charset="0"/>
              </a:rPr>
              <a:t>ПЛАН РОБОТИ</a:t>
            </a:r>
          </a:p>
          <a:p>
            <a:pPr algn="ctr"/>
            <a:endParaRPr lang="uk-UA" sz="1400" dirty="0">
              <a:solidFill>
                <a:srgbClr val="002060"/>
              </a:solidFill>
              <a:latin typeface="Impact" panose="020B080603090205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Реалізація о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сновних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ідей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Концепції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національно-патріотичного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виховання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в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умовах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війни</a:t>
            </a:r>
            <a:r>
              <a:rPr lang="ru-RU" b="1" i="0" dirty="0"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Аналіз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мети,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завдань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та умов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міського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проєкту-конкурсу «На чатах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свободи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».</a:t>
            </a:r>
            <a:endParaRPr lang="uk-UA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Тетяна </a:t>
            </a:r>
            <a:r>
              <a:rPr lang="uk-UA" b="1" i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Нюня</a:t>
            </a:r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консультант ТКМЦНОІМ</a:t>
            </a: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Arial Narrow" panose="020B0606020202030204" pitchFamily="34" charset="0"/>
              </a:rPr>
              <a:t>3. Формування громадянських цінностей засобами пошукової роботи учнів.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4. 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Окреслення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особливостей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підготовки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до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участі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номінації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«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Краєзнавче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дослідження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».</a:t>
            </a:r>
            <a:endParaRPr lang="uk-UA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endParaRPr lang="uk-UA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Андрій Вівчар, </a:t>
            </a: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консультант ТКМЦНОІМ</a:t>
            </a: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Arial Narrow" panose="020B0606020202030204" pitchFamily="34" charset="0"/>
              </a:rPr>
              <a:t>5. Мала проза періоду війни. Актуальні образи і сюжети.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Arial Narrow" panose="020B0606020202030204" pitchFamily="34" charset="0"/>
              </a:rPr>
              <a:t>6.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Окреслення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особливостей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підготовки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до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участі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номінації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«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Літературний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твір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».</a:t>
            </a:r>
            <a:endParaRPr lang="uk-UA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uk-UA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Леся Гапон,</a:t>
            </a:r>
          </a:p>
          <a:p>
            <a:pPr algn="r"/>
            <a:r>
              <a:rPr lang="uk-UA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 консультант ТКМЦНОІМ </a:t>
            </a:r>
            <a:endParaRPr lang="uk-UA" b="1" i="1" dirty="0">
              <a:solidFill>
                <a:schemeClr val="tx1"/>
              </a:solidFill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="" xmlns:a16="http://schemas.microsoft.com/office/drawing/2014/main" id="{CFC64C4E-38B6-4519-A1B6-83CF1D13869E}"/>
              </a:ext>
            </a:extLst>
          </p:cNvPr>
          <p:cNvSpPr/>
          <p:nvPr/>
        </p:nvSpPr>
        <p:spPr>
          <a:xfrm>
            <a:off x="3773714" y="667657"/>
            <a:ext cx="2380343" cy="1355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chemeClr val="tx1"/>
                </a:solidFill>
                <a:latin typeface="Lucida Grande"/>
              </a:rPr>
              <a:t>«ЗАТВЕРДЖУЮ»</a:t>
            </a:r>
          </a:p>
          <a:p>
            <a:endParaRPr lang="uk-UA" b="1" dirty="0">
              <a:solidFill>
                <a:schemeClr val="tx1"/>
              </a:solidFill>
            </a:endParaRPr>
          </a:p>
          <a:p>
            <a:r>
              <a:rPr lang="uk-UA" b="1" dirty="0">
                <a:solidFill>
                  <a:schemeClr val="tx1"/>
                </a:solidFill>
              </a:rPr>
              <a:t>директор ТКМЦНОІМ</a:t>
            </a:r>
          </a:p>
          <a:p>
            <a:r>
              <a:rPr lang="uk-UA" b="1" dirty="0">
                <a:solidFill>
                  <a:schemeClr val="tx1"/>
                </a:solidFill>
              </a:rPr>
              <a:t>Галина ЛИТВИНЮК</a:t>
            </a:r>
          </a:p>
        </p:txBody>
      </p:sp>
    </p:spTree>
    <p:extLst>
      <p:ext uri="{BB962C8B-B14F-4D97-AF65-F5344CB8AC3E}">
        <p14:creationId xmlns:p14="http://schemas.microsoft.com/office/powerpoint/2010/main" val="383226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>
            <a:extLst>
              <a:ext uri="{FF2B5EF4-FFF2-40B4-BE49-F238E27FC236}">
                <a16:creationId xmlns="" xmlns:a16="http://schemas.microsoft.com/office/drawing/2014/main" id="{4A30B0A5-354F-42A3-8ADF-7D18CD26A303}"/>
              </a:ext>
            </a:extLst>
          </p:cNvPr>
          <p:cNvSpPr/>
          <p:nvPr/>
        </p:nvSpPr>
        <p:spPr>
          <a:xfrm>
            <a:off x="0" y="0"/>
            <a:ext cx="1041556" cy="9905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1033018" y="1"/>
            <a:ext cx="5824982" cy="990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ctr">
              <a:spcAft>
                <a:spcPts val="0"/>
              </a:spcAft>
            </a:pPr>
            <a:endParaRPr lang="uk-UA" sz="1800" b="1" i="0" dirty="0">
              <a:solidFill>
                <a:srgbClr val="444446"/>
              </a:solidFill>
              <a:effectLst/>
              <a:latin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</a:pPr>
            <a:r>
              <a:rPr lang="uk-UA" sz="4000" b="1" i="0" dirty="0">
                <a:solidFill>
                  <a:schemeClr val="tx1"/>
                </a:solidFill>
                <a:effectLst/>
              </a:rPr>
              <a:t>НОМІНАЦІЇ КОНКУРСУ</a:t>
            </a:r>
          </a:p>
          <a:p>
            <a:pPr indent="449580" algn="ctr">
              <a:spcAft>
                <a:spcPts val="0"/>
              </a:spcAft>
            </a:pPr>
            <a:endParaRPr lang="uk-UA" sz="1800" b="0" i="0" dirty="0">
              <a:solidFill>
                <a:schemeClr val="tx1"/>
              </a:solidFill>
              <a:effectLst/>
            </a:endParaRPr>
          </a:p>
          <a:p>
            <a:pPr indent="449580" algn="ctr">
              <a:spcAft>
                <a:spcPts val="0"/>
              </a:spcAft>
            </a:pPr>
            <a:r>
              <a:rPr lang="uk-UA" sz="1800" b="1" i="0" dirty="0">
                <a:solidFill>
                  <a:schemeClr val="tx1"/>
                </a:solidFill>
                <a:effectLst/>
              </a:rPr>
              <a:t>Літературний твір</a:t>
            </a:r>
          </a:p>
          <a:p>
            <a:pPr indent="449580" algn="just">
              <a:spcAft>
                <a:spcPts val="0"/>
              </a:spcAft>
            </a:pPr>
            <a:r>
              <a:rPr lang="uk-UA" dirty="0">
                <a:solidFill>
                  <a:schemeClr val="tx1"/>
                </a:solidFill>
              </a:rPr>
              <a:t>У</a:t>
            </a:r>
            <a:r>
              <a:rPr lang="uk-UA" sz="1800" b="0" i="0" dirty="0">
                <a:solidFill>
                  <a:schemeClr val="tx1"/>
                </a:solidFill>
                <a:effectLst/>
              </a:rPr>
              <a:t>часники подають на конкурс літературні роботи (поезії, короткі прозові твори будь-якого жанру: есе, нариси, оповідання, інтерв’ю реальні чи уявні, казки, фентезі, щоденники тощо), присвячені темі війни та життєвим подіям під час війни.</a:t>
            </a:r>
          </a:p>
          <a:p>
            <a:pPr indent="449580" algn="just">
              <a:spcAft>
                <a:spcPts val="0"/>
              </a:spcAft>
            </a:pPr>
            <a:r>
              <a:rPr lang="uk-UA" sz="1800" b="0" i="0" dirty="0">
                <a:solidFill>
                  <a:schemeClr val="tx1"/>
                </a:solidFill>
                <a:effectLst/>
              </a:rPr>
              <a:t>На Конкурс приймаються оригінальні авторські твори українською мовою. Обсяг –до 5 сторінок.</a:t>
            </a:r>
          </a:p>
          <a:p>
            <a:pPr indent="449580" algn="just">
              <a:spcAft>
                <a:spcPts val="0"/>
              </a:spcAft>
            </a:pPr>
            <a:endParaRPr lang="uk-UA" b="0" i="0" dirty="0">
              <a:solidFill>
                <a:schemeClr val="tx1"/>
              </a:solidFill>
              <a:effectLst/>
            </a:endParaRPr>
          </a:p>
          <a:p>
            <a:pPr indent="449580" algn="ctr">
              <a:spcAft>
                <a:spcPts val="0"/>
              </a:spcAft>
            </a:pPr>
            <a:r>
              <a:rPr lang="uk-UA" sz="1800" b="1" i="0" dirty="0">
                <a:solidFill>
                  <a:schemeClr val="tx1"/>
                </a:solidFill>
                <a:effectLst/>
              </a:rPr>
              <a:t>Краєзнавче дослідження</a:t>
            </a:r>
          </a:p>
          <a:p>
            <a:pPr indent="449580" algn="just">
              <a:spcAft>
                <a:spcPts val="0"/>
              </a:spcAft>
            </a:pPr>
            <a:r>
              <a:rPr lang="uk-UA" dirty="0">
                <a:solidFill>
                  <a:schemeClr val="tx1"/>
                </a:solidFill>
              </a:rPr>
              <a:t>У</a:t>
            </a:r>
            <a:r>
              <a:rPr lang="uk-UA" sz="1800" b="0" i="0" dirty="0">
                <a:solidFill>
                  <a:schemeClr val="tx1"/>
                </a:solidFill>
                <a:effectLst/>
              </a:rPr>
              <a:t>часники подають на конкурс друковані роботи обсягом не більше 20 (разом з ілюстративними додатками) сторінок комп’ютерного тексту (формат А-4, розмір шрифту – 14, міжрядковий інтервал – 1,5); до роботи додається список використаних джерел (якщо такі були). </a:t>
            </a:r>
          </a:p>
          <a:p>
            <a:pPr indent="449580" algn="just">
              <a:spcAft>
                <a:spcPts val="0"/>
              </a:spcAft>
            </a:pPr>
            <a:r>
              <a:rPr lang="uk-UA" sz="1800" b="0" i="0" dirty="0">
                <a:solidFill>
                  <a:schemeClr val="tx1"/>
                </a:solidFill>
                <a:effectLst/>
              </a:rPr>
              <a:t>Проведення краєзнавчої роботи може включати різноманітні форми і методи, зокрема здійснення краєзнавчих експедицій, збір інформації про героїчні постаті військових і цивільних (волонтерів, рятувальників, медиків, журналістів, комунальників, освітян та ін.) у російсько-українській війні, людей, які підтримували і підтримують життєдіяльність і оборону громад; зустрічі з ветеранами війни, захисниками країни, членами їх сімей, тощо; інтерв’ю, листування, проведення конференцій, дебатів тощо; збір матеріалів, документів, реліквій, пов’язаних з темою війни, створення путівників, музейних експозицій тощо.</a:t>
            </a:r>
            <a:endParaRPr lang="uk-UA" b="0" i="0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8" name="Пряма сполучна лінія 7"/>
          <p:cNvCxnSpPr/>
          <p:nvPr/>
        </p:nvCxnSpPr>
        <p:spPr>
          <a:xfrm>
            <a:off x="932810" y="0"/>
            <a:ext cx="50104" cy="586218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 сполучна лінія 9"/>
          <p:cNvCxnSpPr/>
          <p:nvPr/>
        </p:nvCxnSpPr>
        <p:spPr>
          <a:xfrm>
            <a:off x="720807" y="1108951"/>
            <a:ext cx="0" cy="879704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 сполучна лінія 11"/>
          <p:cNvCxnSpPr/>
          <p:nvPr/>
        </p:nvCxnSpPr>
        <p:spPr>
          <a:xfrm>
            <a:off x="2267211" y="9380634"/>
            <a:ext cx="4590789" cy="3798"/>
          </a:xfrm>
          <a:prstGeom prst="line">
            <a:avLst/>
          </a:prstGeom>
          <a:ln>
            <a:solidFill>
              <a:schemeClr val="accent5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-1206729" y="7362953"/>
            <a:ext cx="303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rgbClr val="002060"/>
                </a:solidFill>
                <a:latin typeface="Franklin Gothic Demi" panose="020B0703020102020204" pitchFamily="34" charset="0"/>
              </a:rPr>
              <a:t>07.09.2023  </a:t>
            </a:r>
          </a:p>
        </p:txBody>
      </p:sp>
    </p:spTree>
    <p:extLst>
      <p:ext uri="{BB962C8B-B14F-4D97-AF65-F5344CB8AC3E}">
        <p14:creationId xmlns:p14="http://schemas.microsoft.com/office/powerpoint/2010/main" val="16381721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235</Words>
  <Application>Microsoft Office PowerPoint</Application>
  <PresentationFormat>Лист A4 (210x297 мм)</PresentationFormat>
  <Paragraphs>57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Franklin Gothic Demi</vt:lpstr>
      <vt:lpstr>Impact</vt:lpstr>
      <vt:lpstr>Lucida Grande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vip-fast</cp:lastModifiedBy>
  <cp:revision>32</cp:revision>
  <dcterms:created xsi:type="dcterms:W3CDTF">2019-11-22T08:02:21Z</dcterms:created>
  <dcterms:modified xsi:type="dcterms:W3CDTF">2023-10-04T06:00:07Z</dcterms:modified>
</cp:coreProperties>
</file>