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81" y="18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93C7D2-FA61-497C-A057-DBEFD0B02BF4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8DC9A780-8A50-4C01-95DD-9165692DA350}">
      <dgm:prSet phldrT="[Текст]" custT="1"/>
      <dgm:spPr/>
      <dgm:t>
        <a:bodyPr/>
        <a:lstStyle/>
        <a:p>
          <a:r>
            <a:rPr lang="uk-UA" sz="1800" b="1" dirty="0" smtClean="0"/>
            <a:t>творчі здібності</a:t>
          </a:r>
          <a:endParaRPr lang="uk-UA" sz="1800" b="1" dirty="0"/>
        </a:p>
      </dgm:t>
    </dgm:pt>
    <dgm:pt modelId="{AF5E38D2-50C3-4694-9206-4551D5DC172C}" type="parTrans" cxnId="{88571AF4-4D38-4D1A-80C9-21817D399B69}">
      <dgm:prSet/>
      <dgm:spPr/>
      <dgm:t>
        <a:bodyPr/>
        <a:lstStyle/>
        <a:p>
          <a:endParaRPr lang="uk-UA"/>
        </a:p>
      </dgm:t>
    </dgm:pt>
    <dgm:pt modelId="{22E42D52-6E55-401D-B532-7FC1A5E6DAD9}" type="sibTrans" cxnId="{88571AF4-4D38-4D1A-80C9-21817D399B69}">
      <dgm:prSet/>
      <dgm:spPr/>
      <dgm:t>
        <a:bodyPr/>
        <a:lstStyle/>
        <a:p>
          <a:endParaRPr lang="uk-UA"/>
        </a:p>
      </dgm:t>
    </dgm:pt>
    <dgm:pt modelId="{BDDF6C37-EF76-469E-BABF-C5355C822B3C}">
      <dgm:prSet phldrT="[Текст]" custT="1"/>
      <dgm:spPr/>
      <dgm:t>
        <a:bodyPr/>
        <a:lstStyle/>
        <a:p>
          <a:r>
            <a:rPr lang="uk-UA" sz="2000" b="1" dirty="0" smtClean="0"/>
            <a:t>уміння</a:t>
          </a:r>
          <a:endParaRPr lang="uk-UA" sz="2000" b="1" dirty="0"/>
        </a:p>
      </dgm:t>
    </dgm:pt>
    <dgm:pt modelId="{97463785-B3A2-437E-A363-56DF974551D0}" type="parTrans" cxnId="{8A3BE976-B340-443F-90BD-9170E78811CA}">
      <dgm:prSet/>
      <dgm:spPr/>
      <dgm:t>
        <a:bodyPr/>
        <a:lstStyle/>
        <a:p>
          <a:endParaRPr lang="uk-UA"/>
        </a:p>
      </dgm:t>
    </dgm:pt>
    <dgm:pt modelId="{144C4F15-0717-4E8C-BF39-57D37EF6CCA3}" type="sibTrans" cxnId="{8A3BE976-B340-443F-90BD-9170E78811CA}">
      <dgm:prSet/>
      <dgm:spPr/>
      <dgm:t>
        <a:bodyPr/>
        <a:lstStyle/>
        <a:p>
          <a:endParaRPr lang="uk-UA"/>
        </a:p>
      </dgm:t>
    </dgm:pt>
    <dgm:pt modelId="{AB604AEE-069F-4CB0-83AF-0DFB42EDDFB7}">
      <dgm:prSet phldrT="[Текст]" custT="1"/>
      <dgm:spPr/>
      <dgm:t>
        <a:bodyPr/>
        <a:lstStyle/>
        <a:p>
          <a:r>
            <a:rPr lang="uk-UA" sz="1800" b="1" dirty="0" smtClean="0"/>
            <a:t>мотивація</a:t>
          </a:r>
          <a:endParaRPr lang="uk-UA" sz="1800" b="1" dirty="0"/>
        </a:p>
      </dgm:t>
    </dgm:pt>
    <dgm:pt modelId="{B4FF6D18-B361-4307-95A5-383D00E92AA1}" type="parTrans" cxnId="{E8036805-BE91-4659-BFF4-3D7085EE2BA9}">
      <dgm:prSet/>
      <dgm:spPr/>
      <dgm:t>
        <a:bodyPr/>
        <a:lstStyle/>
        <a:p>
          <a:endParaRPr lang="uk-UA"/>
        </a:p>
      </dgm:t>
    </dgm:pt>
    <dgm:pt modelId="{66B5CF71-FCB0-48D6-BFE5-E0021D2AAD47}" type="sibTrans" cxnId="{E8036805-BE91-4659-BFF4-3D7085EE2BA9}">
      <dgm:prSet/>
      <dgm:spPr/>
      <dgm:t>
        <a:bodyPr/>
        <a:lstStyle/>
        <a:p>
          <a:endParaRPr lang="uk-UA"/>
        </a:p>
      </dgm:t>
    </dgm:pt>
    <dgm:pt modelId="{C3A32A42-2919-48FE-AB4D-13922C9507F5}" type="pres">
      <dgm:prSet presAssocID="{D593C7D2-FA61-497C-A057-DBEFD0B02BF4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9045C042-DC71-42C9-9DDB-5748F0028FE3}" type="pres">
      <dgm:prSet presAssocID="{8DC9A780-8A50-4C01-95DD-9165692DA350}" presName="Accent1" presStyleCnt="0"/>
      <dgm:spPr/>
    </dgm:pt>
    <dgm:pt modelId="{38C2B3A9-F3EF-4CA6-BEBF-C82628381536}" type="pres">
      <dgm:prSet presAssocID="{8DC9A780-8A50-4C01-95DD-9165692DA350}" presName="Accent" presStyleLbl="node1" presStyleIdx="0" presStyleCnt="3"/>
      <dgm:spPr>
        <a:solidFill>
          <a:schemeClr val="accent3">
            <a:lumMod val="50000"/>
          </a:schemeClr>
        </a:solidFill>
      </dgm:spPr>
    </dgm:pt>
    <dgm:pt modelId="{89B2F23A-4040-440A-879A-B856B6C9BD22}" type="pres">
      <dgm:prSet presAssocID="{8DC9A780-8A50-4C01-95DD-9165692DA35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4220373-DD5E-4536-B0B7-0AD666968DB6}" type="pres">
      <dgm:prSet presAssocID="{BDDF6C37-EF76-469E-BABF-C5355C822B3C}" presName="Accent2" presStyleCnt="0"/>
      <dgm:spPr/>
    </dgm:pt>
    <dgm:pt modelId="{C5A7DC20-9E5E-4E1A-9DE1-BCA405EB7030}" type="pres">
      <dgm:prSet presAssocID="{BDDF6C37-EF76-469E-BABF-C5355C822B3C}" presName="Accent" presStyleLbl="node1" presStyleIdx="1" presStyleCnt="3"/>
      <dgm:spPr>
        <a:solidFill>
          <a:schemeClr val="accent3">
            <a:lumMod val="75000"/>
          </a:schemeClr>
        </a:solidFill>
      </dgm:spPr>
    </dgm:pt>
    <dgm:pt modelId="{7578D9CD-BF07-4B84-A501-49AC04809296}" type="pres">
      <dgm:prSet presAssocID="{BDDF6C37-EF76-469E-BABF-C5355C822B3C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65063-910E-43A0-9F48-ADD73D0F0C08}" type="pres">
      <dgm:prSet presAssocID="{AB604AEE-069F-4CB0-83AF-0DFB42EDDFB7}" presName="Accent3" presStyleCnt="0"/>
      <dgm:spPr/>
    </dgm:pt>
    <dgm:pt modelId="{77097B01-D739-4FB7-92BD-36E6D5FDBC8C}" type="pres">
      <dgm:prSet presAssocID="{AB604AEE-069F-4CB0-83AF-0DFB42EDDFB7}" presName="Accent" presStyleLbl="node1" presStyleIdx="2" presStyleCnt="3"/>
      <dgm:spPr>
        <a:solidFill>
          <a:schemeClr val="accent3">
            <a:lumMod val="60000"/>
            <a:lumOff val="40000"/>
          </a:schemeClr>
        </a:solidFill>
      </dgm:spPr>
    </dgm:pt>
    <dgm:pt modelId="{34052A34-0238-4399-939F-E87D26934DA9}" type="pres">
      <dgm:prSet presAssocID="{AB604AEE-069F-4CB0-83AF-0DFB42EDDFB7}" presName="Parent3" presStyleLbl="revTx" presStyleIdx="2" presStyleCnt="3" custScaleX="12699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D2643E8-D5B1-4A53-83A9-557A93D27545}" type="presOf" srcId="{BDDF6C37-EF76-469E-BABF-C5355C822B3C}" destId="{7578D9CD-BF07-4B84-A501-49AC04809296}" srcOrd="0" destOrd="0" presId="urn:microsoft.com/office/officeart/2009/layout/CircleArrowProcess"/>
    <dgm:cxn modelId="{9AB5E3B1-D069-411C-BC91-C38D2F72287C}" type="presOf" srcId="{D593C7D2-FA61-497C-A057-DBEFD0B02BF4}" destId="{C3A32A42-2919-48FE-AB4D-13922C9507F5}" srcOrd="0" destOrd="0" presId="urn:microsoft.com/office/officeart/2009/layout/CircleArrowProcess"/>
    <dgm:cxn modelId="{87EDF79D-D2BB-4CFC-9A5C-0EA061907F38}" type="presOf" srcId="{AB604AEE-069F-4CB0-83AF-0DFB42EDDFB7}" destId="{34052A34-0238-4399-939F-E87D26934DA9}" srcOrd="0" destOrd="0" presId="urn:microsoft.com/office/officeart/2009/layout/CircleArrowProcess"/>
    <dgm:cxn modelId="{88571AF4-4D38-4D1A-80C9-21817D399B69}" srcId="{D593C7D2-FA61-497C-A057-DBEFD0B02BF4}" destId="{8DC9A780-8A50-4C01-95DD-9165692DA350}" srcOrd="0" destOrd="0" parTransId="{AF5E38D2-50C3-4694-9206-4551D5DC172C}" sibTransId="{22E42D52-6E55-401D-B532-7FC1A5E6DAD9}"/>
    <dgm:cxn modelId="{E8036805-BE91-4659-BFF4-3D7085EE2BA9}" srcId="{D593C7D2-FA61-497C-A057-DBEFD0B02BF4}" destId="{AB604AEE-069F-4CB0-83AF-0DFB42EDDFB7}" srcOrd="2" destOrd="0" parTransId="{B4FF6D18-B361-4307-95A5-383D00E92AA1}" sibTransId="{66B5CF71-FCB0-48D6-BFE5-E0021D2AAD47}"/>
    <dgm:cxn modelId="{8A3BE976-B340-443F-90BD-9170E78811CA}" srcId="{D593C7D2-FA61-497C-A057-DBEFD0B02BF4}" destId="{BDDF6C37-EF76-469E-BABF-C5355C822B3C}" srcOrd="1" destOrd="0" parTransId="{97463785-B3A2-437E-A363-56DF974551D0}" sibTransId="{144C4F15-0717-4E8C-BF39-57D37EF6CCA3}"/>
    <dgm:cxn modelId="{D6ACD9D9-D8D8-4CF7-8B68-286AE565D7BC}" type="presOf" srcId="{8DC9A780-8A50-4C01-95DD-9165692DA350}" destId="{89B2F23A-4040-440A-879A-B856B6C9BD22}" srcOrd="0" destOrd="0" presId="urn:microsoft.com/office/officeart/2009/layout/CircleArrowProcess"/>
    <dgm:cxn modelId="{9C6F409E-E8C5-4F4B-96EE-AFC1E7D79DC9}" type="presParOf" srcId="{C3A32A42-2919-48FE-AB4D-13922C9507F5}" destId="{9045C042-DC71-42C9-9DDB-5748F0028FE3}" srcOrd="0" destOrd="0" presId="urn:microsoft.com/office/officeart/2009/layout/CircleArrowProcess"/>
    <dgm:cxn modelId="{8B7B811C-B767-4EE2-B19A-D22AE7F1BD93}" type="presParOf" srcId="{9045C042-DC71-42C9-9DDB-5748F0028FE3}" destId="{38C2B3A9-F3EF-4CA6-BEBF-C82628381536}" srcOrd="0" destOrd="0" presId="urn:microsoft.com/office/officeart/2009/layout/CircleArrowProcess"/>
    <dgm:cxn modelId="{15414215-2833-45A3-8AC4-983D607090F4}" type="presParOf" srcId="{C3A32A42-2919-48FE-AB4D-13922C9507F5}" destId="{89B2F23A-4040-440A-879A-B856B6C9BD22}" srcOrd="1" destOrd="0" presId="urn:microsoft.com/office/officeart/2009/layout/CircleArrowProcess"/>
    <dgm:cxn modelId="{DC3F1086-08DB-493D-9A00-B6D5015D46A7}" type="presParOf" srcId="{C3A32A42-2919-48FE-AB4D-13922C9507F5}" destId="{14220373-DD5E-4536-B0B7-0AD666968DB6}" srcOrd="2" destOrd="0" presId="urn:microsoft.com/office/officeart/2009/layout/CircleArrowProcess"/>
    <dgm:cxn modelId="{740A241F-A116-4869-AA03-FB7077B961FE}" type="presParOf" srcId="{14220373-DD5E-4536-B0B7-0AD666968DB6}" destId="{C5A7DC20-9E5E-4E1A-9DE1-BCA405EB7030}" srcOrd="0" destOrd="0" presId="urn:microsoft.com/office/officeart/2009/layout/CircleArrowProcess"/>
    <dgm:cxn modelId="{80816E4D-F151-4536-A8B6-B6B16B7FC4D6}" type="presParOf" srcId="{C3A32A42-2919-48FE-AB4D-13922C9507F5}" destId="{7578D9CD-BF07-4B84-A501-49AC04809296}" srcOrd="3" destOrd="0" presId="urn:microsoft.com/office/officeart/2009/layout/CircleArrowProcess"/>
    <dgm:cxn modelId="{5B9C8B0A-CA6A-497E-9481-805787BA72B5}" type="presParOf" srcId="{C3A32A42-2919-48FE-AB4D-13922C9507F5}" destId="{CC065063-910E-43A0-9F48-ADD73D0F0C08}" srcOrd="4" destOrd="0" presId="urn:microsoft.com/office/officeart/2009/layout/CircleArrowProcess"/>
    <dgm:cxn modelId="{664D98BE-604A-48A1-AA1C-5A1C8E7BC7FB}" type="presParOf" srcId="{CC065063-910E-43A0-9F48-ADD73D0F0C08}" destId="{77097B01-D739-4FB7-92BD-36E6D5FDBC8C}" srcOrd="0" destOrd="0" presId="urn:microsoft.com/office/officeart/2009/layout/CircleArrowProcess"/>
    <dgm:cxn modelId="{5F3A266E-6B4E-46FE-B981-50E1DFA70029}" type="presParOf" srcId="{C3A32A42-2919-48FE-AB4D-13922C9507F5}" destId="{34052A34-0238-4399-939F-E87D26934DA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2B3A9-F3EF-4CA6-BEBF-C82628381536}">
      <dsp:nvSpPr>
        <dsp:cNvPr id="0" name=""/>
        <dsp:cNvSpPr/>
      </dsp:nvSpPr>
      <dsp:spPr>
        <a:xfrm>
          <a:off x="1583303" y="0"/>
          <a:ext cx="2195796" cy="219613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2F23A-4040-440A-879A-B856B6C9BD22}">
      <dsp:nvSpPr>
        <dsp:cNvPr id="0" name=""/>
        <dsp:cNvSpPr/>
      </dsp:nvSpPr>
      <dsp:spPr>
        <a:xfrm>
          <a:off x="2068646" y="792869"/>
          <a:ext cx="1220161" cy="60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творчі здібності</a:t>
          </a:r>
          <a:endParaRPr lang="uk-UA" sz="1800" b="1" kern="1200" dirty="0"/>
        </a:p>
      </dsp:txBody>
      <dsp:txXfrm>
        <a:off x="2068646" y="792869"/>
        <a:ext cx="1220161" cy="609934"/>
      </dsp:txXfrm>
    </dsp:sp>
    <dsp:sp modelId="{C5A7DC20-9E5E-4E1A-9DE1-BCA405EB7030}">
      <dsp:nvSpPr>
        <dsp:cNvPr id="0" name=""/>
        <dsp:cNvSpPr/>
      </dsp:nvSpPr>
      <dsp:spPr>
        <a:xfrm>
          <a:off x="973428" y="1261840"/>
          <a:ext cx="2195796" cy="219613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8D9CD-BF07-4B84-A501-49AC04809296}">
      <dsp:nvSpPr>
        <dsp:cNvPr id="0" name=""/>
        <dsp:cNvSpPr/>
      </dsp:nvSpPr>
      <dsp:spPr>
        <a:xfrm>
          <a:off x="1461245" y="2062009"/>
          <a:ext cx="1220161" cy="60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уміння</a:t>
          </a:r>
          <a:endParaRPr lang="uk-UA" sz="2000" b="1" kern="1200" dirty="0"/>
        </a:p>
      </dsp:txBody>
      <dsp:txXfrm>
        <a:off x="1461245" y="2062009"/>
        <a:ext cx="1220161" cy="609934"/>
      </dsp:txXfrm>
    </dsp:sp>
    <dsp:sp modelId="{77097B01-D739-4FB7-92BD-36E6D5FDBC8C}">
      <dsp:nvSpPr>
        <dsp:cNvPr id="0" name=""/>
        <dsp:cNvSpPr/>
      </dsp:nvSpPr>
      <dsp:spPr>
        <a:xfrm>
          <a:off x="1739586" y="2674681"/>
          <a:ext cx="1886529" cy="1887285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052A34-0238-4399-939F-E87D26934DA9}">
      <dsp:nvSpPr>
        <dsp:cNvPr id="0" name=""/>
        <dsp:cNvSpPr/>
      </dsp:nvSpPr>
      <dsp:spPr>
        <a:xfrm>
          <a:off x="1906841" y="3332973"/>
          <a:ext cx="1549544" cy="609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мотивація</a:t>
          </a:r>
          <a:endParaRPr lang="uk-UA" sz="1800" b="1" kern="1200" dirty="0"/>
        </a:p>
      </dsp:txBody>
      <dsp:txXfrm>
        <a:off x="1906841" y="3332973"/>
        <a:ext cx="1549544" cy="609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A1D20-7143-4165-9CB6-CCCA08A881A2}" type="datetimeFigureOut">
              <a:rPr lang="uk-UA" smtClean="0"/>
              <a:t>22.11.2018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6125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3069F-86D0-4C00-924A-51A2FC8363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3034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3069F-86D0-4C00-924A-51A2FC836308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2211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33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550" t="82166" b="8917"/>
          <a:stretch/>
        </p:blipFill>
        <p:spPr bwMode="auto">
          <a:xfrm rot="10800000">
            <a:off x="-27384" y="8553400"/>
            <a:ext cx="6840838" cy="52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http://tkmco.org/images/999878.pn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35" y="476267"/>
            <a:ext cx="4062276" cy="102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Прямая соединительная линия 22"/>
          <p:cNvCxnSpPr/>
          <p:nvPr/>
        </p:nvCxnSpPr>
        <p:spPr>
          <a:xfrm>
            <a:off x="99470" y="7545288"/>
            <a:ext cx="6515044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27488" y="3800872"/>
            <a:ext cx="4464496" cy="224676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000" i="1" dirty="0">
                <a:solidFill>
                  <a:schemeClr val="bg1"/>
                </a:solidFill>
              </a:rPr>
              <a:t>Тільки творчий учитель здатен запалити в учнях жагу пізнання, тому кожному педагогові необхідно розвивати креативність, що є головним показником його професійної компетентності</a:t>
            </a:r>
            <a:endParaRPr lang="uk-UA" altLang="uk-UA" sz="2000" i="1" dirty="0">
              <a:solidFill>
                <a:schemeClr val="bg1"/>
              </a:solidFill>
            </a:endParaRPr>
          </a:p>
          <a:p>
            <a:pPr algn="r"/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akobC" pitchFamily="82" charset="0"/>
              </a:rPr>
              <a:t>В.О. Сухомлинський</a:t>
            </a:r>
            <a:endParaRPr lang="uk-U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akobC" pitchFamily="82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6172" y="6393160"/>
            <a:ext cx="6296209" cy="1569660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solidFill>
                  <a:schemeClr val="bg2">
                    <a:lumMod val="10000"/>
                  </a:schemeClr>
                </a:solidFill>
                <a:latin typeface="JakobC" pitchFamily="82" charset="0"/>
              </a:rPr>
              <a:t>Креативні техніки самореалізації українського словесника</a:t>
            </a:r>
          </a:p>
          <a:p>
            <a:pPr algn="ctr"/>
            <a:endParaRPr lang="uk-UA" sz="1600" dirty="0">
              <a:latin typeface="JakobC" pitchFamily="82" charset="0"/>
            </a:endParaRPr>
          </a:p>
        </p:txBody>
      </p:sp>
      <p:sp>
        <p:nvSpPr>
          <p:cNvPr id="13" name="Рамка 12"/>
          <p:cNvSpPr/>
          <p:nvPr/>
        </p:nvSpPr>
        <p:spPr>
          <a:xfrm>
            <a:off x="404664" y="2002522"/>
            <a:ext cx="2841562" cy="1414892"/>
          </a:xfrm>
          <a:prstGeom prst="fra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9263" y="2232914"/>
            <a:ext cx="20123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bg2">
                    <a:lumMod val="10000"/>
                  </a:schemeClr>
                </a:solidFill>
                <a:latin typeface="JakobC" pitchFamily="82" charset="0"/>
              </a:rPr>
              <a:t>Бюро інновацій</a:t>
            </a:r>
          </a:p>
          <a:p>
            <a:pPr algn="ctr"/>
            <a:r>
              <a:rPr lang="uk-UA" sz="2800" b="1" dirty="0" smtClean="0">
                <a:solidFill>
                  <a:schemeClr val="bg2">
                    <a:lumMod val="10000"/>
                  </a:schemeClr>
                </a:solidFill>
                <a:latin typeface="JakobC" pitchFamily="82" charset="0"/>
              </a:rPr>
              <a:t>«Інсайт»</a:t>
            </a:r>
          </a:p>
        </p:txBody>
      </p:sp>
      <p:pic>
        <p:nvPicPr>
          <p:cNvPr id="1027" name="Picture 3" descr="C:\Users\acer\Desktop\imag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072" y="1183712"/>
            <a:ext cx="2604801" cy="1937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кутник 3"/>
          <p:cNvSpPr/>
          <p:nvPr/>
        </p:nvSpPr>
        <p:spPr>
          <a:xfrm>
            <a:off x="2441078" y="9201472"/>
            <a:ext cx="2428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http://gapon.te.ua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/</a:t>
            </a:r>
          </a:p>
          <a:p>
            <a:endParaRPr lang="uk-UA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4329983" y="2856155"/>
            <a:ext cx="2098977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bg2">
                    <a:lumMod val="10000"/>
                  </a:schemeClr>
                </a:solidFill>
                <a:latin typeface="JakobC" pitchFamily="82" charset="0"/>
              </a:rPr>
              <a:t>ТЗОШ№18</a:t>
            </a:r>
          </a:p>
          <a:p>
            <a:pPr algn="ctr"/>
            <a:r>
              <a:rPr lang="uk-UA" sz="2000" b="1" dirty="0">
                <a:solidFill>
                  <a:schemeClr val="bg2">
                    <a:lumMod val="10000"/>
                  </a:schemeClr>
                </a:solidFill>
                <a:latin typeface="JakobC" pitchFamily="82" charset="0"/>
              </a:rPr>
              <a:t>21.11.2018</a:t>
            </a:r>
            <a:endParaRPr lang="uk-UA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63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" y="9580238"/>
            <a:ext cx="6871861" cy="32576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" name="Прямоугольник 39"/>
          <p:cNvSpPr/>
          <p:nvPr/>
        </p:nvSpPr>
        <p:spPr>
          <a:xfrm>
            <a:off x="-20454" y="0"/>
            <a:ext cx="6892316" cy="32576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46519" y="344488"/>
            <a:ext cx="68388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СПІКЕРИ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1600" b="1" dirty="0" err="1"/>
              <a:t>Заброцький</a:t>
            </a:r>
            <a:r>
              <a:rPr lang="uk-UA" sz="1600" b="1" dirty="0"/>
              <a:t> Р.П., </a:t>
            </a:r>
            <a:r>
              <a:rPr lang="uk-UA" sz="1600" i="1" dirty="0"/>
              <a:t>директор ТЗОШ№18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1600" b="1" dirty="0" err="1" smtClean="0"/>
              <a:t>Гапон</a:t>
            </a:r>
            <a:r>
              <a:rPr lang="uk-UA" sz="1600" b="1" dirty="0" smtClean="0"/>
              <a:t> Л.О., </a:t>
            </a:r>
            <a:r>
              <a:rPr lang="en-US" sz="1600" i="1" dirty="0" smtClean="0"/>
              <a:t>PhD, </a:t>
            </a:r>
            <a:r>
              <a:rPr lang="uk-UA" sz="1600" i="1" dirty="0" smtClean="0"/>
              <a:t>методист ТКМЦНОІМ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1600" b="1" dirty="0" err="1" smtClean="0"/>
              <a:t>Слюзар</a:t>
            </a:r>
            <a:r>
              <a:rPr lang="uk-UA" sz="1600" b="1" dirty="0" smtClean="0"/>
              <a:t> Г.Р., </a:t>
            </a:r>
            <a:r>
              <a:rPr lang="uk-UA" sz="1600" i="1" dirty="0" smtClean="0"/>
              <a:t>координатор інноваційної діяльності учителів-словесників Тернопільської Української  гімназії імені </a:t>
            </a:r>
            <a:r>
              <a:rPr lang="uk-UA" sz="1600" i="1" dirty="0"/>
              <a:t>І</a:t>
            </a:r>
            <a:r>
              <a:rPr lang="uk-UA" sz="1600" i="1" dirty="0" smtClean="0"/>
              <a:t>вана франка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1600" b="1" dirty="0" err="1" smtClean="0"/>
              <a:t>Григор</a:t>
            </a:r>
            <a:r>
              <a:rPr lang="en-US" sz="1600" b="1" dirty="0" smtClean="0"/>
              <a:t>’</a:t>
            </a:r>
            <a:r>
              <a:rPr lang="uk-UA" sz="1600" b="1" dirty="0" err="1" smtClean="0"/>
              <a:t>єва</a:t>
            </a:r>
            <a:r>
              <a:rPr lang="uk-UA" sz="1600" b="1" dirty="0" smtClean="0"/>
              <a:t> Л.З., </a:t>
            </a:r>
            <a:r>
              <a:rPr lang="uk-UA" sz="1600" i="1" dirty="0"/>
              <a:t>координатор інноваційної діяльності учителів-словесників </a:t>
            </a:r>
            <a:r>
              <a:rPr lang="uk-UA" sz="1600" i="1" dirty="0" smtClean="0"/>
              <a:t>Тернопільської</a:t>
            </a:r>
            <a:r>
              <a:rPr lang="en-US" sz="1600" i="1" dirty="0" smtClean="0"/>
              <a:t> </a:t>
            </a:r>
            <a:r>
              <a:rPr lang="uk-UA" sz="1600" i="1" dirty="0" smtClean="0"/>
              <a:t> ЗОШ№11</a:t>
            </a:r>
            <a:endParaRPr lang="uk-UA" sz="16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712" y="7314163"/>
            <a:ext cx="673443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КРЕАТИВНІСТЬ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/>
              <a:t>творчі </a:t>
            </a:r>
            <a:r>
              <a:rPr lang="uk-UA" sz="2000" dirty="0"/>
              <a:t>здібності </a:t>
            </a:r>
            <a:r>
              <a:rPr lang="uk-UA" sz="2000" dirty="0" smtClean="0"/>
              <a:t>індивіда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/>
              <a:t>здатність </a:t>
            </a:r>
            <a:r>
              <a:rPr lang="uk-UA" sz="2000" dirty="0"/>
              <a:t>породжувати незвичні </a:t>
            </a:r>
            <a:r>
              <a:rPr lang="uk-UA" sz="2000" dirty="0" smtClean="0"/>
              <a:t>ідеї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/>
              <a:t>відхилятися </a:t>
            </a:r>
            <a:r>
              <a:rPr lang="uk-UA" sz="2000" dirty="0"/>
              <a:t>від традиційних схем </a:t>
            </a:r>
            <a:r>
              <a:rPr lang="uk-UA" sz="2000" dirty="0" smtClean="0"/>
              <a:t>мислення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/>
              <a:t>швидко </a:t>
            </a:r>
            <a:r>
              <a:rPr lang="uk-UA" sz="2000" dirty="0" smtClean="0"/>
              <a:t>знаходити вихід із </a:t>
            </a:r>
            <a:r>
              <a:rPr lang="uk-UA" sz="2000" smtClean="0"/>
              <a:t>проблемних ситуацій</a:t>
            </a:r>
            <a:endParaRPr lang="uk-UA" sz="2000" dirty="0" smtClean="0"/>
          </a:p>
          <a:p>
            <a:pPr algn="just"/>
            <a:r>
              <a:rPr lang="uk-UA" sz="2000" b="1" dirty="0"/>
              <a:t> </a:t>
            </a:r>
            <a:r>
              <a:rPr lang="uk-UA" sz="2000" b="1" dirty="0" smtClean="0"/>
              <a:t>                                                                       </a:t>
            </a:r>
            <a:r>
              <a:rPr lang="uk-UA" sz="2000" b="1" dirty="0" err="1" smtClean="0"/>
              <a:t>П.Торранс</a:t>
            </a:r>
            <a:endParaRPr lang="uk-UA" sz="2000" b="1" dirty="0" smtClean="0"/>
          </a:p>
        </p:txBody>
      </p:sp>
      <p:sp>
        <p:nvSpPr>
          <p:cNvPr id="8" name="Равнобедренный треугольник 7"/>
          <p:cNvSpPr/>
          <p:nvPr/>
        </p:nvSpPr>
        <p:spPr>
          <a:xfrm rot="10800000">
            <a:off x="3221682" y="2529702"/>
            <a:ext cx="3492302" cy="49999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221682" y="6825208"/>
            <a:ext cx="3492302" cy="397821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515254510"/>
              </p:ext>
            </p:extLst>
          </p:nvPr>
        </p:nvGraphicFramePr>
        <p:xfrm>
          <a:off x="-387424" y="2502449"/>
          <a:ext cx="4752528" cy="4561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Прямоугольник 2"/>
          <p:cNvSpPr/>
          <p:nvPr/>
        </p:nvSpPr>
        <p:spPr>
          <a:xfrm rot="16200000">
            <a:off x="-1965825" y="4665841"/>
            <a:ext cx="4678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ПЕДАГОГІЧНА КРЕАТИВНІСТЬ</a:t>
            </a:r>
            <a:endParaRPr lang="uk-UA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465951" y="3219291"/>
            <a:ext cx="31040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/>
              <a:t>Педагогічна праця нетворчою не буває і бути не може. </a:t>
            </a:r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dirty="0" smtClean="0"/>
              <a:t>Діяльність </a:t>
            </a:r>
            <a:r>
              <a:rPr lang="uk-UA" dirty="0"/>
              <a:t>вчителя, яка вже за своєю суттю є творчою, значною мірою визначається різноманітністю, складністю </a:t>
            </a:r>
            <a:r>
              <a:rPr lang="uk-UA" dirty="0" smtClean="0"/>
              <a:t>й </a:t>
            </a:r>
            <a:r>
              <a:rPr lang="uk-UA" dirty="0"/>
              <a:t>делікатністю його предмета - людської особистості, що формується. </a:t>
            </a:r>
          </a:p>
        </p:txBody>
      </p:sp>
    </p:spTree>
    <p:extLst>
      <p:ext uri="{BB962C8B-B14F-4D97-AF65-F5344CB8AC3E}">
        <p14:creationId xmlns:p14="http://schemas.microsoft.com/office/powerpoint/2010/main" val="75141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152</Words>
  <Application>Microsoft Office PowerPoint</Application>
  <PresentationFormat>Лист A4 (210x297 мм)</PresentationFormat>
  <Paragraphs>26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77</cp:revision>
  <cp:lastPrinted>2018-11-12T12:47:14Z</cp:lastPrinted>
  <dcterms:created xsi:type="dcterms:W3CDTF">2018-04-12T10:41:56Z</dcterms:created>
  <dcterms:modified xsi:type="dcterms:W3CDTF">2018-11-22T09:04:22Z</dcterms:modified>
</cp:coreProperties>
</file>