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6858000" cy="9906000" type="A4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5" d="100"/>
          <a:sy n="45" d="100"/>
        </p:scale>
        <p:origin x="-1723" y="8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0A1D20-7143-4165-9CB6-CCCA08A881A2}" type="datetimeFigureOut">
              <a:rPr lang="uk-UA" smtClean="0"/>
              <a:t>21.01.2019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38363" y="746125"/>
            <a:ext cx="258127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3069F-86D0-4C00-924A-51A2FC83630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3034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3069F-86D0-4C00-924A-51A2FC836308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2211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rebus1.com/ua/index.php?item=rebus_generator" TargetMode="External"/><Relationship Id="rId13" Type="http://schemas.openxmlformats.org/officeDocument/2006/relationships/hyperlink" Target="http://zarlitslm.blogspot.com/p/googlt.html" TargetMode="External"/><Relationship Id="rId18" Type="http://schemas.openxmlformats.org/officeDocument/2006/relationships/hyperlink" Target="http://zarlitslm.blogspot.com/p/blog-page_6.html" TargetMode="External"/><Relationship Id="rId3" Type="http://schemas.openxmlformats.org/officeDocument/2006/relationships/hyperlink" Target="https://childdevelop.com.ua/generator/" TargetMode="External"/><Relationship Id="rId21" Type="http://schemas.openxmlformats.org/officeDocument/2006/relationships/image" Target="../media/image3.jpeg"/><Relationship Id="rId7" Type="http://schemas.openxmlformats.org/officeDocument/2006/relationships/hyperlink" Target="https://childdevelop.com.ua/generator/letters/randomwords.html" TargetMode="External"/><Relationship Id="rId12" Type="http://schemas.openxmlformats.org/officeDocument/2006/relationships/hyperlink" Target="https://learningapps.org/" TargetMode="External"/><Relationship Id="rId17" Type="http://schemas.openxmlformats.org/officeDocument/2006/relationships/hyperlink" Target="http://zarlitslm.blogspot.com/p/blog-page_71.html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http://zarlitslm.blogspot.com/p/blog-page_2.html" TargetMode="External"/><Relationship Id="rId20" Type="http://schemas.openxmlformats.org/officeDocument/2006/relationships/hyperlink" Target="http://zarlitslm.blogspot.com/p/blog-page_24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hilddevelop.com.ua/generator/letters/puzzle.html" TargetMode="External"/><Relationship Id="rId11" Type="http://schemas.openxmlformats.org/officeDocument/2006/relationships/hyperlink" Target="https://www.imgonline.com.ua/demotivational-poster.php" TargetMode="External"/><Relationship Id="rId5" Type="http://schemas.openxmlformats.org/officeDocument/2006/relationships/hyperlink" Target="https://childdevelop.com.ua/generator/letters/anagram.html" TargetMode="External"/><Relationship Id="rId15" Type="http://schemas.openxmlformats.org/officeDocument/2006/relationships/hyperlink" Target="http://zarlitslm.blogspot.com/p/blog-page_4.html" TargetMode="External"/><Relationship Id="rId10" Type="http://schemas.openxmlformats.org/officeDocument/2006/relationships/hyperlink" Target="https://wordart.com/" TargetMode="External"/><Relationship Id="rId19" Type="http://schemas.openxmlformats.org/officeDocument/2006/relationships/hyperlink" Target="http://zarlitslm.blogspot.com/p/blog-page_47.html" TargetMode="External"/><Relationship Id="rId4" Type="http://schemas.openxmlformats.org/officeDocument/2006/relationships/hyperlink" Target="https://childdevelop.com.ua/generator/letters/cross.html" TargetMode="External"/><Relationship Id="rId9" Type="http://schemas.openxmlformats.org/officeDocument/2006/relationships/hyperlink" Target="http://qrcodes.com.ua/generation-links/" TargetMode="External"/><Relationship Id="rId14" Type="http://schemas.openxmlformats.org/officeDocument/2006/relationships/hyperlink" Target="http://zarlitslm.blogspot.com/p/blog-page_23.html" TargetMode="External"/><Relationship Id="rId22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/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saturation sat="33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6550" t="82166" b="8917"/>
          <a:stretch/>
        </p:blipFill>
        <p:spPr bwMode="auto">
          <a:xfrm rot="10800000">
            <a:off x="17162" y="8004631"/>
            <a:ext cx="6840838" cy="5250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saturation sat="33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6550" t="13022"/>
          <a:stretch/>
        </p:blipFill>
        <p:spPr bwMode="auto">
          <a:xfrm rot="10800000">
            <a:off x="0" y="1271305"/>
            <a:ext cx="6840838" cy="5121854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</p:pic>
      <p:pic>
        <p:nvPicPr>
          <p:cNvPr id="1030" name="Picture 6" descr="http://tkmco.org/images/999878.png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235" y="154396"/>
            <a:ext cx="4062276" cy="102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3" name="Прямая соединительная линия 22"/>
          <p:cNvCxnSpPr/>
          <p:nvPr/>
        </p:nvCxnSpPr>
        <p:spPr>
          <a:xfrm>
            <a:off x="99470" y="7545288"/>
            <a:ext cx="6515044" cy="0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300373" y="3972542"/>
            <a:ext cx="44644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6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akobC" pitchFamily="82" charset="0"/>
              </a:rPr>
              <a:t>Виїзний консалтинг</a:t>
            </a:r>
            <a:endParaRPr lang="uk-UA" sz="6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JakobC" pitchFamily="8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 rot="18962131">
            <a:off x="107140" y="2814289"/>
            <a:ext cx="50818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/>
              <a:t>14.30 – 15.30 год</a:t>
            </a:r>
          </a:p>
          <a:p>
            <a:r>
              <a:rPr lang="uk-UA" sz="2000" dirty="0" smtClean="0"/>
              <a:t>Місце проведення: ТЗОШ№28</a:t>
            </a:r>
            <a:endParaRPr lang="uk-UA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69235" y="6681192"/>
            <a:ext cx="629620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atin typeface="JakobC" pitchFamily="82" charset="0"/>
              </a:rPr>
              <a:t>Інформаційні технології як засіб інтенсифікації навчального процесу</a:t>
            </a:r>
            <a:endParaRPr lang="uk-UA" sz="4000" b="1" dirty="0">
              <a:latin typeface="JakobC" pitchFamily="82" charset="0"/>
            </a:endParaRPr>
          </a:p>
        </p:txBody>
      </p:sp>
      <p:sp>
        <p:nvSpPr>
          <p:cNvPr id="13" name="Рамка 12"/>
          <p:cNvSpPr/>
          <p:nvPr/>
        </p:nvSpPr>
        <p:spPr>
          <a:xfrm>
            <a:off x="4331511" y="209515"/>
            <a:ext cx="2072975" cy="914400"/>
          </a:xfrm>
          <a:prstGeom prst="fram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512635" y="405105"/>
            <a:ext cx="17107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Impact" pitchFamily="34" charset="0"/>
              </a:rPr>
              <a:t>2</a:t>
            </a: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  <a:latin typeface="Impact" pitchFamily="34" charset="0"/>
              </a:rPr>
              <a:t>2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Impact" pitchFamily="34" charset="0"/>
              </a:rPr>
              <a:t>.</a:t>
            </a: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  <a:latin typeface="Impact" pitchFamily="34" charset="0"/>
              </a:rPr>
              <a:t>0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Impact" pitchFamily="34" charset="0"/>
              </a:rPr>
              <a:t>1.201</a:t>
            </a: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  <a:latin typeface="Impact" pitchFamily="34" charset="0"/>
              </a:rPr>
              <a:t>9</a:t>
            </a:r>
            <a:endParaRPr lang="uk-UA" sz="2800" b="1" dirty="0">
              <a:solidFill>
                <a:schemeClr val="accent3">
                  <a:lumMod val="50000"/>
                </a:schemeClr>
              </a:solidFill>
              <a:latin typeface="Impact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10683" y="8571227"/>
            <a:ext cx="285379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2400" dirty="0" smtClean="0">
                <a:solidFill>
                  <a:schemeClr val="bg2">
                    <a:lumMod val="25000"/>
                  </a:schemeClr>
                </a:solidFill>
              </a:rPr>
              <a:t>gapon.te.ua</a:t>
            </a:r>
            <a:endParaRPr lang="uk-UA" sz="2400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de-DE" sz="2400" dirty="0">
                <a:solidFill>
                  <a:schemeClr val="bg2">
                    <a:lumMod val="25000"/>
                  </a:schemeClr>
                </a:solidFill>
              </a:rPr>
              <a:t>yuzephik@gmail.com</a:t>
            </a:r>
            <a:endParaRPr lang="uk-UA" sz="2400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uk-UA" sz="2400" dirty="0" smtClean="0">
                <a:solidFill>
                  <a:schemeClr val="bg2">
                    <a:lumMod val="25000"/>
                  </a:schemeClr>
                </a:solidFill>
              </a:rPr>
              <a:t>0678780646</a:t>
            </a:r>
            <a:endParaRPr lang="uk-UA" sz="2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63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" y="9580238"/>
            <a:ext cx="6871861" cy="32576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0" name="Прямоугольник 39"/>
          <p:cNvSpPr/>
          <p:nvPr/>
        </p:nvSpPr>
        <p:spPr>
          <a:xfrm>
            <a:off x="-20454" y="0"/>
            <a:ext cx="6892316" cy="32576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Прямоугольник 6"/>
          <p:cNvSpPr/>
          <p:nvPr/>
        </p:nvSpPr>
        <p:spPr>
          <a:xfrm>
            <a:off x="58485" y="6963100"/>
            <a:ext cx="67344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</a:rPr>
              <a:t>ІНСТРУМЕНТИ ВЧИТЕЛЯ-СЛОВЕСНИКА</a:t>
            </a:r>
          </a:p>
          <a:p>
            <a:r>
              <a:rPr lang="uk-UA" sz="2000" dirty="0"/>
              <a:t> </a:t>
            </a:r>
            <a:r>
              <a:rPr lang="uk-UA" sz="2000" dirty="0" smtClean="0">
                <a:hlinkClick r:id="rId3"/>
              </a:rPr>
              <a:t>Генератор </a:t>
            </a:r>
            <a:r>
              <a:rPr lang="uk-UA" sz="2000" dirty="0">
                <a:hlinkClick r:id="rId3"/>
              </a:rPr>
              <a:t>практичних </a:t>
            </a:r>
            <a:r>
              <a:rPr lang="uk-UA" sz="2000" dirty="0" smtClean="0">
                <a:hlinkClick r:id="rId3"/>
              </a:rPr>
              <a:t>завдань</a:t>
            </a:r>
            <a:r>
              <a:rPr lang="uk-UA" sz="2000" dirty="0" smtClean="0"/>
              <a:t> </a:t>
            </a:r>
            <a:r>
              <a:rPr lang="uk-UA" sz="2000" dirty="0" smtClean="0">
                <a:hlinkClick r:id="rId4"/>
              </a:rPr>
              <a:t>Кросворди</a:t>
            </a:r>
            <a:r>
              <a:rPr lang="uk-UA" sz="2000" dirty="0" smtClean="0"/>
              <a:t> </a:t>
            </a:r>
            <a:r>
              <a:rPr lang="uk-UA" sz="2000" dirty="0" smtClean="0">
                <a:hlinkClick r:id="rId5"/>
              </a:rPr>
              <a:t>Анаграми</a:t>
            </a:r>
            <a:endParaRPr lang="uk-UA" sz="2000" dirty="0"/>
          </a:p>
          <a:p>
            <a:r>
              <a:rPr lang="uk-UA" sz="2000" dirty="0">
                <a:hlinkClick r:id="rId6"/>
              </a:rPr>
              <a:t>Знайди </a:t>
            </a:r>
            <a:r>
              <a:rPr lang="uk-UA" sz="2000" dirty="0" smtClean="0">
                <a:hlinkClick r:id="rId6"/>
              </a:rPr>
              <a:t>слова</a:t>
            </a:r>
            <a:r>
              <a:rPr lang="uk-UA" sz="2000" dirty="0" smtClean="0"/>
              <a:t> </a:t>
            </a:r>
            <a:r>
              <a:rPr lang="uk-UA" sz="2000" dirty="0" smtClean="0">
                <a:hlinkClick r:id="rId7"/>
              </a:rPr>
              <a:t>Випадкові </a:t>
            </a:r>
            <a:r>
              <a:rPr lang="uk-UA" sz="2000" dirty="0">
                <a:hlinkClick r:id="rId7"/>
              </a:rPr>
              <a:t>слова: склади історію</a:t>
            </a:r>
            <a:endParaRPr lang="uk-UA" sz="2000" dirty="0"/>
          </a:p>
          <a:p>
            <a:r>
              <a:rPr lang="uk-UA" sz="2000" dirty="0"/>
              <a:t> </a:t>
            </a:r>
            <a:r>
              <a:rPr lang="uk-UA" sz="2000" dirty="0" smtClean="0">
                <a:hlinkClick r:id="rId8"/>
              </a:rPr>
              <a:t>Ребуси</a:t>
            </a:r>
            <a:r>
              <a:rPr lang="uk-UA" sz="2000" dirty="0" smtClean="0"/>
              <a:t> </a:t>
            </a:r>
            <a:r>
              <a:rPr lang="de-DE" sz="2000" dirty="0" err="1" smtClean="0">
                <a:hlinkClick r:id="rId9"/>
              </a:rPr>
              <a:t>Qr</a:t>
            </a:r>
            <a:r>
              <a:rPr lang="de-DE" sz="2000" dirty="0" smtClean="0">
                <a:hlinkClick r:id="rId9"/>
              </a:rPr>
              <a:t>-</a:t>
            </a:r>
            <a:r>
              <a:rPr lang="uk-UA" sz="2000" dirty="0">
                <a:hlinkClick r:id="rId9"/>
              </a:rPr>
              <a:t>коди</a:t>
            </a:r>
            <a:r>
              <a:rPr lang="uk-UA" sz="2000" dirty="0"/>
              <a:t> </a:t>
            </a:r>
            <a:r>
              <a:rPr lang="uk-UA" sz="2000" dirty="0" smtClean="0">
                <a:hlinkClick r:id="rId10"/>
              </a:rPr>
              <a:t>Хмара </a:t>
            </a:r>
            <a:r>
              <a:rPr lang="uk-UA" sz="2000" dirty="0" smtClean="0">
                <a:hlinkClick r:id="rId10"/>
              </a:rPr>
              <a:t>слів</a:t>
            </a:r>
            <a:r>
              <a:rPr lang="uk-UA" sz="2000" dirty="0" smtClean="0"/>
              <a:t> </a:t>
            </a:r>
            <a:r>
              <a:rPr lang="uk-UA" sz="2000" dirty="0" smtClean="0">
                <a:hlinkClick r:id="rId11"/>
              </a:rPr>
              <a:t>Мотиватори</a:t>
            </a:r>
            <a:r>
              <a:rPr lang="uk-UA" sz="2000" dirty="0">
                <a:hlinkClick r:id="rId11"/>
              </a:rPr>
              <a:t> та демотиватори</a:t>
            </a:r>
            <a:endParaRPr lang="uk-UA" sz="2000" dirty="0"/>
          </a:p>
          <a:p>
            <a:r>
              <a:rPr lang="de-DE" sz="2000" dirty="0" err="1" smtClean="0">
                <a:hlinkClick r:id="rId12"/>
              </a:rPr>
              <a:t>Learningapps</a:t>
            </a:r>
            <a:r>
              <a:rPr lang="uk-UA" sz="2000" dirty="0" smtClean="0"/>
              <a:t> </a:t>
            </a:r>
            <a:r>
              <a:rPr lang="de-DE" sz="2000" dirty="0" smtClean="0">
                <a:hlinkClick r:id="rId13"/>
              </a:rPr>
              <a:t>Google </a:t>
            </a:r>
            <a:r>
              <a:rPr lang="uk-UA" sz="2000" dirty="0" smtClean="0">
                <a:hlinkClick r:id="rId13"/>
              </a:rPr>
              <a:t>Форми</a:t>
            </a:r>
            <a:r>
              <a:rPr lang="uk-UA" sz="2000" dirty="0" smtClean="0"/>
              <a:t> </a:t>
            </a:r>
            <a:r>
              <a:rPr lang="de-DE" sz="2000" dirty="0" smtClean="0">
                <a:hlinkClick r:id="rId14"/>
              </a:rPr>
              <a:t>QR-</a:t>
            </a:r>
            <a:r>
              <a:rPr lang="uk-UA" sz="2000" dirty="0">
                <a:hlinkClick r:id="rId14"/>
              </a:rPr>
              <a:t>коди </a:t>
            </a:r>
            <a:r>
              <a:rPr lang="uk-UA" sz="2000" dirty="0" smtClean="0"/>
              <a:t> </a:t>
            </a:r>
            <a:r>
              <a:rPr lang="uk-UA" sz="2000" dirty="0" err="1" smtClean="0">
                <a:hlinkClick r:id="rId15"/>
              </a:rPr>
              <a:t>Меми</a:t>
            </a:r>
            <a:r>
              <a:rPr lang="uk-UA" sz="2000" dirty="0">
                <a:hlinkClick r:id="rId15"/>
              </a:rPr>
              <a:t> </a:t>
            </a:r>
            <a:r>
              <a:rPr lang="uk-UA" sz="2000" dirty="0" smtClean="0"/>
              <a:t> </a:t>
            </a:r>
            <a:r>
              <a:rPr lang="uk-UA" sz="2000" dirty="0" err="1" smtClean="0">
                <a:hlinkClick r:id="rId16"/>
              </a:rPr>
              <a:t>Кроссенс</a:t>
            </a:r>
            <a:endParaRPr lang="uk-UA" sz="2000" dirty="0"/>
          </a:p>
          <a:p>
            <a:r>
              <a:rPr lang="uk-UA" sz="2000" dirty="0">
                <a:hlinkClick r:id="rId17"/>
              </a:rPr>
              <a:t>Хмарки </a:t>
            </a:r>
            <a:r>
              <a:rPr lang="uk-UA" sz="2000" dirty="0" smtClean="0">
                <a:hlinkClick r:id="rId17"/>
              </a:rPr>
              <a:t>слів</a:t>
            </a:r>
            <a:r>
              <a:rPr lang="uk-UA" sz="2000" dirty="0" smtClean="0"/>
              <a:t> </a:t>
            </a:r>
            <a:r>
              <a:rPr lang="uk-UA" sz="2000" dirty="0" smtClean="0">
                <a:hlinkClick r:id="rId18"/>
              </a:rPr>
              <a:t>Інтелект-карти</a:t>
            </a:r>
            <a:r>
              <a:rPr lang="uk-UA" sz="2000" dirty="0" smtClean="0"/>
              <a:t> </a:t>
            </a:r>
            <a:r>
              <a:rPr lang="uk-UA" sz="2000" dirty="0" smtClean="0">
                <a:hlinkClick r:id="rId19"/>
              </a:rPr>
              <a:t>Генератори </a:t>
            </a:r>
            <a:r>
              <a:rPr lang="uk-UA" sz="2000" dirty="0">
                <a:hlinkClick r:id="rId19"/>
              </a:rPr>
              <a:t>- помічники вчителя</a:t>
            </a:r>
            <a:endParaRPr lang="uk-UA" sz="2000" dirty="0"/>
          </a:p>
          <a:p>
            <a:r>
              <a:rPr lang="uk-UA" sz="2000" dirty="0" err="1">
                <a:hlinkClick r:id="rId20"/>
              </a:rPr>
              <a:t>Сторюємо</a:t>
            </a:r>
            <a:r>
              <a:rPr lang="uk-UA" sz="2000" dirty="0">
                <a:hlinkClick r:id="rId20"/>
              </a:rPr>
              <a:t> </a:t>
            </a:r>
            <a:r>
              <a:rPr lang="uk-UA" sz="2000" dirty="0" err="1" smtClean="0">
                <a:hlinkClick r:id="rId20"/>
              </a:rPr>
              <a:t>пазли</a:t>
            </a:r>
            <a:endParaRPr lang="de-DE" sz="2000" dirty="0"/>
          </a:p>
        </p:txBody>
      </p:sp>
      <p:pic>
        <p:nvPicPr>
          <p:cNvPr id="2051" name="Picture 3" descr="C:\Users\admin\Desktop\1422402559-5fea18ac30ecf0cb2368dd487edc0e7a-300x285.jp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5951" y="3584848"/>
            <a:ext cx="2857500" cy="271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dmin\Desktop\Програми.jp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12" y="3290971"/>
            <a:ext cx="6623323" cy="3725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admin\Desktop\1422402559-5fea18ac30ecf0cb2368dd487edc0e7a-300x285.jp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5026" y="424459"/>
            <a:ext cx="2857500" cy="271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88640" y="424458"/>
            <a:ext cx="3444985" cy="255454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tx2">
                    <a:lumMod val="75000"/>
                  </a:schemeClr>
                </a:solidFill>
              </a:rPr>
              <a:t>ІНФОРМАЦІЙНІ ТЕХНОЛОГІЇ -</a:t>
            </a:r>
            <a:endParaRPr lang="uk-UA" sz="2000" b="1" dirty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uk-UA" sz="2000" dirty="0"/>
              <a:t>с</a:t>
            </a:r>
            <a:r>
              <a:rPr lang="uk-UA" sz="2000" dirty="0" smtClean="0"/>
              <a:t>укупність методів</a:t>
            </a:r>
            <a:r>
              <a:rPr lang="uk-UA" sz="2000" dirty="0"/>
              <a:t>, </a:t>
            </a:r>
            <a:r>
              <a:rPr lang="uk-UA" sz="2000" dirty="0" smtClean="0"/>
              <a:t>процесів </a:t>
            </a:r>
            <a:r>
              <a:rPr lang="uk-UA" sz="2000" dirty="0"/>
              <a:t>і </a:t>
            </a:r>
            <a:r>
              <a:rPr lang="uk-UA" sz="2000" dirty="0" smtClean="0"/>
              <a:t>засобів</a:t>
            </a:r>
            <a:r>
              <a:rPr lang="uk-UA" sz="2000" dirty="0"/>
              <a:t>, інтегрованих з метою збирання, опрацювання, зберігання, розповсюдження, </a:t>
            </a:r>
            <a:r>
              <a:rPr lang="uk-UA" sz="2000" dirty="0" smtClean="0"/>
              <a:t>показу, використання</a:t>
            </a:r>
            <a:r>
              <a:rPr lang="uk-UA" sz="2000" dirty="0"/>
              <a:t> </a:t>
            </a:r>
            <a:r>
              <a:rPr lang="uk-UA" sz="2000" dirty="0" smtClean="0"/>
              <a:t>інформації в інтересах споживачів.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60060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708</TotalTime>
  <Words>55</Words>
  <Application>Microsoft Office PowerPoint</Application>
  <PresentationFormat>Лист A4 (210x297 мм)</PresentationFormat>
  <Paragraphs>18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77</cp:revision>
  <cp:lastPrinted>2019-01-21T15:06:23Z</cp:lastPrinted>
  <dcterms:created xsi:type="dcterms:W3CDTF">2018-04-12T10:41:56Z</dcterms:created>
  <dcterms:modified xsi:type="dcterms:W3CDTF">2019-01-21T15:07:20Z</dcterms:modified>
</cp:coreProperties>
</file>