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</p:sldIdLst>
  <p:sldSz cx="6858000" cy="9906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2743"/>
    <a:srgbClr val="A2C3D2"/>
    <a:srgbClr val="F05A93"/>
    <a:srgbClr val="AF3383"/>
    <a:srgbClr val="BC267F"/>
    <a:srgbClr val="719B2D"/>
    <a:srgbClr val="CC6EDC"/>
    <a:srgbClr val="8F26A0"/>
    <a:srgbClr val="DEA0E8"/>
    <a:srgbClr val="AAD6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2334" y="54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2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2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2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65524" y="5961113"/>
            <a:ext cx="6792476" cy="266429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TextBox 1"/>
          <p:cNvSpPr txBox="1"/>
          <p:nvPr/>
        </p:nvSpPr>
        <p:spPr>
          <a:xfrm>
            <a:off x="-421921" y="5961112"/>
            <a:ext cx="71632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8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ПРОГРАМА</a:t>
            </a:r>
            <a:endParaRPr lang="uk-UA" sz="8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5400000">
            <a:off x="411555" y="5810206"/>
            <a:ext cx="1292662" cy="173849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uk-UA" b="1" dirty="0" smtClean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</a:rPr>
              <a:t>16-17  жовтня</a:t>
            </a:r>
          </a:p>
          <a:p>
            <a:r>
              <a:rPr lang="uk-UA" sz="5400" b="1" dirty="0" smtClean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</a:rPr>
              <a:t>2019</a:t>
            </a:r>
            <a:r>
              <a:rPr lang="uk-UA" sz="4000" b="1" dirty="0" smtClean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</a:rPr>
              <a:t> </a:t>
            </a:r>
            <a:endParaRPr lang="uk-UA" sz="4000" b="1" dirty="0">
              <a:ln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Impac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8558" y="344488"/>
            <a:ext cx="5593720" cy="868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uk-UA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 Cond" pitchFamily="34" charset="0"/>
              </a:rPr>
              <a:t>УПРАВЛІННЯ ОСВІТИ І НАУКИ ТЕРНОПІЛЬСКОЇ МІСЬКОЇ РАДИ</a:t>
            </a:r>
          </a:p>
          <a:p>
            <a:pPr algn="ctr">
              <a:lnSpc>
                <a:spcPts val="2000"/>
              </a:lnSpc>
            </a:pPr>
            <a:r>
              <a:rPr lang="uk-UA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 Cond" pitchFamily="34" charset="0"/>
              </a:rPr>
              <a:t>ТЕРНОПІЛЬСЬКИЙ МЕТОДИЧНИЙ ЦЕНТР НАУКОВО-ОСВІТНІХ ІННОВАЦІЙ ТА МОНІТОРИНГУ</a:t>
            </a:r>
            <a:r>
              <a:rPr lang="uk-UA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 Cond" pitchFamily="34" charset="0"/>
              </a:rPr>
              <a:t> </a:t>
            </a:r>
            <a:endParaRPr lang="uk-UA" sz="2400" dirty="0">
              <a:solidFill>
                <a:schemeClr val="tx1">
                  <a:lumMod val="65000"/>
                  <a:lumOff val="35000"/>
                </a:schemeClr>
              </a:solidFill>
              <a:latin typeface="Franklin Gothic Demi Con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0648" y="1360524"/>
            <a:ext cx="55416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>
                <a:latin typeface="Impact" pitchFamily="34" charset="0"/>
              </a:rPr>
              <a:t>МІЖРЕГІОНАЛЬНИЙ ІНТЕГРОВАНИЙ СЕМІНАР</a:t>
            </a:r>
            <a:endParaRPr lang="ru-RU" sz="4400" dirty="0">
              <a:latin typeface="Impact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524" y="2850568"/>
            <a:ext cx="2655800" cy="2750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Franklin Gothic Demi Cond" pitchFamily="34" charset="0"/>
                <a:cs typeface="Aharoni" pitchFamily="2" charset="-79"/>
              </a:rPr>
              <a:t>МЕТОДИЧНА МОБІЛЬНІСТЬ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Franklin Gothic Demi Cond" pitchFamily="34" charset="0"/>
                <a:cs typeface="Aharoni" pitchFamily="2" charset="-79"/>
              </a:rPr>
              <a:t>ЯК  УМОВА ПІДВИЩЕННЯ ПЕДАГОГІЧНОЇ МАЙСТЕРНОСТІ</a:t>
            </a:r>
            <a:endParaRPr lang="uk-UA" sz="2800" b="1" dirty="0">
              <a:solidFill>
                <a:srgbClr val="0070C0"/>
              </a:solidFill>
              <a:latin typeface="Franklin Gothic Demi Cond" pitchFamily="34" charset="0"/>
              <a:cs typeface="Aharoni" pitchFamily="2" charset="-79"/>
            </a:endParaRPr>
          </a:p>
        </p:txBody>
      </p:sp>
      <p:pic>
        <p:nvPicPr>
          <p:cNvPr id="1031" name="Picture 7" descr="http://tkmco.org/images/99987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93" y="8841432"/>
            <a:ext cx="3201115" cy="79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21288" y="117889"/>
            <a:ext cx="45719" cy="58432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TextBox 20"/>
          <p:cNvSpPr txBox="1"/>
          <p:nvPr/>
        </p:nvSpPr>
        <p:spPr>
          <a:xfrm>
            <a:off x="191506" y="7185248"/>
            <a:ext cx="64807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>
                <a:solidFill>
                  <a:schemeClr val="bg1"/>
                </a:solidFill>
              </a:rPr>
              <a:t>Сучасні вчителі покликані продукувати сміливі й інноваційні ідеї, вони конструюють траєкторію майбутнього нашої країни, формуючи ціннісні орієнтири, ставлення до життя у різних його </a:t>
            </a:r>
            <a:r>
              <a:rPr lang="uk-UA" b="1" i="1" dirty="0" smtClean="0">
                <a:solidFill>
                  <a:schemeClr val="bg1"/>
                </a:solidFill>
              </a:rPr>
              <a:t>виявах. </a:t>
            </a:r>
          </a:p>
          <a:p>
            <a:pPr algn="r"/>
            <a:r>
              <a:rPr lang="uk-UA" b="1" i="1" dirty="0" smtClean="0">
                <a:solidFill>
                  <a:schemeClr val="bg1"/>
                </a:solidFill>
              </a:rPr>
              <a:t>Дмитро </a:t>
            </a:r>
            <a:r>
              <a:rPr lang="uk-UA" b="1" i="1" dirty="0" err="1">
                <a:solidFill>
                  <a:schemeClr val="bg1"/>
                </a:solidFill>
              </a:rPr>
              <a:t>Дроздовский</a:t>
            </a:r>
            <a:endParaRPr lang="uk-UA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logo_he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45" y="8696128"/>
            <a:ext cx="3048000" cy="97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esktop\LE-BELEM-1-799x5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930" y="3038060"/>
            <a:ext cx="3076811" cy="227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2861929" y="4963886"/>
            <a:ext cx="3076811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12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Ми </a:t>
            </a:r>
            <a:r>
              <a:rPr lang="uk-UA" sz="12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не  можемо  </a:t>
            </a:r>
            <a:r>
              <a:rPr lang="uk-UA" sz="12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поміняти напрямок </a:t>
            </a:r>
            <a:r>
              <a:rPr lang="uk-UA" sz="12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вітру,   </a:t>
            </a:r>
          </a:p>
          <a:p>
            <a:pPr algn="ctr"/>
            <a:r>
              <a:rPr lang="uk-UA" sz="12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але   здатні   напнути   вітрила!</a:t>
            </a:r>
            <a:endParaRPr lang="uk-UA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058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972" y="128464"/>
            <a:ext cx="33374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16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жовтня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 2019 року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75009" y="0"/>
            <a:ext cx="3582991" cy="13407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4651138" y="200472"/>
            <a:ext cx="24527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17.00 </a:t>
            </a:r>
            <a:r>
              <a:rPr lang="uk-UA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год</a:t>
            </a:r>
            <a:endParaRPr lang="uk-UA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r>
              <a:rPr lang="uk-UA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1</a:t>
            </a: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9.30 </a:t>
            </a:r>
            <a:r>
              <a:rPr lang="uk-UA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год</a:t>
            </a:r>
            <a:endParaRPr lang="uk-UA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6" name="Picture 4" descr="Результат пошуку зображень за запитом &quot;годинник иконка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032" y="250432"/>
            <a:ext cx="792088" cy="7920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53556" y="3411751"/>
            <a:ext cx="23028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>
                <a:latin typeface="+mj-lt"/>
                <a:ea typeface="Dotum" pitchFamily="34" charset="-127"/>
              </a:rPr>
              <a:t>Марійський духовний </a:t>
            </a:r>
            <a:r>
              <a:rPr lang="uk-UA" sz="1400" b="1" dirty="0" smtClean="0">
                <a:latin typeface="+mj-lt"/>
                <a:ea typeface="Dotum" pitchFamily="34" charset="-127"/>
              </a:rPr>
              <a:t>центр «</a:t>
            </a:r>
            <a:r>
              <a:rPr lang="uk-UA" sz="1400" b="1" dirty="0" err="1" smtClean="0">
                <a:latin typeface="+mj-lt"/>
                <a:ea typeface="Dotum" pitchFamily="34" charset="-127"/>
              </a:rPr>
              <a:t>Зарваниця</a:t>
            </a:r>
            <a:r>
              <a:rPr lang="uk-UA" sz="1400" b="1" dirty="0" smtClean="0">
                <a:latin typeface="+mj-lt"/>
                <a:ea typeface="Dotum" pitchFamily="34" charset="-127"/>
              </a:rPr>
              <a:t>»</a:t>
            </a:r>
          </a:p>
          <a:p>
            <a:r>
              <a:rPr lang="uk-UA" sz="1400" b="1" dirty="0">
                <a:ea typeface="Dotum" pitchFamily="34" charset="-127"/>
              </a:rPr>
              <a:t>Теребовлянського </a:t>
            </a:r>
            <a:r>
              <a:rPr lang="uk-UA" sz="1400" b="1" dirty="0" smtClean="0">
                <a:ea typeface="Dotum" pitchFamily="34" charset="-127"/>
              </a:rPr>
              <a:t>району </a:t>
            </a:r>
            <a:r>
              <a:rPr lang="uk-UA" sz="1400" b="1" dirty="0" smtClean="0">
                <a:latin typeface="+mj-lt"/>
                <a:ea typeface="Dotum" pitchFamily="34" charset="-127"/>
              </a:rPr>
              <a:t>Тернопільської області</a:t>
            </a:r>
            <a:endParaRPr lang="uk-UA" sz="1400" b="1" dirty="0">
              <a:latin typeface="+mj-lt"/>
              <a:ea typeface="Dotum" pitchFamily="34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5462" y="842465"/>
            <a:ext cx="2553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Impact" panose="020B0806030902050204" pitchFamily="34" charset="0"/>
              </a:rPr>
              <a:t>ДУХОВНА СВІТЛИЦЯ</a:t>
            </a:r>
            <a:endParaRPr lang="uk-UA" sz="1400" dirty="0">
              <a:latin typeface="Impact" panose="020B080603090205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031" y="1340768"/>
            <a:ext cx="27363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>
                <a:latin typeface="Monotype Corsiva" pitchFamily="66" charset="0"/>
              </a:rPr>
              <a:t>Ф</a:t>
            </a:r>
            <a:r>
              <a:rPr lang="uk-UA" sz="1600" b="1" i="1" dirty="0" smtClean="0">
                <a:latin typeface="Monotype Corsiva" pitchFamily="66" charset="0"/>
              </a:rPr>
              <a:t>ормування </a:t>
            </a:r>
            <a:r>
              <a:rPr lang="uk-UA" sz="1600" b="1" i="1" dirty="0">
                <a:latin typeface="Monotype Corsiva" pitchFamily="66" charset="0"/>
              </a:rPr>
              <a:t>духовного світу особистості школяра на уроках </a:t>
            </a:r>
            <a:r>
              <a:rPr lang="uk-UA" sz="1600" b="1" i="1" dirty="0" smtClean="0">
                <a:latin typeface="Monotype Corsiva" pitchFamily="66" charset="0"/>
              </a:rPr>
              <a:t>словесності</a:t>
            </a:r>
            <a:endParaRPr lang="uk-UA" sz="1600" b="1" i="1" dirty="0">
              <a:latin typeface="Monotype Corsiva" pitchFamily="66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27384" y="3424988"/>
            <a:ext cx="973585" cy="1383996"/>
            <a:chOff x="316628" y="4594539"/>
            <a:chExt cx="1283517" cy="2249378"/>
          </a:xfrm>
        </p:grpSpPr>
        <p:pic>
          <p:nvPicPr>
            <p:cNvPr id="16" name="Picture 16" descr="Результат пошуку зображень за запитом &quot;тернопільська область контурна карта&quot;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681" y="5229200"/>
              <a:ext cx="993051" cy="1614717"/>
            </a:xfrm>
            <a:prstGeom prst="rect">
              <a:avLst/>
            </a:prstGeom>
            <a:noFill/>
            <a:scene3d>
              <a:camera prst="isometricTopUp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4" descr="Результат пошуку зображень за запитом &quot;місце иконка&quot;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66000"/>
                      </a14:imgEffect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628" y="4594539"/>
              <a:ext cx="1283517" cy="13689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Группа 40"/>
          <p:cNvGrpSpPr/>
          <p:nvPr/>
        </p:nvGrpSpPr>
        <p:grpSpPr>
          <a:xfrm>
            <a:off x="-29883" y="4592960"/>
            <a:ext cx="7131291" cy="5342578"/>
            <a:chOff x="-27384" y="-170771"/>
            <a:chExt cx="7131291" cy="5342578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3275009" y="0"/>
              <a:ext cx="3582991" cy="134076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651138" y="200472"/>
              <a:ext cx="245276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08.30 </a:t>
              </a:r>
              <a:r>
                <a:rPr lang="uk-UA" sz="28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год</a:t>
              </a:r>
              <a:endPara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  <a:p>
              <a:r>
                <a:rPr lang="uk-UA" sz="2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11.00  </a:t>
              </a:r>
              <a:r>
                <a:rPr lang="uk-UA" sz="28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год</a:t>
              </a:r>
              <a:endParaRPr lang="uk-UA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pic>
          <p:nvPicPr>
            <p:cNvPr id="44" name="Picture 4" descr="Результат пошуку зображень за запитом &quot;годинник иконка&quot;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7032" y="250432"/>
              <a:ext cx="792088" cy="79208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Box 44"/>
            <p:cNvSpPr txBox="1"/>
            <p:nvPr/>
          </p:nvSpPr>
          <p:spPr>
            <a:xfrm>
              <a:off x="3612560" y="1455627"/>
              <a:ext cx="291288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200" dirty="0" smtClean="0">
                  <a:latin typeface="Impact" panose="020B0806030902050204" pitchFamily="34" charset="0"/>
                </a:rPr>
                <a:t>КРЕАТИВНА СТУДІЯ</a:t>
              </a:r>
              <a:endParaRPr lang="uk-UA" sz="2200" dirty="0">
                <a:latin typeface="Impact" panose="020B0806030902050204" pitchFamily="34" charset="0"/>
              </a:endParaRPr>
            </a:p>
          </p:txBody>
        </p:sp>
        <p:grpSp>
          <p:nvGrpSpPr>
            <p:cNvPr id="46" name="Группа 45"/>
            <p:cNvGrpSpPr/>
            <p:nvPr/>
          </p:nvGrpSpPr>
          <p:grpSpPr>
            <a:xfrm>
              <a:off x="-27384" y="3701817"/>
              <a:ext cx="973585" cy="1469990"/>
              <a:chOff x="316628" y="5044463"/>
              <a:chExt cx="1283517" cy="2389142"/>
            </a:xfrm>
          </p:grpSpPr>
          <p:pic>
            <p:nvPicPr>
              <p:cNvPr id="55" name="Picture 16" descr="Результат пошуку зображень за запитом &quot;тернопільська область контурна карта&quot;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7681" y="5818888"/>
                <a:ext cx="993051" cy="1614717"/>
              </a:xfrm>
              <a:prstGeom prst="rect">
                <a:avLst/>
              </a:prstGeom>
              <a:noFill/>
              <a:scene3d>
                <a:camera prst="isometricTopUp"/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14" descr="Результат пошуку зображень за запитом &quot;місце иконка&quot;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66000"/>
                        </a14:imgEffect>
                        <a14:imgEffect>
                          <a14:brightnessContrast bright="-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628" y="5044463"/>
                <a:ext cx="1283517" cy="13689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8" name="Прямоугольник 47"/>
            <p:cNvSpPr/>
            <p:nvPr/>
          </p:nvSpPr>
          <p:spPr>
            <a:xfrm>
              <a:off x="29883" y="-170771"/>
              <a:ext cx="6858000" cy="1440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116632" y="37702"/>
              <a:ext cx="328801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dirty="0" smtClean="0">
                  <a:solidFill>
                    <a:schemeClr val="accent6">
                      <a:lumMod val="50000"/>
                    </a:schemeClr>
                  </a:solidFill>
                  <a:latin typeface="Impact" pitchFamily="34" charset="0"/>
                </a:rPr>
                <a:t>17 </a:t>
              </a:r>
              <a:r>
                <a:rPr lang="ru-RU" sz="2800" dirty="0" err="1" smtClean="0">
                  <a:solidFill>
                    <a:schemeClr val="accent6">
                      <a:lumMod val="50000"/>
                    </a:schemeClr>
                  </a:solidFill>
                  <a:latin typeface="Impact" pitchFamily="34" charset="0"/>
                </a:rPr>
                <a:t>жовтня</a:t>
              </a:r>
              <a:r>
                <a:rPr lang="ru-RU" sz="2800" dirty="0" smtClean="0">
                  <a:solidFill>
                    <a:schemeClr val="accent6">
                      <a:lumMod val="50000"/>
                    </a:schemeClr>
                  </a:solidFill>
                  <a:latin typeface="Impact" pitchFamily="34" charset="0"/>
                </a:rPr>
                <a:t> 2019 року</a:t>
              </a:r>
            </a:p>
          </p:txBody>
        </p:sp>
        <p:sp>
          <p:nvSpPr>
            <p:cNvPr id="50" name="Rectangle 1"/>
            <p:cNvSpPr>
              <a:spLocks noChangeArrowheads="1"/>
            </p:cNvSpPr>
            <p:nvPr/>
          </p:nvSpPr>
          <p:spPr bwMode="auto">
            <a:xfrm>
              <a:off x="159020" y="930981"/>
              <a:ext cx="3304997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1200" b="1" dirty="0" err="1" smtClean="0">
                  <a:ea typeface="Calibri" pitchFamily="34" charset="0"/>
                  <a:cs typeface="Times New Roman" pitchFamily="18" charset="0"/>
                </a:rPr>
                <a:t>Литвинюк</a:t>
              </a:r>
              <a:r>
                <a:rPr lang="uk-UA" sz="1200" b="1" dirty="0" smtClean="0">
                  <a:ea typeface="Calibri" pitchFamily="34" charset="0"/>
                  <a:cs typeface="Times New Roman" pitchFamily="18" charset="0"/>
                </a:rPr>
                <a:t> Г.І, </a:t>
              </a:r>
              <a:r>
                <a:rPr lang="uk-UA" sz="1200" dirty="0" smtClean="0">
                  <a:ea typeface="Calibri" pitchFamily="34" charset="0"/>
                  <a:cs typeface="Times New Roman" pitchFamily="18" charset="0"/>
                </a:rPr>
                <a:t> директор </a:t>
              </a:r>
              <a:r>
                <a:rPr lang="uk-UA" sz="1200" dirty="0">
                  <a:ea typeface="Calibri" pitchFamily="34" charset="0"/>
                  <a:cs typeface="Times New Roman" pitchFamily="18" charset="0"/>
                </a:rPr>
                <a:t>Тернопільського комунального методичного центру науково-освітніх інновацій та </a:t>
              </a:r>
              <a:r>
                <a:rPr lang="uk-UA" sz="1200" dirty="0" smtClean="0">
                  <a:ea typeface="Calibri" pitchFamily="34" charset="0"/>
                  <a:cs typeface="Times New Roman" pitchFamily="18" charset="0"/>
                </a:rPr>
                <a:t>моніторингу</a:t>
              </a:r>
              <a:endParaRPr lang="uk-UA" sz="1200" dirty="0">
                <a:ea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505714" y="2171765"/>
            <a:ext cx="23479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ea typeface="Calibri" pitchFamily="34" charset="0"/>
                <a:cs typeface="Times New Roman" pitchFamily="18" charset="0"/>
              </a:rPr>
              <a:t>Ковальчук Л.М., </a:t>
            </a:r>
            <a:r>
              <a:rPr lang="uk-UA" sz="1200" dirty="0" smtClean="0">
                <a:ea typeface="Calibri" pitchFamily="34" charset="0"/>
                <a:cs typeface="Times New Roman" pitchFamily="18" charset="0"/>
              </a:rPr>
              <a:t>методистка Тернопільського комунального методичного центру науково-освітніх інновацій та моніторингу</a:t>
            </a:r>
            <a:endParaRPr lang="uk-UA" sz="12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2908117" y="1756266"/>
            <a:ext cx="2000624" cy="1957372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Прямоугольник 10"/>
          <p:cNvSpPr/>
          <p:nvPr/>
        </p:nvSpPr>
        <p:spPr>
          <a:xfrm>
            <a:off x="5066504" y="1640632"/>
            <a:ext cx="16418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chemeClr val="tx2"/>
                </a:solidFill>
                <a:latin typeface="Impact" pitchFamily="34" charset="0"/>
              </a:rPr>
              <a:t>Марійський духовний центр </a:t>
            </a:r>
            <a:r>
              <a:rPr lang="uk-UA" dirty="0" smtClean="0">
                <a:solidFill>
                  <a:schemeClr val="tx2"/>
                </a:solidFill>
                <a:latin typeface="Impact" pitchFamily="34" charset="0"/>
              </a:rPr>
              <a:t> «</a:t>
            </a:r>
            <a:r>
              <a:rPr lang="uk-UA" dirty="0" err="1" smtClean="0">
                <a:solidFill>
                  <a:schemeClr val="tx2"/>
                </a:solidFill>
                <a:latin typeface="Impact" pitchFamily="34" charset="0"/>
              </a:rPr>
              <a:t>Зарваниця</a:t>
            </a:r>
            <a:r>
              <a:rPr lang="uk-UA" dirty="0" smtClean="0">
                <a:solidFill>
                  <a:schemeClr val="tx2"/>
                </a:solidFill>
                <a:latin typeface="Impact" pitchFamily="34" charset="0"/>
              </a:rPr>
              <a:t>» </a:t>
            </a:r>
            <a:r>
              <a:rPr lang="uk-UA" dirty="0">
                <a:solidFill>
                  <a:schemeClr val="tx2"/>
                </a:solidFill>
                <a:latin typeface="Impact" pitchFamily="34" charset="0"/>
              </a:rPr>
              <a:t>– один з найбільших духовних  центрів світу</a:t>
            </a:r>
          </a:p>
        </p:txBody>
      </p:sp>
      <p:sp>
        <p:nvSpPr>
          <p:cNvPr id="39" name="Овал 38"/>
          <p:cNvSpPr/>
          <p:nvPr/>
        </p:nvSpPr>
        <p:spPr>
          <a:xfrm>
            <a:off x="505714" y="6457797"/>
            <a:ext cx="2016725" cy="1944216"/>
          </a:xfrm>
          <a:prstGeom prst="ellipse">
            <a:avLst/>
          </a:prstGeom>
          <a:blipFill rotWithShape="1"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Прямоугольник 11"/>
          <p:cNvSpPr/>
          <p:nvPr/>
        </p:nvSpPr>
        <p:spPr>
          <a:xfrm>
            <a:off x="1183909" y="9046203"/>
            <a:ext cx="51585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 smtClean="0"/>
              <a:t>Тернопільська </a:t>
            </a:r>
            <a:r>
              <a:rPr lang="uk-UA" sz="1400" b="1" dirty="0"/>
              <a:t>спеціалізована школа </a:t>
            </a:r>
            <a:r>
              <a:rPr lang="uk-UA" sz="1400" b="1" dirty="0" smtClean="0"/>
              <a:t>І–ІІІ </a:t>
            </a:r>
            <a:r>
              <a:rPr lang="uk-UA" sz="1400" b="1" dirty="0"/>
              <a:t>ступенів</a:t>
            </a:r>
            <a:endParaRPr lang="uk-UA" sz="1400" dirty="0"/>
          </a:p>
          <a:p>
            <a:r>
              <a:rPr lang="uk-UA" sz="1400" b="1" dirty="0"/>
              <a:t>з поглибленим вивченням іноземних мов № 3</a:t>
            </a:r>
            <a:endParaRPr lang="uk-UA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636911" y="6609184"/>
            <a:ext cx="42484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>
                <a:latin typeface="Monotype Corsiva" pitchFamily="66" charset="0"/>
              </a:rPr>
              <a:t>Успішний директор – успішна школа, або Креативний менеджмент сучасного закладу </a:t>
            </a:r>
            <a:r>
              <a:rPr lang="uk-UA" sz="1600" b="1" dirty="0" smtClean="0">
                <a:latin typeface="Monotype Corsiva" pitchFamily="66" charset="0"/>
              </a:rPr>
              <a:t>освіти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2909953" y="7103672"/>
            <a:ext cx="35726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 err="1" smtClean="0"/>
              <a:t>Петрокушин</a:t>
            </a:r>
            <a:r>
              <a:rPr lang="uk-UA" sz="1200" b="1" dirty="0" smtClean="0"/>
              <a:t> </a:t>
            </a:r>
            <a:r>
              <a:rPr lang="uk-UA" sz="1200" b="1" dirty="0"/>
              <a:t>Р.В., </a:t>
            </a:r>
            <a:r>
              <a:rPr lang="uk-UA" sz="1200" dirty="0"/>
              <a:t>директорка Тернопільської спеціалізованої школи І –ІІІ ступенів з поглибленим вивченням іноземних мов №3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666189" y="7785573"/>
            <a:ext cx="38164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 smtClean="0">
                <a:latin typeface="Monotype Corsiva" pitchFamily="66" charset="0"/>
              </a:rPr>
              <a:t>О</a:t>
            </a:r>
            <a:r>
              <a:rPr lang="ru-RU" sz="1600" b="1" dirty="0" err="1" smtClean="0">
                <a:latin typeface="Monotype Corsiva" pitchFamily="66" charset="0"/>
              </a:rPr>
              <a:t>цінювання</a:t>
            </a:r>
            <a:r>
              <a:rPr lang="ru-RU" sz="1600" b="1" dirty="0" smtClean="0">
                <a:latin typeface="Monotype Corsiva" pitchFamily="66" charset="0"/>
              </a:rPr>
              <a:t>  </a:t>
            </a:r>
            <a:r>
              <a:rPr lang="ru-RU" sz="1600" b="1" dirty="0" err="1" smtClean="0">
                <a:latin typeface="Monotype Corsiva" pitchFamily="66" charset="0"/>
              </a:rPr>
              <a:t>рівнів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uk-UA" sz="1600" b="1" dirty="0" smtClean="0">
                <a:latin typeface="Monotype Corsiva" pitchFamily="66" charset="0"/>
              </a:rPr>
              <a:t>сформованості</a:t>
            </a:r>
            <a:r>
              <a:rPr lang="ru-RU" sz="1600" b="1" dirty="0" smtClean="0">
                <a:latin typeface="Monotype Corsiva" pitchFamily="66" charset="0"/>
              </a:rPr>
              <a:t> компетентностей </a:t>
            </a:r>
            <a:r>
              <a:rPr lang="ru-RU" sz="1600" b="1" dirty="0" err="1" smtClean="0">
                <a:latin typeface="Monotype Corsiva" pitchFamily="66" charset="0"/>
              </a:rPr>
              <a:t>учнів</a:t>
            </a:r>
            <a:r>
              <a:rPr lang="ru-RU" sz="1600" b="1" dirty="0" smtClean="0">
                <a:latin typeface="Monotype Corsiva" pitchFamily="66" charset="0"/>
              </a:rPr>
              <a:t>  </a:t>
            </a:r>
            <a:r>
              <a:rPr lang="ru-RU" sz="1600" b="1" dirty="0" err="1" smtClean="0">
                <a:latin typeface="Monotype Corsiva" pitchFamily="66" charset="0"/>
              </a:rPr>
              <a:t>основної</a:t>
            </a:r>
            <a:r>
              <a:rPr lang="ru-RU" sz="1600" b="1" dirty="0" smtClean="0">
                <a:latin typeface="Monotype Corsiva" pitchFamily="66" charset="0"/>
              </a:rPr>
              <a:t>  </a:t>
            </a:r>
            <a:r>
              <a:rPr lang="ru-RU" sz="1600" b="1" dirty="0" err="1" smtClean="0">
                <a:latin typeface="Monotype Corsiva" pitchFamily="66" charset="0"/>
              </a:rPr>
              <a:t>школи</a:t>
            </a:r>
            <a:r>
              <a:rPr lang="uk-UA" sz="1600" b="1" dirty="0" smtClean="0">
                <a:latin typeface="Monotype Corsiva" pitchFamily="66" charset="0"/>
              </a:rPr>
              <a:t>  на уроках словесності. </a:t>
            </a:r>
            <a:endParaRPr lang="uk-UA" sz="1600" b="1" dirty="0">
              <a:latin typeface="Monotype Corsiva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90460" y="8584538"/>
            <a:ext cx="3429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ea typeface="Calibri" pitchFamily="34" charset="0"/>
                <a:cs typeface="Times New Roman" pitchFamily="18" charset="0"/>
              </a:rPr>
              <a:t>Гапон Л.О., </a:t>
            </a:r>
            <a:r>
              <a:rPr lang="uk-UA" sz="1200" dirty="0">
                <a:ea typeface="Calibri" pitchFamily="34" charset="0"/>
                <a:cs typeface="Times New Roman" pitchFamily="18" charset="0"/>
              </a:rPr>
              <a:t>кандидатка філологічних </a:t>
            </a:r>
            <a:r>
              <a:rPr lang="uk-UA" sz="1200" dirty="0" smtClean="0">
                <a:ea typeface="Calibri" pitchFamily="34" charset="0"/>
                <a:cs typeface="Times New Roman" pitchFamily="18" charset="0"/>
              </a:rPr>
              <a:t>наук,</a:t>
            </a:r>
            <a:endParaRPr lang="uk-UA" sz="1200" dirty="0"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200" dirty="0" smtClean="0">
                <a:ea typeface="Calibri" pitchFamily="34" charset="0"/>
                <a:cs typeface="Times New Roman" pitchFamily="18" charset="0"/>
              </a:rPr>
              <a:t>методистка ТКМЦНОІМ, </a:t>
            </a:r>
            <a:endParaRPr lang="uk-UA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24066" y="5324653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latin typeface="Monotype Corsiva" pitchFamily="66" charset="0"/>
              </a:rPr>
              <a:t>Вітальне слово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92582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0" y="4736976"/>
            <a:ext cx="3275009" cy="1340768"/>
          </a:xfrm>
          <a:prstGeom prst="rect">
            <a:avLst/>
          </a:prstGeom>
          <a:solidFill>
            <a:srgbClr val="BC2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7" name="Picture 4" descr="Результат пошуку зображень за запитом &quot;годинник иконка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4987408"/>
            <a:ext cx="792088" cy="7920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264263" y="4880992"/>
            <a:ext cx="24527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13.00 год. </a:t>
            </a:r>
          </a:p>
          <a:p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15.00 год.</a:t>
            </a:r>
            <a:endParaRPr lang="uk-UA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151550" y="7460115"/>
            <a:ext cx="26913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i="1" dirty="0" err="1">
                <a:latin typeface="Monotype Corsiva" pitchFamily="66" charset="0"/>
              </a:rPr>
              <a:t>Біоадекватний</a:t>
            </a:r>
            <a:r>
              <a:rPr lang="uk-UA" sz="1600" b="1" i="1" dirty="0">
                <a:latin typeface="Monotype Corsiva" pitchFamily="66" charset="0"/>
              </a:rPr>
              <a:t> </a:t>
            </a:r>
            <a:r>
              <a:rPr lang="uk-UA" sz="1600" b="1" i="1" dirty="0" smtClean="0">
                <a:latin typeface="Monotype Corsiva" pitchFamily="66" charset="0"/>
              </a:rPr>
              <a:t> інструментарій </a:t>
            </a:r>
            <a:r>
              <a:rPr lang="uk-UA" sz="1600" b="1" i="1" dirty="0">
                <a:latin typeface="Monotype Corsiva" pitchFamily="66" charset="0"/>
              </a:rPr>
              <a:t>у </a:t>
            </a:r>
            <a:r>
              <a:rPr lang="uk-UA" sz="1600" b="1" i="1" dirty="0" smtClean="0">
                <a:latin typeface="Monotype Corsiva" pitchFamily="66" charset="0"/>
              </a:rPr>
              <a:t> роботі  вчителя-словесника</a:t>
            </a:r>
            <a:endParaRPr lang="uk-UA" sz="1600" b="1" i="1" dirty="0">
              <a:latin typeface="Monotype Corsiva" pitchFamily="66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349433" y="8331268"/>
            <a:ext cx="973585" cy="1413243"/>
            <a:chOff x="-3981598" y="4602415"/>
            <a:chExt cx="1283517" cy="2296913"/>
          </a:xfrm>
        </p:grpSpPr>
        <p:pic>
          <p:nvPicPr>
            <p:cNvPr id="33" name="Picture 16" descr="Результат пошуку зображень за запитом &quot;тернопільська область контурна карта&quot;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746473" y="5284611"/>
              <a:ext cx="993051" cy="1614717"/>
            </a:xfrm>
            <a:prstGeom prst="rect">
              <a:avLst/>
            </a:prstGeom>
            <a:noFill/>
            <a:scene3d>
              <a:camera prst="isometricTopUp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4" descr="Результат пошуку зображень за запитом &quot;місце иконка&quot;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66000"/>
                      </a14:imgEffect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981598" y="4602415"/>
              <a:ext cx="1283517" cy="13689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3" name="Прямоугольник 42"/>
          <p:cNvSpPr/>
          <p:nvPr/>
        </p:nvSpPr>
        <p:spPr>
          <a:xfrm>
            <a:off x="3370371" y="4757880"/>
            <a:ext cx="32989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BC267F"/>
                </a:solidFill>
                <a:latin typeface="Impact" pitchFamily="34" charset="0"/>
              </a:rPr>
              <a:t>17 </a:t>
            </a:r>
            <a:r>
              <a:rPr lang="ru-RU" sz="2800" dirty="0" err="1" smtClean="0">
                <a:solidFill>
                  <a:srgbClr val="BC267F"/>
                </a:solidFill>
                <a:latin typeface="Impact" pitchFamily="34" charset="0"/>
              </a:rPr>
              <a:t>жовтня</a:t>
            </a:r>
            <a:r>
              <a:rPr lang="ru-RU" sz="2800" dirty="0" smtClean="0">
                <a:solidFill>
                  <a:srgbClr val="BC267F"/>
                </a:solidFill>
                <a:latin typeface="Impact" pitchFamily="34" charset="0"/>
              </a:rPr>
              <a:t> 2019 року</a:t>
            </a:r>
          </a:p>
        </p:txBody>
      </p:sp>
      <p:sp>
        <p:nvSpPr>
          <p:cNvPr id="44" name="Rectangle 1"/>
          <p:cNvSpPr>
            <a:spLocks noChangeArrowheads="1"/>
          </p:cNvSpPr>
          <p:nvPr/>
        </p:nvSpPr>
        <p:spPr bwMode="auto">
          <a:xfrm>
            <a:off x="3151550" y="6176985"/>
            <a:ext cx="32762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i="1" dirty="0">
                <a:latin typeface="Monotype Corsiva" pitchFamily="66" charset="0"/>
              </a:rPr>
              <a:t>Нова українська школа – простір  освітніх можливостей </a:t>
            </a:r>
            <a:endParaRPr lang="uk-UA" sz="1600" b="1" i="1" dirty="0" smtClean="0"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52" name="Группа 51"/>
          <p:cNvGrpSpPr/>
          <p:nvPr/>
        </p:nvGrpSpPr>
        <p:grpSpPr>
          <a:xfrm>
            <a:off x="0" y="-38000"/>
            <a:ext cx="7002016" cy="4702968"/>
            <a:chOff x="0" y="4736976"/>
            <a:chExt cx="7002016" cy="4702968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0" y="9295928"/>
              <a:ext cx="6858000" cy="1440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3293175" y="4808984"/>
              <a:ext cx="337618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dirty="0" smtClean="0">
                  <a:solidFill>
                    <a:schemeClr val="accent3">
                      <a:lumMod val="50000"/>
                    </a:schemeClr>
                  </a:solidFill>
                  <a:latin typeface="Impact" pitchFamily="34" charset="0"/>
                </a:rPr>
                <a:t>17 </a:t>
              </a:r>
              <a:r>
                <a:rPr lang="ru-RU" sz="2800" dirty="0" err="1" smtClean="0">
                  <a:solidFill>
                    <a:schemeClr val="accent3">
                      <a:lumMod val="50000"/>
                    </a:schemeClr>
                  </a:solidFill>
                  <a:latin typeface="Impact" pitchFamily="34" charset="0"/>
                </a:rPr>
                <a:t>жовтня</a:t>
              </a:r>
              <a:r>
                <a:rPr lang="ru-RU" sz="2800" dirty="0" smtClean="0">
                  <a:solidFill>
                    <a:schemeClr val="accent3">
                      <a:lumMod val="50000"/>
                    </a:schemeClr>
                  </a:solidFill>
                  <a:latin typeface="Impact" pitchFamily="34" charset="0"/>
                </a:rPr>
                <a:t> 2019 року</a:t>
              </a: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0" y="4736976"/>
              <a:ext cx="3275009" cy="1340768"/>
            </a:xfrm>
            <a:prstGeom prst="rect">
              <a:avLst/>
            </a:prstGeom>
            <a:solidFill>
              <a:srgbClr val="719B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56" name="Picture 4" descr="Результат пошуку зображень за запитом &quot;годинник иконка&quot;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656" y="4987408"/>
              <a:ext cx="792088" cy="79208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TextBox 56"/>
            <p:cNvSpPr txBox="1"/>
            <p:nvPr/>
          </p:nvSpPr>
          <p:spPr>
            <a:xfrm>
              <a:off x="1264263" y="4880992"/>
              <a:ext cx="245276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11.15 </a:t>
              </a:r>
              <a:r>
                <a:rPr lang="uk-UA" sz="28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год</a:t>
              </a:r>
              <a:r>
                <a:rPr lang="uk-UA" sz="2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 </a:t>
              </a:r>
            </a:p>
            <a:p>
              <a:r>
                <a:rPr lang="uk-UA" sz="2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12.30 </a:t>
              </a:r>
              <a:r>
                <a:rPr lang="uk-UA" sz="28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год</a:t>
              </a:r>
              <a:endParaRPr lang="uk-UA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8" name="Rectangle 1"/>
            <p:cNvSpPr>
              <a:spLocks noChangeArrowheads="1"/>
            </p:cNvSpPr>
            <p:nvPr/>
          </p:nvSpPr>
          <p:spPr bwMode="auto">
            <a:xfrm>
              <a:off x="141088" y="6840752"/>
              <a:ext cx="2246350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1200" b="1" dirty="0" smtClean="0">
                  <a:ea typeface="Calibri" pitchFamily="34" charset="0"/>
                  <a:cs typeface="Times New Roman" pitchFamily="18" charset="0"/>
                </a:rPr>
                <a:t>Крижанівський А.В.,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1200" dirty="0" smtClean="0">
                  <a:ea typeface="Calibri" pitchFamily="34" charset="0"/>
                  <a:cs typeface="Times New Roman" pitchFamily="18" charset="0"/>
                </a:rPr>
                <a:t>директор </a:t>
              </a:r>
              <a:r>
                <a:rPr lang="uk-UA" sz="1200" dirty="0" smtClean="0"/>
                <a:t>Тернопільської Української гімназії </a:t>
              </a:r>
              <a:r>
                <a:rPr lang="uk-UA" sz="1200" dirty="0"/>
                <a:t>імені Івана Франка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 sz="1200" dirty="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668958" y="5332204"/>
              <a:ext cx="13684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uk-UA" sz="1400" dirty="0">
                <a:latin typeface="Impact" panose="020B0806030902050204" pitchFamily="34" charset="0"/>
              </a:endParaRP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4581128" y="7363974"/>
              <a:ext cx="242088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uk-UA" dirty="0"/>
            </a:p>
          </p:txBody>
        </p:sp>
        <p:grpSp>
          <p:nvGrpSpPr>
            <p:cNvPr id="61" name="Группа 60"/>
            <p:cNvGrpSpPr/>
            <p:nvPr/>
          </p:nvGrpSpPr>
          <p:grpSpPr>
            <a:xfrm>
              <a:off x="116632" y="7864741"/>
              <a:ext cx="973585" cy="1339016"/>
              <a:chOff x="-4266389" y="4100329"/>
              <a:chExt cx="1283517" cy="2176273"/>
            </a:xfrm>
          </p:grpSpPr>
          <p:pic>
            <p:nvPicPr>
              <p:cNvPr id="65" name="Picture 16" descr="Результат пошуку зображень за запитом &quot;тернопільська область контурна карта&quot;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121157" y="4661885"/>
                <a:ext cx="993051" cy="1614717"/>
              </a:xfrm>
              <a:prstGeom prst="rect">
                <a:avLst/>
              </a:prstGeom>
              <a:noFill/>
              <a:scene3d>
                <a:camera prst="isometricTopUp"/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" name="Picture 14" descr="Результат пошуку зображень за запитом &quot;місце иконка&quot;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66000"/>
                        </a14:imgEffect>
                        <a14:imgEffect>
                          <a14:brightnessContrast bright="-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266389" y="4100329"/>
                <a:ext cx="1283517" cy="13689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" name="Прямоугольник 1"/>
          <p:cNvSpPr/>
          <p:nvPr/>
        </p:nvSpPr>
        <p:spPr>
          <a:xfrm>
            <a:off x="1323018" y="3309758"/>
            <a:ext cx="17996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/>
              <a:t>Тернопільська Українська гімназія імені </a:t>
            </a:r>
            <a:r>
              <a:rPr lang="uk-UA" sz="1200" b="1" dirty="0" smtClean="0"/>
              <a:t>Івана</a:t>
            </a:r>
            <a:r>
              <a:rPr lang="uk-UA" sz="1200" b="1" dirty="0"/>
              <a:t> Франка</a:t>
            </a:r>
            <a:endParaRPr lang="uk-UA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6632" y="1481001"/>
            <a:ext cx="20801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i="1" dirty="0">
                <a:latin typeface="Monotype Corsiva" pitchFamily="66" charset="0"/>
              </a:rPr>
              <a:t>Кодекс сучасного освітнього </a:t>
            </a:r>
            <a:r>
              <a:rPr lang="uk-UA" sz="1600" b="1" i="1" dirty="0" smtClean="0">
                <a:latin typeface="Monotype Corsiva" pitchFamily="66" charset="0"/>
              </a:rPr>
              <a:t>середовища</a:t>
            </a:r>
            <a:endParaRPr lang="uk-UA" sz="1600" b="1" i="1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42717" y="1000991"/>
            <a:ext cx="3312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i="1" dirty="0">
                <a:latin typeface="Monotype Corsiva" pitchFamily="66" charset="0"/>
              </a:rPr>
              <a:t>Роль кабінету зарубіжної літератури                                                                   у формуванні читацької компетентності </a:t>
            </a:r>
            <a:r>
              <a:rPr lang="uk-UA" sz="1600" b="1" i="1" dirty="0" smtClean="0">
                <a:latin typeface="Monotype Corsiva" pitchFamily="66" charset="0"/>
              </a:rPr>
              <a:t>школяра</a:t>
            </a:r>
            <a:endParaRPr lang="uk-UA" sz="1600" b="1" i="1" dirty="0"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68958" y="1912078"/>
            <a:ext cx="19572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 err="1"/>
              <a:t>Борщук</a:t>
            </a:r>
            <a:r>
              <a:rPr lang="uk-UA" sz="1200" b="1" dirty="0"/>
              <a:t>  Л.М., </a:t>
            </a:r>
            <a:r>
              <a:rPr lang="uk-UA" sz="1200" dirty="0"/>
              <a:t>учителька зарубіжної літератури Тернопільської </a:t>
            </a:r>
            <a:r>
              <a:rPr lang="uk-UA" sz="1200" dirty="0" smtClean="0"/>
              <a:t>Української </a:t>
            </a:r>
            <a:r>
              <a:rPr lang="uk-UA" sz="1200" dirty="0"/>
              <a:t>гімназії </a:t>
            </a:r>
            <a:r>
              <a:rPr lang="uk-UA" sz="1200" dirty="0" smtClean="0"/>
              <a:t>імені Івана Франка</a:t>
            </a:r>
            <a:endParaRPr lang="uk-UA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09901" y="2894259"/>
            <a:ext cx="21296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>
                <a:latin typeface="Monotype Corsiva" pitchFamily="66" charset="0"/>
              </a:rPr>
              <a:t>Сучасні підходи до викладання зарубіжної літератури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29000" y="632384"/>
            <a:ext cx="311495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200" dirty="0" smtClean="0">
                <a:latin typeface="Impact" panose="020B0806030902050204" pitchFamily="34" charset="0"/>
              </a:rPr>
              <a:t>ПЕДАГОГІЧНА МАЙСТЕРНЯ</a:t>
            </a:r>
            <a:endParaRPr lang="uk-UA" sz="2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1203" y="3650725"/>
            <a:ext cx="1902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 err="1"/>
              <a:t>Міляновська</a:t>
            </a:r>
            <a:r>
              <a:rPr lang="uk-UA" sz="1200" b="1" dirty="0"/>
              <a:t> Н.Р.,</a:t>
            </a:r>
            <a:r>
              <a:rPr lang="uk-UA" sz="1200" dirty="0"/>
              <a:t> </a:t>
            </a:r>
            <a:endParaRPr lang="uk-UA" sz="1200" dirty="0" smtClean="0"/>
          </a:p>
          <a:p>
            <a:r>
              <a:rPr lang="uk-UA" sz="1200" dirty="0" smtClean="0"/>
              <a:t>авторка підручників</a:t>
            </a:r>
            <a:endParaRPr lang="uk-UA" sz="1200" dirty="0"/>
          </a:p>
        </p:txBody>
      </p:sp>
      <p:sp>
        <p:nvSpPr>
          <p:cNvPr id="41" name="Овал 40"/>
          <p:cNvSpPr/>
          <p:nvPr/>
        </p:nvSpPr>
        <p:spPr>
          <a:xfrm>
            <a:off x="728700" y="6406771"/>
            <a:ext cx="2109546" cy="2021072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Прямоугольник 9"/>
          <p:cNvSpPr/>
          <p:nvPr/>
        </p:nvSpPr>
        <p:spPr>
          <a:xfrm>
            <a:off x="3662915" y="5407360"/>
            <a:ext cx="2573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latin typeface="Impact" panose="020B0806030902050204" pitchFamily="34" charset="0"/>
              </a:rPr>
              <a:t>ПАНЕЛЬ ІННОВАЦІЙ</a:t>
            </a:r>
            <a:endParaRPr lang="uk-UA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429000" y="6800892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 err="1"/>
              <a:t>Вавринів</a:t>
            </a:r>
            <a:r>
              <a:rPr lang="uk-UA" sz="1200" b="1" dirty="0"/>
              <a:t> Л.А.</a:t>
            </a:r>
            <a:r>
              <a:rPr lang="uk-UA" sz="1200" dirty="0"/>
              <a:t>, кандидатка географічних </a:t>
            </a:r>
            <a:r>
              <a:rPr lang="uk-UA" sz="1200" dirty="0" smtClean="0"/>
              <a:t>наук,</a:t>
            </a:r>
            <a:endParaRPr lang="uk-UA" sz="1200" dirty="0"/>
          </a:p>
          <a:p>
            <a:r>
              <a:rPr lang="uk-UA" sz="1200" dirty="0" smtClean="0"/>
              <a:t>директорка </a:t>
            </a:r>
            <a:r>
              <a:rPr lang="uk-UA" sz="1200" dirty="0"/>
              <a:t>Тернопільської загальноосвітньої школи І–ІІІ ступенів №</a:t>
            </a:r>
            <a:r>
              <a:rPr lang="uk-UA" sz="1200" dirty="0" smtClean="0"/>
              <a:t>28</a:t>
            </a:r>
            <a:endParaRPr lang="uk-UA" sz="1200" dirty="0"/>
          </a:p>
        </p:txBody>
      </p:sp>
      <p:sp>
        <p:nvSpPr>
          <p:cNvPr id="45" name="Rectangle 1"/>
          <p:cNvSpPr>
            <a:spLocks noChangeArrowheads="1"/>
          </p:cNvSpPr>
          <p:nvPr/>
        </p:nvSpPr>
        <p:spPr bwMode="auto">
          <a:xfrm>
            <a:off x="3494374" y="8104678"/>
            <a:ext cx="356071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ea typeface="Calibri" pitchFamily="34" charset="0"/>
                <a:cs typeface="Times New Roman" pitchFamily="18" charset="0"/>
              </a:rPr>
              <a:t>Ковальчук Л.М., </a:t>
            </a:r>
            <a:r>
              <a:rPr lang="uk-UA" sz="1200" dirty="0" smtClean="0">
                <a:ea typeface="Calibri" pitchFamily="34" charset="0"/>
                <a:cs typeface="Times New Roman" pitchFamily="18" charset="0"/>
              </a:rPr>
              <a:t>методистка Тернопільського комунального методичного центру науково-освітніх інновацій та моніторингу</a:t>
            </a:r>
            <a:endParaRPr lang="uk-UA" sz="12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58464" y="8970761"/>
            <a:ext cx="27787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/>
              <a:t>Тернопільська загальноосвітня </a:t>
            </a:r>
            <a:r>
              <a:rPr lang="uk-UA" sz="1200" b="1" dirty="0" smtClean="0"/>
              <a:t>школа  </a:t>
            </a:r>
          </a:p>
          <a:p>
            <a:r>
              <a:rPr lang="uk-UA" sz="1200" b="1" dirty="0" smtClean="0"/>
              <a:t>І–ІІІ </a:t>
            </a:r>
            <a:r>
              <a:rPr lang="uk-UA" sz="1200" b="1" dirty="0"/>
              <a:t>ступенів №28</a:t>
            </a:r>
            <a:endParaRPr lang="uk-UA" sz="1200" dirty="0"/>
          </a:p>
        </p:txBody>
      </p:sp>
      <p:sp>
        <p:nvSpPr>
          <p:cNvPr id="35" name="Овал 34"/>
          <p:cNvSpPr/>
          <p:nvPr/>
        </p:nvSpPr>
        <p:spPr>
          <a:xfrm>
            <a:off x="2196831" y="1652885"/>
            <a:ext cx="2013070" cy="1954277"/>
          </a:xfrm>
          <a:prstGeom prst="ellipse">
            <a:avLst/>
          </a:prstGeom>
          <a:blipFill rotWithShape="1"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950135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009" y="0"/>
            <a:ext cx="3582991" cy="13407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Picture 4" descr="Результат пошуку зображень за запитом &quot;годинник иконка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032" y="250432"/>
            <a:ext cx="792088" cy="7920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44624" y="3424988"/>
            <a:ext cx="973585" cy="1383996"/>
            <a:chOff x="316628" y="4594539"/>
            <a:chExt cx="1283517" cy="2249378"/>
          </a:xfrm>
        </p:grpSpPr>
        <p:pic>
          <p:nvPicPr>
            <p:cNvPr id="8" name="Picture 16" descr="Результат пошуку зображень за запитом &quot;тернопільська область контурна карта&quot;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681" y="5229200"/>
              <a:ext cx="993051" cy="1614717"/>
            </a:xfrm>
            <a:prstGeom prst="rect">
              <a:avLst/>
            </a:prstGeom>
            <a:noFill/>
            <a:scene3d>
              <a:camera prst="isometricTopUp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4" descr="Результат пошуку зображень за запитом &quot;місце иконка&quot;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66000"/>
                      </a14:imgEffect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628" y="4594539"/>
              <a:ext cx="1283517" cy="13689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1020859" y="3816911"/>
            <a:ext cx="4568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/>
              <a:t>Тернопільський </a:t>
            </a:r>
            <a:r>
              <a:rPr lang="uk-UA" sz="1400" b="1" dirty="0" smtClean="0"/>
              <a:t>навчально</a:t>
            </a:r>
            <a:r>
              <a:rPr lang="uk-UA" sz="1400" b="1" dirty="0"/>
              <a:t>-</a:t>
            </a:r>
            <a:r>
              <a:rPr lang="uk-UA" sz="1400" b="1" dirty="0" smtClean="0"/>
              <a:t>виховний </a:t>
            </a:r>
            <a:r>
              <a:rPr lang="uk-UA" sz="1400" b="1" dirty="0"/>
              <a:t>комплекс                                                                </a:t>
            </a:r>
            <a:r>
              <a:rPr lang="uk-UA" sz="1400" b="1" dirty="0" smtClean="0"/>
              <a:t>школа-ліцей </a:t>
            </a:r>
            <a:r>
              <a:rPr lang="uk-UA" sz="1400" b="1" dirty="0"/>
              <a:t>№6 </a:t>
            </a:r>
            <a:r>
              <a:rPr lang="uk-UA" sz="1400" b="1" dirty="0" smtClean="0"/>
              <a:t>імені Назарія </a:t>
            </a:r>
            <a:r>
              <a:rPr lang="uk-UA" sz="1400" b="1" dirty="0"/>
              <a:t>Яремчука </a:t>
            </a:r>
            <a:endParaRPr lang="uk-UA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4651138" y="200472"/>
            <a:ext cx="24527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15.00 год. </a:t>
            </a:r>
          </a:p>
          <a:p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17.00 год.</a:t>
            </a:r>
            <a:endParaRPr lang="uk-UA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-13010" y="47598"/>
            <a:ext cx="3285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rPr>
              <a:t>17 </a:t>
            </a:r>
            <a:r>
              <a:rPr lang="ru-RU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rPr>
              <a:t>жовтня</a:t>
            </a: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rPr>
              <a:t> 2019 року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  <a:latin typeface="Impact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-13010" y="4592960"/>
            <a:ext cx="6858000" cy="3033628"/>
            <a:chOff x="29883" y="-170771"/>
            <a:chExt cx="6858000" cy="3033628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3594930" y="45253"/>
              <a:ext cx="3292953" cy="1295400"/>
            </a:xfrm>
            <a:prstGeom prst="rect">
              <a:avLst/>
            </a:prstGeom>
            <a:solidFill>
              <a:srgbClr val="5B27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286741" y="195190"/>
              <a:ext cx="41044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uk-UA" sz="1400" dirty="0">
                <a:solidFill>
                  <a:schemeClr val="bg1"/>
                </a:solidFill>
                <a:latin typeface="Impact" pitchFamily="34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29883" y="-170771"/>
              <a:ext cx="6858000" cy="1440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0" name="Rectangle 1"/>
            <p:cNvSpPr>
              <a:spLocks noChangeArrowheads="1"/>
            </p:cNvSpPr>
            <p:nvPr/>
          </p:nvSpPr>
          <p:spPr bwMode="auto">
            <a:xfrm>
              <a:off x="459408" y="575150"/>
              <a:ext cx="174794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 sz="1200" dirty="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57962" y="2493525"/>
              <a:ext cx="33009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uk-UA" dirty="0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60055" y="1016501"/>
            <a:ext cx="30149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>
                <a:latin typeface="Monotype Corsiva" pitchFamily="66" charset="0"/>
              </a:rPr>
              <a:t>Комфортне освітнє середовище – запорука успіху </a:t>
            </a:r>
            <a:r>
              <a:rPr lang="uk-UA" sz="1600" b="1" i="1" dirty="0" smtClean="0">
                <a:latin typeface="Monotype Corsiva" pitchFamily="66" charset="0"/>
              </a:rPr>
              <a:t>  Нової   української   школи </a:t>
            </a:r>
            <a:endParaRPr lang="uk-UA" sz="1600" b="1" i="1" dirty="0">
              <a:latin typeface="Monotype Corsiva" pitchFamily="66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4261076" y="1704863"/>
            <a:ext cx="2336275" cy="2215181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Прямоугольник 10"/>
          <p:cNvSpPr/>
          <p:nvPr/>
        </p:nvSpPr>
        <p:spPr>
          <a:xfrm>
            <a:off x="295818" y="2418981"/>
            <a:ext cx="36372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>
                <a:latin typeface="Monotype Corsiva" pitchFamily="66" charset="0"/>
              </a:rPr>
              <a:t>Есе як вид роботи з розвитку критичного мислення та творчих здібностей учнів.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62955" y="3003756"/>
            <a:ext cx="38461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 err="1"/>
              <a:t>Флешар</a:t>
            </a:r>
            <a:r>
              <a:rPr lang="uk-UA" sz="1200" b="1" dirty="0"/>
              <a:t> О.Б.</a:t>
            </a:r>
            <a:r>
              <a:rPr lang="uk-UA" sz="1200" dirty="0"/>
              <a:t>, учителька української мови і </a:t>
            </a:r>
            <a:endParaRPr lang="uk-UA" sz="1200" dirty="0" smtClean="0"/>
          </a:p>
          <a:p>
            <a:r>
              <a:rPr lang="uk-UA" sz="1200" dirty="0" smtClean="0"/>
              <a:t>літератури Тернопільського навчально-виховного комплексу «Школа-ліцей </a:t>
            </a:r>
            <a:r>
              <a:rPr lang="uk-UA" sz="1200" dirty="0"/>
              <a:t>№6»  </a:t>
            </a:r>
            <a:r>
              <a:rPr lang="uk-UA" sz="1200" dirty="0" smtClean="0"/>
              <a:t>імені Назарія Яремчука</a:t>
            </a:r>
            <a:endParaRPr lang="uk-UA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62955" y="1772650"/>
            <a:ext cx="39919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/>
              <a:t>Остапчук О.М., </a:t>
            </a:r>
            <a:r>
              <a:rPr lang="uk-UA" sz="1200" dirty="0"/>
              <a:t>директор Тернопільського </a:t>
            </a:r>
            <a:endParaRPr lang="uk-UA" sz="1200" dirty="0" smtClean="0"/>
          </a:p>
          <a:p>
            <a:r>
              <a:rPr lang="uk-UA" sz="1200" dirty="0" smtClean="0"/>
              <a:t>навчально-виховного </a:t>
            </a:r>
            <a:r>
              <a:rPr lang="uk-UA" sz="1200" dirty="0"/>
              <a:t>комплексу </a:t>
            </a:r>
            <a:r>
              <a:rPr lang="uk-UA" sz="1200" dirty="0" smtClean="0"/>
              <a:t> «Школа-ліцей </a:t>
            </a:r>
            <a:r>
              <a:rPr lang="uk-UA" sz="1200" dirty="0"/>
              <a:t>№6» </a:t>
            </a:r>
            <a:endParaRPr lang="uk-UA" sz="1200" dirty="0" smtClean="0"/>
          </a:p>
          <a:p>
            <a:r>
              <a:rPr lang="uk-UA" sz="1200" dirty="0" smtClean="0"/>
              <a:t>імені  Назарія </a:t>
            </a:r>
            <a:r>
              <a:rPr lang="uk-UA" sz="1200" dirty="0"/>
              <a:t>Яремчука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62350" y="646476"/>
            <a:ext cx="2621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latin typeface="Impact" panose="020B0806030902050204" pitchFamily="34" charset="0"/>
              </a:rPr>
              <a:t> СКІНД-</a:t>
            </a:r>
            <a:r>
              <a:rPr lang="en-US" dirty="0" smtClean="0">
                <a:latin typeface="Impact" panose="020B0806030902050204" pitchFamily="34" charset="0"/>
              </a:rPr>
              <a:t>STEAM</a:t>
            </a:r>
            <a:r>
              <a:rPr lang="uk-UA" dirty="0" smtClean="0">
                <a:latin typeface="Impact" panose="020B0806030902050204" pitchFamily="34" charset="0"/>
              </a:rPr>
              <a:t>-</a:t>
            </a:r>
            <a:r>
              <a:rPr lang="uk-UA" dirty="0" smtClean="0">
                <a:latin typeface="Impact" panose="020B0806030902050204" pitchFamily="34" charset="0"/>
              </a:rPr>
              <a:t>НУШ-СТАРТ</a:t>
            </a:r>
            <a:endParaRPr lang="uk-U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0156" y="4808044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95818" y="6267158"/>
            <a:ext cx="616431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5B2743"/>
                </a:solidFill>
              </a:rPr>
              <a:t>Сайт ТКМЦНОІМ: </a:t>
            </a:r>
            <a:r>
              <a:rPr lang="en-US" dirty="0" err="1" smtClean="0"/>
              <a:t>tk</a:t>
            </a:r>
            <a:r>
              <a:rPr lang="de-DE" dirty="0" smtClean="0"/>
              <a:t>mco.org</a:t>
            </a:r>
            <a:endParaRPr lang="uk-UA" dirty="0" smtClean="0"/>
          </a:p>
          <a:p>
            <a:r>
              <a:rPr lang="uk-UA" b="1" dirty="0" smtClean="0">
                <a:solidFill>
                  <a:srgbClr val="5B2743"/>
                </a:solidFill>
              </a:rPr>
              <a:t>Електронна адреса ТКМЦНОІМ:</a:t>
            </a:r>
            <a:r>
              <a:rPr lang="de-DE" dirty="0" smtClean="0"/>
              <a:t> </a:t>
            </a:r>
            <a:r>
              <a:rPr lang="de-DE" dirty="0"/>
              <a:t>center.imco@gmail.com</a:t>
            </a:r>
            <a:endParaRPr lang="uk-UA" b="1" dirty="0" smtClean="0">
              <a:solidFill>
                <a:srgbClr val="5B2743"/>
              </a:solidFill>
            </a:endParaRPr>
          </a:p>
          <a:p>
            <a:r>
              <a:rPr lang="uk-UA" b="1" dirty="0" smtClean="0">
                <a:solidFill>
                  <a:srgbClr val="5B2743"/>
                </a:solidFill>
              </a:rPr>
              <a:t>Сайт відділу неперервної освіти Тернополя: </a:t>
            </a:r>
            <a:r>
              <a:rPr lang="en-US" dirty="0" smtClean="0"/>
              <a:t>info.ojsvita.te.ua</a:t>
            </a:r>
            <a:endParaRPr lang="uk-UA" dirty="0" smtClean="0"/>
          </a:p>
          <a:p>
            <a:endParaRPr lang="uk-UA" b="1" dirty="0" smtClean="0">
              <a:solidFill>
                <a:srgbClr val="5B2743"/>
              </a:solidFill>
            </a:endParaRPr>
          </a:p>
          <a:p>
            <a:r>
              <a:rPr lang="uk-UA" b="1" dirty="0" smtClean="0">
                <a:solidFill>
                  <a:srgbClr val="5B2743"/>
                </a:solidFill>
              </a:rPr>
              <a:t>Блог </a:t>
            </a:r>
            <a:r>
              <a:rPr lang="uk-UA" b="1" dirty="0" smtClean="0">
                <a:solidFill>
                  <a:srgbClr val="5B2743"/>
                </a:solidFill>
              </a:rPr>
              <a:t>методистки </a:t>
            </a:r>
            <a:r>
              <a:rPr lang="uk-UA" b="1" dirty="0" smtClean="0">
                <a:solidFill>
                  <a:srgbClr val="5B2743"/>
                </a:solidFill>
              </a:rPr>
              <a:t>ТКМЦНОІМ Ковальчук Л.М.: </a:t>
            </a:r>
            <a:r>
              <a:rPr lang="de-DE" dirty="0" smtClean="0">
                <a:solidFill>
                  <a:srgbClr val="5B2743"/>
                </a:solidFill>
              </a:rPr>
              <a:t> </a:t>
            </a:r>
            <a:r>
              <a:rPr lang="de-DE" dirty="0" smtClean="0"/>
              <a:t>kovalchuk-ternopil.blogspot.com</a:t>
            </a:r>
            <a:endParaRPr lang="uk-UA" dirty="0" smtClean="0"/>
          </a:p>
          <a:p>
            <a:r>
              <a:rPr lang="uk-UA" b="1" dirty="0">
                <a:solidFill>
                  <a:srgbClr val="5B2743"/>
                </a:solidFill>
              </a:rPr>
              <a:t>Електронна адреса:</a:t>
            </a:r>
            <a:r>
              <a:rPr lang="de-DE" dirty="0"/>
              <a:t> </a:t>
            </a:r>
            <a:r>
              <a:rPr lang="de-DE" dirty="0" smtClean="0"/>
              <a:t>kovalchukluba61@gmail.com</a:t>
            </a:r>
          </a:p>
          <a:p>
            <a:endParaRPr lang="uk-UA" b="1" dirty="0" smtClean="0">
              <a:solidFill>
                <a:srgbClr val="5B2743"/>
              </a:solidFill>
            </a:endParaRPr>
          </a:p>
          <a:p>
            <a:r>
              <a:rPr lang="uk-UA" b="1" dirty="0" smtClean="0">
                <a:solidFill>
                  <a:srgbClr val="5B2743"/>
                </a:solidFill>
              </a:rPr>
              <a:t>Сайт </a:t>
            </a:r>
            <a:r>
              <a:rPr lang="uk-UA" b="1" dirty="0" smtClean="0">
                <a:solidFill>
                  <a:srgbClr val="5B2743"/>
                </a:solidFill>
              </a:rPr>
              <a:t>методистки </a:t>
            </a:r>
            <a:r>
              <a:rPr lang="uk-UA" b="1" dirty="0" smtClean="0">
                <a:solidFill>
                  <a:srgbClr val="5B2743"/>
                </a:solidFill>
              </a:rPr>
              <a:t>ТКМЦНОІМ </a:t>
            </a:r>
            <a:r>
              <a:rPr lang="uk-UA" b="1" dirty="0" err="1" smtClean="0">
                <a:solidFill>
                  <a:srgbClr val="5B2743"/>
                </a:solidFill>
              </a:rPr>
              <a:t>Гапон</a:t>
            </a:r>
            <a:r>
              <a:rPr lang="uk-UA" b="1" dirty="0" smtClean="0">
                <a:solidFill>
                  <a:srgbClr val="5B2743"/>
                </a:solidFill>
              </a:rPr>
              <a:t> </a:t>
            </a:r>
            <a:r>
              <a:rPr lang="uk-UA" b="1" dirty="0">
                <a:solidFill>
                  <a:srgbClr val="5B2743"/>
                </a:solidFill>
              </a:rPr>
              <a:t>Л.О</a:t>
            </a:r>
            <a:r>
              <a:rPr lang="uk-UA" b="1" dirty="0" smtClean="0">
                <a:solidFill>
                  <a:srgbClr val="5B2743"/>
                </a:solidFill>
              </a:rPr>
              <a:t>.: </a:t>
            </a:r>
            <a:r>
              <a:rPr lang="en-US" dirty="0"/>
              <a:t>gapon.te.ua</a:t>
            </a:r>
            <a:r>
              <a:rPr lang="uk-UA" dirty="0">
                <a:solidFill>
                  <a:srgbClr val="5B2743"/>
                </a:solidFill>
              </a:rPr>
              <a:t> </a:t>
            </a:r>
            <a:endParaRPr lang="uk-UA" dirty="0" smtClean="0">
              <a:solidFill>
                <a:srgbClr val="5B2743"/>
              </a:solidFill>
            </a:endParaRPr>
          </a:p>
          <a:p>
            <a:r>
              <a:rPr lang="uk-UA" b="1" dirty="0">
                <a:solidFill>
                  <a:srgbClr val="5B2743"/>
                </a:solidFill>
              </a:rPr>
              <a:t>Електронна </a:t>
            </a:r>
            <a:r>
              <a:rPr lang="uk-UA" b="1" dirty="0" smtClean="0">
                <a:solidFill>
                  <a:srgbClr val="5B2743"/>
                </a:solidFill>
              </a:rPr>
              <a:t>адреса:</a:t>
            </a:r>
            <a:r>
              <a:rPr lang="de-DE" b="1" dirty="0" smtClean="0"/>
              <a:t> </a:t>
            </a:r>
            <a:r>
              <a:rPr lang="de-DE" dirty="0" smtClean="0"/>
              <a:t>yuzephik@gmail.com</a:t>
            </a:r>
            <a:endParaRPr lang="uk-UA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792468" y="5000326"/>
            <a:ext cx="214353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latin typeface="Impact" pitchFamily="34" charset="0"/>
              </a:rPr>
              <a:t>КОРИСНІ </a:t>
            </a:r>
          </a:p>
          <a:p>
            <a:r>
              <a:rPr lang="uk-UA" sz="2800" b="1" dirty="0" smtClean="0">
                <a:solidFill>
                  <a:schemeClr val="bg1"/>
                </a:solidFill>
                <a:latin typeface="Impact" pitchFamily="34" charset="0"/>
              </a:rPr>
              <a:t>ПОКЛИКАННЯ</a:t>
            </a:r>
            <a:endParaRPr lang="uk-UA" sz="28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6165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448</Words>
  <Application>Microsoft Office PowerPoint</Application>
  <PresentationFormat>Лист A4 (210x297 мм)</PresentationFormat>
  <Paragraphs>81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3" baseType="lpstr">
      <vt:lpstr>Dotum</vt:lpstr>
      <vt:lpstr>Aharoni</vt:lpstr>
      <vt:lpstr>Arial</vt:lpstr>
      <vt:lpstr>Calibri</vt:lpstr>
      <vt:lpstr>Franklin Gothic Demi Cond</vt:lpstr>
      <vt:lpstr>Impact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vip-fast</cp:lastModifiedBy>
  <cp:revision>81</cp:revision>
  <dcterms:created xsi:type="dcterms:W3CDTF">2016-11-11T09:29:40Z</dcterms:created>
  <dcterms:modified xsi:type="dcterms:W3CDTF">2019-10-11T03:35:06Z</dcterms:modified>
</cp:coreProperties>
</file>