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4" r:id="rId3"/>
    <p:sldId id="268" r:id="rId4"/>
    <p:sldId id="26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D8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2316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11/12/2020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373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11/12/2020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57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11/12/2020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09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11/12/2020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9688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17" y="2469622"/>
            <a:ext cx="5915025" cy="412062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917" y="6629225"/>
            <a:ext cx="5915025" cy="21669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11/12/2020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042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11/12/2020</a:t>
            </a:fld>
            <a:endParaRPr lang="en-C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3295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2" y="527403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2381" y="2428346"/>
            <a:ext cx="2901255" cy="119009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71864" y="2428346"/>
            <a:ext cx="2915543" cy="119009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11/12/2020</a:t>
            </a:fld>
            <a:endParaRPr lang="en-C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988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11/12/2020</a:t>
            </a:fld>
            <a:endParaRPr lang="en-C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8188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11/12/2020</a:t>
            </a:fld>
            <a:endParaRPr lang="en-C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413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2" y="660400"/>
            <a:ext cx="2211883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544" y="1426281"/>
            <a:ext cx="3471863" cy="70396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2" y="2971800"/>
            <a:ext cx="2211883" cy="550562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11/12/2020</a:t>
            </a:fld>
            <a:endParaRPr lang="en-C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4407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2" y="660400"/>
            <a:ext cx="2211883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15544" y="1426281"/>
            <a:ext cx="3471863" cy="70396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2" y="2971800"/>
            <a:ext cx="2211883" cy="550562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11/12/2020</a:t>
            </a:fld>
            <a:endParaRPr lang="en-C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299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9" y="527403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71488" y="9181396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B00B8-73FC-45B7-A131-70958DDC2903}" type="datetimeFigureOut">
              <a:rPr lang="en-CA" smtClean="0"/>
              <a:t>11/12/2020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71714" y="9181396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843463" y="9181396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0326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ebpen.com.ua/" TargetMode="External"/><Relationship Id="rId7" Type="http://schemas.openxmlformats.org/officeDocument/2006/relationships/hyperlink" Target="https://mamabook.com.ua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learningapps.org/2274443" TargetMode="External"/><Relationship Id="rId5" Type="http://schemas.openxmlformats.org/officeDocument/2006/relationships/hyperlink" Target="http://learningapps.org/2197145" TargetMode="External"/><Relationship Id="rId4" Type="http://schemas.openxmlformats.org/officeDocument/2006/relationships/hyperlink" Target="https://ukr-mova.in.ua/exercis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Объект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40"/>
          <a:stretch/>
        </p:blipFill>
        <p:spPr>
          <a:xfrm flipH="1">
            <a:off x="-1" y="5143506"/>
            <a:ext cx="6857995" cy="476863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2906698"/>
            <a:ext cx="6816214" cy="40739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err="1" smtClean="0">
                <a:solidFill>
                  <a:srgbClr val="002060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Особливості</a:t>
            </a:r>
            <a:r>
              <a:rPr lang="ru-RU" sz="4800" dirty="0" smtClean="0">
                <a:solidFill>
                  <a:srgbClr val="002060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 </a:t>
            </a:r>
          </a:p>
          <a:p>
            <a:pPr algn="ctr"/>
            <a:r>
              <a:rPr lang="ru-RU" sz="4800" dirty="0" err="1" smtClean="0">
                <a:solidFill>
                  <a:srgbClr val="002060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мовно-літературної</a:t>
            </a:r>
            <a:r>
              <a:rPr lang="ru-RU" sz="4800" dirty="0" smtClean="0">
                <a:solidFill>
                  <a:srgbClr val="002060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 </a:t>
            </a:r>
            <a:r>
              <a:rPr lang="ru-RU" sz="4800" dirty="0" err="1">
                <a:solidFill>
                  <a:srgbClr val="002060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освіти</a:t>
            </a:r>
            <a:r>
              <a:rPr lang="ru-RU" sz="4800" dirty="0">
                <a:solidFill>
                  <a:srgbClr val="002060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 в </a:t>
            </a:r>
            <a:r>
              <a:rPr lang="ru-RU" sz="4800" dirty="0" err="1">
                <a:solidFill>
                  <a:srgbClr val="002060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епоху</a:t>
            </a:r>
            <a:r>
              <a:rPr lang="ru-RU" sz="4800" dirty="0">
                <a:solidFill>
                  <a:srgbClr val="002060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 </a:t>
            </a:r>
            <a:r>
              <a:rPr lang="ru-RU" sz="4800" dirty="0" err="1">
                <a:solidFill>
                  <a:srgbClr val="002060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дигіталізації</a:t>
            </a:r>
            <a:endParaRPr lang="uk-UA" sz="4800" dirty="0">
              <a:solidFill>
                <a:srgbClr val="002060"/>
              </a:solidFill>
              <a:latin typeface="Impact" panose="020B0806030902050204" pitchFamily="34" charset="0"/>
              <a:cs typeface="Aharoni" panose="02010803020104030203" pitchFamily="2" charset="-79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701828" y="2030880"/>
            <a:ext cx="1519676" cy="0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352226" y="8207183"/>
            <a:ext cx="34639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2060"/>
                </a:solidFill>
              </a:rPr>
              <a:t>11.12.2020</a:t>
            </a:r>
          </a:p>
          <a:p>
            <a:pPr algn="ctr"/>
            <a:r>
              <a:rPr lang="uk-UA" sz="2400" b="1" dirty="0" smtClean="0">
                <a:solidFill>
                  <a:srgbClr val="002060"/>
                </a:solidFill>
              </a:rPr>
              <a:t>Леся </a:t>
            </a:r>
            <a:r>
              <a:rPr lang="uk-UA" sz="2400" b="1" dirty="0" err="1" smtClean="0">
                <a:solidFill>
                  <a:srgbClr val="002060"/>
                </a:solidFill>
              </a:rPr>
              <a:t>Гапон</a:t>
            </a:r>
            <a:endParaRPr lang="uk-UA" sz="2400" b="1" dirty="0">
              <a:solidFill>
                <a:srgbClr val="002060"/>
              </a:solidFill>
            </a:endParaRPr>
          </a:p>
        </p:txBody>
      </p:sp>
      <p:pic>
        <p:nvPicPr>
          <p:cNvPr id="12" name="Picture 6" descr="http://tkmco.org/images/999878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987" y="1096149"/>
            <a:ext cx="4062276" cy="102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11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49" r="24046"/>
          <a:stretch/>
        </p:blipFill>
        <p:spPr>
          <a:xfrm rot="10800000">
            <a:off x="13922" y="-74024"/>
            <a:ext cx="6844078" cy="986407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34221" y="4858012"/>
            <a:ext cx="598955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uk-UA" sz="2400" dirty="0"/>
              <a:t>Використання електронних словників у процесі вивчення мови.</a:t>
            </a:r>
          </a:p>
          <a:p>
            <a:pPr marL="514350" indent="-514350">
              <a:buAutoNum type="arabicPeriod"/>
            </a:pPr>
            <a:r>
              <a:rPr lang="uk-UA" sz="2400" dirty="0" smtClean="0"/>
              <a:t>Електронні </a:t>
            </a:r>
            <a:r>
              <a:rPr lang="uk-UA" sz="2400" dirty="0"/>
              <a:t>тренажери. </a:t>
            </a:r>
          </a:p>
          <a:p>
            <a:pPr marL="514350" indent="-514350">
              <a:buAutoNum type="arabicPeriod"/>
            </a:pPr>
            <a:r>
              <a:rPr lang="uk-UA" sz="2400" dirty="0"/>
              <a:t>Електронні підручники і електронні версії підручників, тренажери.</a:t>
            </a:r>
          </a:p>
          <a:p>
            <a:pPr marL="514350" indent="-514350">
              <a:buAutoNum type="arabicPeriod"/>
            </a:pPr>
            <a:r>
              <a:rPr lang="uk-UA" sz="2400" dirty="0"/>
              <a:t>Навчальні відео.</a:t>
            </a:r>
          </a:p>
          <a:p>
            <a:pPr marL="514350" indent="-514350">
              <a:buAutoNum type="arabicPeriod"/>
            </a:pPr>
            <a:r>
              <a:rPr lang="uk-UA" sz="2400" dirty="0"/>
              <a:t>Мультимедіа в контексті особистісно орієнтованого уроку.</a:t>
            </a:r>
          </a:p>
          <a:p>
            <a:pPr marL="514350" indent="-514350">
              <a:buAutoNum type="arabicPeriod"/>
            </a:pPr>
            <a:r>
              <a:rPr lang="uk-UA" sz="2400" dirty="0" err="1"/>
              <a:t>Telegram</a:t>
            </a:r>
            <a:r>
              <a:rPr lang="uk-UA" sz="2400" dirty="0"/>
              <a:t>, </a:t>
            </a:r>
            <a:r>
              <a:rPr lang="uk-UA" sz="2400" dirty="0" err="1"/>
              <a:t>WhatsApp</a:t>
            </a:r>
            <a:r>
              <a:rPr lang="uk-UA" sz="2400" dirty="0"/>
              <a:t>, </a:t>
            </a:r>
            <a:r>
              <a:rPr lang="uk-UA" sz="2400" dirty="0" err="1"/>
              <a:t>Viber</a:t>
            </a:r>
            <a:r>
              <a:rPr lang="uk-UA" sz="2400" dirty="0"/>
              <a:t> у процесі навчання мови й літератури.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760387" y="3737803"/>
            <a:ext cx="13372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>
                <a:solidFill>
                  <a:srgbClr val="002060"/>
                </a:solidFill>
                <a:cs typeface="Aharoni" panose="02010803020104030203" pitchFamily="2" charset="-79"/>
              </a:rPr>
              <a:t>ПЛАН</a:t>
            </a:r>
            <a:endParaRPr lang="uk-UA" sz="3600" dirty="0">
              <a:solidFill>
                <a:srgbClr val="002060"/>
              </a:solidFill>
              <a:cs typeface="Aharoni" panose="02010803020104030203" pitchFamily="2" charset="-79"/>
            </a:endParaRPr>
          </a:p>
        </p:txBody>
      </p:sp>
      <p:sp>
        <p:nvSpPr>
          <p:cNvPr id="22" name="Объект 2"/>
          <p:cNvSpPr>
            <a:spLocks noGrp="1"/>
          </p:cNvSpPr>
          <p:nvPr>
            <p:ph idx="1"/>
          </p:nvPr>
        </p:nvSpPr>
        <p:spPr>
          <a:xfrm>
            <a:off x="0" y="531781"/>
            <a:ext cx="6858000" cy="2701814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r>
              <a:rPr lang="ru-RU" sz="4400" i="1" dirty="0" smtClean="0">
                <a:solidFill>
                  <a:srgbClr val="002060"/>
                </a:solidFill>
              </a:rPr>
              <a:t>            Трендом </a:t>
            </a:r>
            <a:r>
              <a:rPr lang="ru-RU" sz="4400" i="1" dirty="0" err="1" smtClean="0">
                <a:solidFill>
                  <a:srgbClr val="002060"/>
                </a:solidFill>
              </a:rPr>
              <a:t>нашого</a:t>
            </a:r>
            <a:r>
              <a:rPr lang="ru-RU" sz="4400" i="1" dirty="0" smtClean="0">
                <a:solidFill>
                  <a:srgbClr val="002060"/>
                </a:solidFill>
              </a:rPr>
              <a:t> часу є свобода </a:t>
            </a:r>
            <a:r>
              <a:rPr lang="ru-RU" sz="4400" i="1" dirty="0" err="1" smtClean="0">
                <a:solidFill>
                  <a:srgbClr val="002060"/>
                </a:solidFill>
              </a:rPr>
              <a:t>вибору</a:t>
            </a:r>
            <a:r>
              <a:rPr lang="ru-RU" sz="4400" i="1" dirty="0" smtClean="0">
                <a:solidFill>
                  <a:srgbClr val="002060"/>
                </a:solidFill>
              </a:rPr>
              <a:t>. Ми </a:t>
            </a:r>
          </a:p>
          <a:p>
            <a:pPr marL="0" indent="0">
              <a:buNone/>
            </a:pPr>
            <a:r>
              <a:rPr lang="ru-RU" sz="4400" i="1" dirty="0">
                <a:solidFill>
                  <a:srgbClr val="002060"/>
                </a:solidFill>
              </a:rPr>
              <a:t> </a:t>
            </a:r>
            <a:r>
              <a:rPr lang="ru-RU" sz="4400" i="1" dirty="0" smtClean="0">
                <a:solidFill>
                  <a:srgbClr val="002060"/>
                </a:solidFill>
              </a:rPr>
              <a:t>      </a:t>
            </a:r>
            <a:r>
              <a:rPr lang="ru-RU" sz="4400" i="1" dirty="0" err="1" smtClean="0">
                <a:solidFill>
                  <a:srgbClr val="002060"/>
                </a:solidFill>
              </a:rPr>
              <a:t>маємо</a:t>
            </a:r>
            <a:r>
              <a:rPr lang="ru-RU" sz="4400" i="1" dirty="0" smtClean="0">
                <a:solidFill>
                  <a:srgbClr val="002060"/>
                </a:solidFill>
              </a:rPr>
              <a:t> </a:t>
            </a:r>
            <a:r>
              <a:rPr lang="ru-RU" sz="4400" i="1" dirty="0" err="1" smtClean="0">
                <a:solidFill>
                  <a:srgbClr val="002060"/>
                </a:solidFill>
              </a:rPr>
              <a:t>змогу</a:t>
            </a:r>
            <a:r>
              <a:rPr lang="ru-RU" sz="4400" i="1" dirty="0" smtClean="0">
                <a:solidFill>
                  <a:srgbClr val="002060"/>
                </a:solidFill>
              </a:rPr>
              <a:t> </a:t>
            </a:r>
            <a:r>
              <a:rPr lang="ru-RU" sz="4400" i="1" dirty="0" err="1" smtClean="0">
                <a:solidFill>
                  <a:srgbClr val="002060"/>
                </a:solidFill>
              </a:rPr>
              <a:t>вибирати</a:t>
            </a:r>
            <a:r>
              <a:rPr lang="ru-RU" sz="4400" i="1" dirty="0" smtClean="0">
                <a:solidFill>
                  <a:srgbClr val="002060"/>
                </a:solidFill>
              </a:rPr>
              <a:t> час </a:t>
            </a:r>
            <a:r>
              <a:rPr lang="ru-RU" sz="4400" i="1" dirty="0" err="1" smtClean="0">
                <a:solidFill>
                  <a:srgbClr val="002060"/>
                </a:solidFill>
              </a:rPr>
              <a:t>навчання</a:t>
            </a:r>
            <a:r>
              <a:rPr lang="ru-RU" sz="4400" i="1" dirty="0" smtClean="0">
                <a:solidFill>
                  <a:srgbClr val="002060"/>
                </a:solidFill>
              </a:rPr>
              <a:t>, </a:t>
            </a:r>
            <a:r>
              <a:rPr lang="ru-RU" sz="4400" i="1" dirty="0" err="1" smtClean="0">
                <a:solidFill>
                  <a:srgbClr val="002060"/>
                </a:solidFill>
              </a:rPr>
              <a:t>свій</a:t>
            </a:r>
            <a:r>
              <a:rPr lang="ru-RU" sz="4400" i="1" dirty="0" smtClean="0">
                <a:solidFill>
                  <a:srgbClr val="002060"/>
                </a:solidFill>
              </a:rPr>
              <a:t> темп </a:t>
            </a:r>
          </a:p>
          <a:p>
            <a:pPr marL="0" indent="0">
              <a:buNone/>
            </a:pPr>
            <a:r>
              <a:rPr lang="ru-RU" sz="4400" i="1" dirty="0">
                <a:solidFill>
                  <a:srgbClr val="002060"/>
                </a:solidFill>
              </a:rPr>
              <a:t> </a:t>
            </a:r>
            <a:r>
              <a:rPr lang="ru-RU" sz="4400" i="1" dirty="0" smtClean="0">
                <a:solidFill>
                  <a:srgbClr val="002060"/>
                </a:solidFill>
              </a:rPr>
              <a:t>      </a:t>
            </a:r>
            <a:r>
              <a:rPr lang="ru-RU" sz="4400" i="1" dirty="0" err="1" smtClean="0">
                <a:solidFill>
                  <a:srgbClr val="002060"/>
                </a:solidFill>
              </a:rPr>
              <a:t>засвоєння</a:t>
            </a:r>
            <a:r>
              <a:rPr lang="ru-RU" sz="4400" i="1" dirty="0" smtClean="0">
                <a:solidFill>
                  <a:srgbClr val="002060"/>
                </a:solidFill>
              </a:rPr>
              <a:t> </a:t>
            </a:r>
            <a:r>
              <a:rPr lang="ru-RU" sz="4400" i="1" dirty="0" err="1" smtClean="0">
                <a:solidFill>
                  <a:srgbClr val="002060"/>
                </a:solidFill>
              </a:rPr>
              <a:t>матеріалів</a:t>
            </a:r>
            <a:r>
              <a:rPr lang="ru-RU" sz="4400" i="1" dirty="0" smtClean="0">
                <a:solidFill>
                  <a:srgbClr val="002060"/>
                </a:solidFill>
              </a:rPr>
              <a:t>, </a:t>
            </a:r>
            <a:r>
              <a:rPr lang="ru-RU" sz="4400" i="1" dirty="0" err="1" smtClean="0">
                <a:solidFill>
                  <a:srgbClr val="002060"/>
                </a:solidFill>
              </a:rPr>
              <a:t>підручники</a:t>
            </a:r>
            <a:r>
              <a:rPr lang="ru-RU" sz="4400" i="1" dirty="0" smtClean="0">
                <a:solidFill>
                  <a:srgbClr val="002060"/>
                </a:solidFill>
              </a:rPr>
              <a:t>. Все </a:t>
            </a:r>
            <a:r>
              <a:rPr lang="ru-RU" sz="4400" i="1" dirty="0" err="1" smtClean="0">
                <a:solidFill>
                  <a:srgbClr val="002060"/>
                </a:solidFill>
              </a:rPr>
              <a:t>більше</a:t>
            </a:r>
            <a:r>
              <a:rPr lang="ru-RU" sz="4400" i="1" dirty="0" smtClean="0">
                <a:solidFill>
                  <a:srgbClr val="002060"/>
                </a:solidFill>
              </a:rPr>
              <a:t> </a:t>
            </a:r>
            <a:r>
              <a:rPr lang="ru-RU" sz="4400" i="1" dirty="0" err="1" smtClean="0">
                <a:solidFill>
                  <a:srgbClr val="002060"/>
                </a:solidFill>
              </a:rPr>
              <a:t>учнів</a:t>
            </a:r>
            <a:r>
              <a:rPr lang="ru-RU" sz="4400" i="1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ru-RU" sz="4400" i="1" dirty="0">
                <a:solidFill>
                  <a:srgbClr val="002060"/>
                </a:solidFill>
              </a:rPr>
              <a:t> </a:t>
            </a:r>
            <a:r>
              <a:rPr lang="ru-RU" sz="4400" i="1" dirty="0" smtClean="0">
                <a:solidFill>
                  <a:srgbClr val="002060"/>
                </a:solidFill>
              </a:rPr>
              <a:t>      </a:t>
            </a:r>
            <a:r>
              <a:rPr lang="ru-RU" sz="4400" i="1" dirty="0" err="1" smtClean="0">
                <a:solidFill>
                  <a:srgbClr val="002060"/>
                </a:solidFill>
              </a:rPr>
              <a:t>замислюються</a:t>
            </a:r>
            <a:r>
              <a:rPr lang="ru-RU" sz="4400" i="1" dirty="0" smtClean="0">
                <a:solidFill>
                  <a:srgbClr val="002060"/>
                </a:solidFill>
              </a:rPr>
              <a:t>, як вони </a:t>
            </a:r>
            <a:r>
              <a:rPr lang="ru-RU" sz="4400" i="1" dirty="0" err="1" smtClean="0">
                <a:solidFill>
                  <a:srgbClr val="002060"/>
                </a:solidFill>
              </a:rPr>
              <a:t>вчаться</a:t>
            </a:r>
            <a:r>
              <a:rPr lang="ru-RU" sz="4400" i="1" dirty="0" smtClean="0">
                <a:solidFill>
                  <a:srgbClr val="002060"/>
                </a:solidFill>
              </a:rPr>
              <a:t>, як правильно </a:t>
            </a:r>
          </a:p>
          <a:p>
            <a:pPr marL="0" indent="0">
              <a:buNone/>
            </a:pPr>
            <a:r>
              <a:rPr lang="ru-RU" sz="4400" i="1" dirty="0">
                <a:solidFill>
                  <a:srgbClr val="002060"/>
                </a:solidFill>
              </a:rPr>
              <a:t> </a:t>
            </a:r>
            <a:r>
              <a:rPr lang="ru-RU" sz="4400" i="1" dirty="0" smtClean="0">
                <a:solidFill>
                  <a:srgbClr val="002060"/>
                </a:solidFill>
              </a:rPr>
              <a:t>      </a:t>
            </a:r>
            <a:r>
              <a:rPr lang="ru-RU" sz="4400" i="1" dirty="0" err="1" smtClean="0">
                <a:solidFill>
                  <a:srgbClr val="002060"/>
                </a:solidFill>
              </a:rPr>
              <a:t>навчатися</a:t>
            </a:r>
            <a:r>
              <a:rPr lang="ru-RU" sz="4400" i="1" dirty="0" smtClean="0">
                <a:solidFill>
                  <a:srgbClr val="002060"/>
                </a:solidFill>
              </a:rPr>
              <a:t> і   </a:t>
            </a:r>
            <a:r>
              <a:rPr lang="ru-RU" sz="4400" i="1" dirty="0" err="1" smtClean="0">
                <a:solidFill>
                  <a:srgbClr val="002060"/>
                </a:solidFill>
              </a:rPr>
              <a:t>що</a:t>
            </a:r>
            <a:r>
              <a:rPr lang="ru-RU" sz="4400" i="1" dirty="0" smtClean="0">
                <a:solidFill>
                  <a:srgbClr val="002060"/>
                </a:solidFill>
              </a:rPr>
              <a:t> треба </a:t>
            </a:r>
            <a:r>
              <a:rPr lang="ru-RU" sz="4400" i="1" dirty="0" err="1" smtClean="0">
                <a:solidFill>
                  <a:srgbClr val="002060"/>
                </a:solidFill>
              </a:rPr>
              <a:t>робити</a:t>
            </a:r>
            <a:r>
              <a:rPr lang="ru-RU" sz="4400" i="1" dirty="0" smtClean="0">
                <a:solidFill>
                  <a:srgbClr val="002060"/>
                </a:solidFill>
              </a:rPr>
              <a:t> для того, </a:t>
            </a:r>
            <a:r>
              <a:rPr lang="ru-RU" sz="4400" i="1" dirty="0" err="1" smtClean="0">
                <a:solidFill>
                  <a:srgbClr val="002060"/>
                </a:solidFill>
              </a:rPr>
              <a:t>щоб</a:t>
            </a:r>
            <a:r>
              <a:rPr lang="ru-RU" sz="4400" i="1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ru-RU" sz="4400" i="1" dirty="0">
                <a:solidFill>
                  <a:srgbClr val="002060"/>
                </a:solidFill>
              </a:rPr>
              <a:t> </a:t>
            </a:r>
            <a:r>
              <a:rPr lang="ru-RU" sz="4400" i="1" dirty="0" smtClean="0">
                <a:solidFill>
                  <a:srgbClr val="002060"/>
                </a:solidFill>
              </a:rPr>
              <a:t>      </a:t>
            </a:r>
            <a:r>
              <a:rPr lang="ru-RU" sz="4400" i="1" dirty="0" err="1" smtClean="0">
                <a:solidFill>
                  <a:srgbClr val="002060"/>
                </a:solidFill>
              </a:rPr>
              <a:t>навчатися</a:t>
            </a:r>
            <a:r>
              <a:rPr lang="ru-RU" sz="4400" i="1" dirty="0" smtClean="0">
                <a:solidFill>
                  <a:srgbClr val="002060"/>
                </a:solidFill>
              </a:rPr>
              <a:t> </a:t>
            </a:r>
            <a:r>
              <a:rPr lang="ru-RU" sz="4400" i="1" dirty="0" err="1" smtClean="0">
                <a:solidFill>
                  <a:srgbClr val="002060"/>
                </a:solidFill>
              </a:rPr>
              <a:t>краще</a:t>
            </a:r>
            <a:r>
              <a:rPr lang="ru-RU" sz="4400" i="1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4400" i="1" dirty="0">
                <a:solidFill>
                  <a:srgbClr val="002060"/>
                </a:solidFill>
              </a:rPr>
              <a:t> </a:t>
            </a:r>
            <a:r>
              <a:rPr lang="ru-RU" sz="4400" i="1" dirty="0" smtClean="0">
                <a:solidFill>
                  <a:srgbClr val="002060"/>
                </a:solidFill>
              </a:rPr>
              <a:t>                                                                                Н. Дика</a:t>
            </a:r>
            <a:endParaRPr lang="uk-UA" sz="44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91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49" r="24046"/>
          <a:stretch/>
        </p:blipFill>
        <p:spPr>
          <a:xfrm>
            <a:off x="0" y="46082"/>
            <a:ext cx="6857999" cy="9859917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91022" y="270839"/>
            <a:ext cx="6171036" cy="8740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002060"/>
                </a:solidFill>
              </a:rPr>
              <a:t>TELEGRAM, WHATSAPP, VIBER</a:t>
            </a:r>
          </a:p>
          <a:p>
            <a:pPr algn="ctr"/>
            <a:endParaRPr lang="uk-UA" sz="800" dirty="0" smtClean="0"/>
          </a:p>
          <a:p>
            <a:pPr fontAlgn="base"/>
            <a:r>
              <a:rPr lang="uk-UA" sz="1400" b="1" dirty="0" smtClean="0"/>
              <a:t>Заповнення </a:t>
            </a:r>
            <a:r>
              <a:rPr lang="uk-UA" sz="1400" b="1" dirty="0" err="1"/>
              <a:t>пропусків.</a:t>
            </a:r>
            <a:r>
              <a:rPr lang="uk-UA" sz="1400" dirty="0" err="1"/>
              <a:t>Учень</a:t>
            </a:r>
            <a:r>
              <a:rPr lang="uk-UA" sz="1400" dirty="0"/>
              <a:t> переглядає підручник і вибирає речення. Записує його в повідомленні, але пропускає одне слово, поставивши знак підкреслення (_) на його місці. Потім надсилає повідомлення однокласнику. Йому потрібно надіслати у відповідь пропущене слово.</a:t>
            </a:r>
          </a:p>
          <a:p>
            <a:pPr lvl="0" fontAlgn="base"/>
            <a:r>
              <a:rPr lang="uk-UA" sz="1400" b="1" dirty="0"/>
              <a:t>Речення з </a:t>
            </a:r>
            <a:r>
              <a:rPr lang="uk-UA" sz="1400" b="1" dirty="0" err="1"/>
              <a:t>помилками.</a:t>
            </a:r>
            <a:r>
              <a:rPr lang="uk-UA" sz="1400" dirty="0" err="1"/>
              <a:t>Учень</a:t>
            </a:r>
            <a:r>
              <a:rPr lang="uk-UA" sz="1400" dirty="0"/>
              <a:t> переглядає підручник і вибирає речення. Записує його в повідомленні, але робить граматичну, орфографічну або лексичну помилку. Потім надсилає повідомлення однокласнику для перевірки. Йому потрібно надіслати у відповідь виправлене речення.</a:t>
            </a:r>
          </a:p>
          <a:p>
            <a:pPr lvl="0" fontAlgn="base"/>
            <a:r>
              <a:rPr lang="uk-UA" sz="1400" b="1" dirty="0"/>
              <a:t>Викресли зайве .</a:t>
            </a:r>
            <a:r>
              <a:rPr lang="uk-UA" sz="1400" dirty="0"/>
              <a:t>Учень записує в повідомленні чотири слова, одне з яких відрізняється від інших трьох. Потім надсилає повідомлення однокласнику. Їй потрібно надіслати у відповідь зайве слово й пояснити свій вибір.</a:t>
            </a:r>
          </a:p>
          <a:p>
            <a:pPr lvl="0" fontAlgn="base"/>
            <a:r>
              <a:rPr lang="uk-UA" sz="1400" b="1" dirty="0"/>
              <a:t>Дистанційне </a:t>
            </a:r>
            <a:r>
              <a:rPr lang="uk-UA" sz="1400" b="1" dirty="0" err="1"/>
              <a:t>інтерв’ю</a:t>
            </a:r>
            <a:r>
              <a:rPr lang="uk-UA" sz="1400" dirty="0" err="1"/>
              <a:t>Учень</a:t>
            </a:r>
            <a:r>
              <a:rPr lang="uk-UA" sz="1400" dirty="0"/>
              <a:t> робить </a:t>
            </a:r>
            <a:r>
              <a:rPr lang="uk-UA" sz="1400" dirty="0" err="1"/>
              <a:t>аудіозапис</a:t>
            </a:r>
            <a:r>
              <a:rPr lang="uk-UA" sz="1400" dirty="0"/>
              <a:t> запитань, які хоче поставити однокласникам. Потім надсилає запис однокласникам за порядком. Вони також роблять </a:t>
            </a:r>
            <a:r>
              <a:rPr lang="uk-UA" sz="1400" dirty="0" err="1"/>
              <a:t>аудіозапис</a:t>
            </a:r>
            <a:r>
              <a:rPr lang="uk-UA" sz="1400" dirty="0"/>
              <a:t> відповідей на запитання.</a:t>
            </a:r>
          </a:p>
          <a:p>
            <a:pPr lvl="0" fontAlgn="base"/>
            <a:r>
              <a:rPr lang="uk-UA" sz="1400" b="1" dirty="0" err="1"/>
              <a:t>Аудіощоденник.</a:t>
            </a:r>
            <a:r>
              <a:rPr lang="uk-UA" sz="1400" dirty="0" err="1"/>
              <a:t>Учні</a:t>
            </a:r>
            <a:r>
              <a:rPr lang="uk-UA" sz="1400" dirty="0"/>
              <a:t> роблять </a:t>
            </a:r>
            <a:r>
              <a:rPr lang="uk-UA" sz="1400" dirty="0" err="1"/>
              <a:t>аудіозаписи</a:t>
            </a:r>
            <a:r>
              <a:rPr lang="uk-UA" sz="1400" dirty="0"/>
              <a:t> розповідей про те, що вони роблять протягом дня. Прослухавши записи одне одного, вони можуть порівняти, якою мірою їхні заняття схожі чи не схожі. Як варіант – діти можуть записувати щоденник дослідження в межах навчального </a:t>
            </a:r>
            <a:r>
              <a:rPr lang="uk-UA" sz="1400" dirty="0" err="1"/>
              <a:t>проєкту</a:t>
            </a:r>
            <a:r>
              <a:rPr lang="uk-UA" sz="1400" dirty="0"/>
              <a:t>, виконання лабораторного експерименту тощо.</a:t>
            </a:r>
          </a:p>
          <a:p>
            <a:pPr lvl="0" fontAlgn="base"/>
            <a:r>
              <a:rPr lang="uk-UA" sz="1400" b="1" dirty="0"/>
              <a:t>30-секундна </a:t>
            </a:r>
            <a:r>
              <a:rPr lang="uk-UA" sz="1400" b="1" dirty="0" err="1"/>
              <a:t>відеопрезентація.</a:t>
            </a:r>
            <a:r>
              <a:rPr lang="uk-UA" sz="1400" dirty="0" err="1"/>
              <a:t>Учні</a:t>
            </a:r>
            <a:r>
              <a:rPr lang="uk-UA" sz="1400" dirty="0"/>
              <a:t> готують і записують 30-секундну </a:t>
            </a:r>
            <a:r>
              <a:rPr lang="uk-UA" sz="1400" dirty="0" err="1"/>
              <a:t>відеопрезентацію</a:t>
            </a:r>
            <a:r>
              <a:rPr lang="uk-UA" sz="1400" dirty="0"/>
              <a:t> на обрану тему й надсилають однокласникам, щоби отримати відгук.  Як варіант – діти записують коротке відео про місце, яке вони добре знають. Це може бути їхній будинок, мікрорайон, школа тощо. Разом із відео записуються коментарі.</a:t>
            </a:r>
          </a:p>
          <a:p>
            <a:pPr lvl="0" fontAlgn="base"/>
            <a:r>
              <a:rPr lang="uk-UA" sz="1400" b="1" dirty="0" err="1"/>
              <a:t>Голосування.</a:t>
            </a:r>
            <a:r>
              <a:rPr lang="uk-UA" sz="1400" dirty="0" err="1"/>
              <a:t>Серед</a:t>
            </a:r>
            <a:r>
              <a:rPr lang="uk-UA" sz="1400" dirty="0"/>
              <a:t> учнів проводиться голосування щодо вирішення важливих питань для класу – маршруту шкільної екскурсії, форми проведення свята, вибору старости, керівника команди чи переможця конкурсу.</a:t>
            </a:r>
          </a:p>
          <a:p>
            <a:pPr lvl="0" fontAlgn="base"/>
            <a:r>
              <a:rPr lang="uk-UA" sz="1400" b="1" dirty="0"/>
              <a:t>Опиши </a:t>
            </a:r>
            <a:r>
              <a:rPr lang="uk-UA" sz="1400" b="1" dirty="0" err="1"/>
              <a:t>процес.</a:t>
            </a:r>
            <a:r>
              <a:rPr lang="uk-UA" sz="1400" dirty="0" err="1"/>
              <a:t>Учні</a:t>
            </a:r>
            <a:r>
              <a:rPr lang="uk-UA" sz="1400" dirty="0"/>
              <a:t> вибирають добре знайомий процес, наприклад, приготування бутерброда. Фотографують кожний етап і описують його. Далі можна запропонувати дітям записувати інші процеси – розв’язування задачі, виконання фізичної вправи та інші.</a:t>
            </a:r>
          </a:p>
          <a:p>
            <a:pPr lvl="0" fontAlgn="base"/>
            <a:r>
              <a:rPr lang="uk-UA" sz="1400" b="1" dirty="0"/>
              <a:t>Роби те, що я </a:t>
            </a:r>
            <a:r>
              <a:rPr lang="uk-UA" sz="1400" b="1" dirty="0" err="1"/>
              <a:t>кажу.</a:t>
            </a:r>
            <a:r>
              <a:rPr lang="uk-UA" sz="1400" dirty="0" err="1"/>
              <a:t>Учень</a:t>
            </a:r>
            <a:r>
              <a:rPr lang="uk-UA" sz="1400" dirty="0"/>
              <a:t> записує та надсилає однокласникам </a:t>
            </a:r>
            <a:r>
              <a:rPr lang="uk-UA" sz="1400" dirty="0" err="1"/>
              <a:t>аудіоінструкції</a:t>
            </a:r>
            <a:r>
              <a:rPr lang="uk-UA" sz="1400" dirty="0"/>
              <a:t> до дій, які потрібно виконати. Однокласникам потрібно продемонструвати розуміння інструкцій, записавши </a:t>
            </a:r>
            <a:r>
              <a:rPr lang="uk-UA" sz="1400" dirty="0" err="1"/>
              <a:t>селфівідео</a:t>
            </a:r>
            <a:r>
              <a:rPr lang="uk-UA" sz="1400" dirty="0"/>
              <a:t> дій, описаних в інструкціях.</a:t>
            </a:r>
          </a:p>
          <a:p>
            <a:pPr lvl="0" fontAlgn="base"/>
            <a:r>
              <a:rPr lang="uk-UA" sz="1400" b="1" dirty="0"/>
              <a:t>Історія в </a:t>
            </a:r>
            <a:r>
              <a:rPr lang="uk-UA" sz="1400" b="1" dirty="0" err="1"/>
              <a:t>смайликах.</a:t>
            </a:r>
            <a:r>
              <a:rPr lang="uk-UA" sz="1400" dirty="0" err="1"/>
              <a:t>Учні</a:t>
            </a:r>
            <a:r>
              <a:rPr lang="uk-UA" sz="1400" dirty="0"/>
              <a:t> вибирають чотири </a:t>
            </a:r>
            <a:r>
              <a:rPr lang="uk-UA" sz="1400" dirty="0" err="1"/>
              <a:t>смайлики</a:t>
            </a:r>
            <a:r>
              <a:rPr lang="uk-UA" sz="1400" dirty="0"/>
              <a:t> й надсилають їх однокласникам. Тим потрібно написати дуже коротку розповідь, яка містить усі чотири слова / поняття, які відповідають цим </a:t>
            </a:r>
            <a:r>
              <a:rPr lang="uk-UA" sz="1400" dirty="0" err="1"/>
              <a:t>смайликам</a:t>
            </a:r>
            <a:r>
              <a:rPr lang="uk-UA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761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939"/>
          <a:stretch/>
        </p:blipFill>
        <p:spPr bwMode="auto">
          <a:xfrm rot="5400000">
            <a:off x="-4284287" y="4307264"/>
            <a:ext cx="9883021" cy="1314451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530221" y="0"/>
            <a:ext cx="5141167" cy="984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002060"/>
                </a:solidFill>
              </a:rPr>
              <a:t>ЕЛЕКТРОННІ ТРЕНАЖЕРИ</a:t>
            </a:r>
          </a:p>
          <a:p>
            <a:pPr algn="ctr"/>
            <a:endParaRPr lang="ru-RU" sz="800" dirty="0" smtClean="0"/>
          </a:p>
          <a:p>
            <a:r>
              <a:rPr lang="en-US" dirty="0" smtClean="0">
                <a:hlinkClick r:id="rId3"/>
              </a:rPr>
              <a:t>webpen.com.ua</a:t>
            </a:r>
            <a:r>
              <a:rPr lang="uk-UA" dirty="0" smtClean="0"/>
              <a:t> </a:t>
            </a:r>
            <a:r>
              <a:rPr lang="uk-UA" dirty="0"/>
              <a:t>Комплексний тренажер з української мови. Поєднує компактний виклад теоретичного матеріалу із великим обсягом практичних завдань. Ви зможете перевірити свої знання із фонетики, лексики, орфографії та культури мова. Чудовий додатковий засіб перевірки й засвоєння знань у підготовці до ЗНО з української мови.</a:t>
            </a:r>
          </a:p>
          <a:p>
            <a:r>
              <a:rPr lang="en-US" dirty="0">
                <a:hlinkClick r:id="rId4"/>
              </a:rPr>
              <a:t>ukr-mova.in.ua</a:t>
            </a:r>
            <a:r>
              <a:rPr lang="uk-UA" dirty="0"/>
              <a:t> Зручний і красивий ресурс із великою базою вправ, головний акцент яких  - допомогти розібратись зі «складними випадками». Часто найбільш поширені помилки із поясненнями ви могли бачити у сторінках </a:t>
            </a:r>
            <a:r>
              <a:rPr lang="uk-UA" dirty="0" err="1"/>
              <a:t>соцмереж</a:t>
            </a:r>
            <a:r>
              <a:rPr lang="uk-UA" dirty="0"/>
              <a:t>. Також радимо слідкувати за оновленнями блогу на цьому сайті, де у компактній ілюстрованій викладено багато орфограм.</a:t>
            </a:r>
          </a:p>
          <a:p>
            <a:r>
              <a:rPr lang="en-US" dirty="0">
                <a:hlinkClick r:id="rId5"/>
              </a:rPr>
              <a:t>http://learningapps.org/2197145</a:t>
            </a:r>
            <a:r>
              <a:rPr lang="uk-UA" dirty="0"/>
              <a:t> Посилання на додатковий спосіб підготовки до ЗНО з української літератури. Вам необхідно встановити відповідність із цитатою та літературною героїнею чи літературним героєм. Недолік такий же, як і в попередньому посиланні.</a:t>
            </a:r>
          </a:p>
          <a:p>
            <a:r>
              <a:rPr lang="en-US" dirty="0">
                <a:hlinkClick r:id="rId6"/>
              </a:rPr>
              <a:t>learningapps.org/2274443</a:t>
            </a:r>
            <a:r>
              <a:rPr lang="uk-UA" dirty="0"/>
              <a:t> Чудовий додаток для розширення своїх знань у </a:t>
            </a:r>
            <a:r>
              <a:rPr lang="uk-UA" dirty="0" err="1"/>
              <a:t>родо</a:t>
            </a:r>
            <a:r>
              <a:rPr lang="uk-UA" dirty="0"/>
              <a:t>-жанровій специфіці творів української літератури. Підходить не лише для підготовки до зовнішнього незалежного оцінювання, а й для навчання у школі.</a:t>
            </a:r>
          </a:p>
          <a:p>
            <a:r>
              <a:rPr lang="en-US" dirty="0">
                <a:hlinkClick r:id="rId7"/>
              </a:rPr>
              <a:t>https://mamabook.com.ua/</a:t>
            </a:r>
            <a:r>
              <a:rPr lang="uk-UA" dirty="0"/>
              <a:t> Тести з мови й літератури, інтерактивні завдання для дітей. Цікаво, нестандартно, вишукано. Розраховані на </a:t>
            </a:r>
            <a:r>
              <a:rPr lang="uk-UA" dirty="0" smtClean="0"/>
              <a:t>широке коло шанувальників мови.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107823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379</Words>
  <Application>Microsoft Office PowerPoint</Application>
  <PresentationFormat>Лист A4 (210x297 мм)</PresentationFormat>
  <Paragraphs>38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Calibri Light</vt:lpstr>
      <vt:lpstr>Impact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Khrystyna Olkha</dc:creator>
  <cp:lastModifiedBy>vip-fast</cp:lastModifiedBy>
  <cp:revision>44</cp:revision>
  <dcterms:created xsi:type="dcterms:W3CDTF">2018-04-16T10:44:14Z</dcterms:created>
  <dcterms:modified xsi:type="dcterms:W3CDTF">2020-12-11T11:34:44Z</dcterms:modified>
</cp:coreProperties>
</file>