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64" r:id="rId5"/>
  </p:sldIdLst>
  <p:sldSz cx="6858000" cy="9906000" type="A4"/>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660066"/>
    <a:srgbClr val="E055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434" autoAdjust="0"/>
  </p:normalViewPr>
  <p:slideViewPr>
    <p:cSldViewPr>
      <p:cViewPr varScale="1">
        <p:scale>
          <a:sx n="52" d="100"/>
          <a:sy n="52" d="100"/>
        </p:scale>
        <p:origin x="2292" y="78"/>
      </p:cViewPr>
      <p:guideLst>
        <p:guide orient="horz" pos="312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3077283"/>
            <a:ext cx="5829300" cy="2123369"/>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17.12.2020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17.12.2020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96701"/>
            <a:ext cx="1543050" cy="845220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42900" y="396701"/>
            <a:ext cx="4514850" cy="845220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17.12.2020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17.12.2020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6365522"/>
            <a:ext cx="5829300" cy="1967442"/>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17.12.2020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17.12.2020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17.12.2020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17.12.2020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17.12.2020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1" y="394406"/>
            <a:ext cx="2256235" cy="1678517"/>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17.12.2020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934201"/>
            <a:ext cx="4114800" cy="818622"/>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17.12.2020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17.12.2020</a:t>
            </a:fld>
            <a:endParaRPr lang="ru-RU"/>
          </a:p>
        </p:txBody>
      </p:sp>
      <p:sp>
        <p:nvSpPr>
          <p:cNvPr id="5" name="Нижний колонтитул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drive.google.com/file/d/1w_L1C5IAJIPZga7Hp2a1AaVDBMkVCxQs/view?fbclid=IwAR1qkzKzy7WVB8xxWopDvcAmAxLFVLR0q574s5gX0DA5et5nT2u1G0WKv5U"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Прямоугольник 22"/>
          <p:cNvSpPr/>
          <p:nvPr/>
        </p:nvSpPr>
        <p:spPr>
          <a:xfrm>
            <a:off x="836711" y="2216696"/>
            <a:ext cx="4963590" cy="6408712"/>
          </a:xfrm>
          <a:prstGeom prst="rect">
            <a:avLst/>
          </a:prstGeom>
          <a:solidFill>
            <a:schemeClr val="tx2">
              <a:lumMod val="60000"/>
              <a:lumOff val="40000"/>
              <a:alpha val="91000"/>
            </a:schemeClr>
          </a:solidFill>
          <a:ln>
            <a:solidFill>
              <a:schemeClr val="bg1"/>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u-RU" sz="2400" b="1" dirty="0" smtClean="0">
                <a:solidFill>
                  <a:schemeClr val="bg1"/>
                </a:solidFill>
                <a:effectLst>
                  <a:outerShdw blurRad="38100" dist="38100" dir="2700000" algn="tl">
                    <a:srgbClr val="000000">
                      <a:alpha val="43137"/>
                    </a:srgbClr>
                  </a:outerShdw>
                </a:effectLst>
              </a:rPr>
              <a:t>ІНТЕРАКТИВНА ШКОЛА </a:t>
            </a:r>
          </a:p>
          <a:p>
            <a:pPr lvl="0" algn="ctr"/>
            <a:r>
              <a:rPr lang="ru-RU" sz="2400" b="1" dirty="0" smtClean="0">
                <a:solidFill>
                  <a:schemeClr val="bg1"/>
                </a:solidFill>
                <a:effectLst>
                  <a:outerShdw blurRad="38100" dist="38100" dir="2700000" algn="tl">
                    <a:srgbClr val="000000">
                      <a:alpha val="43137"/>
                    </a:srgbClr>
                  </a:outerShdw>
                </a:effectLst>
              </a:rPr>
              <a:t>УКРАЇНСЬКОГО СЛОВЕСНИКА</a:t>
            </a:r>
          </a:p>
          <a:p>
            <a:pPr lvl="0" algn="ctr"/>
            <a:endParaRPr lang="ru-RU" sz="2400" b="1" dirty="0" smtClean="0">
              <a:solidFill>
                <a:schemeClr val="bg1"/>
              </a:solidFill>
              <a:effectLst>
                <a:outerShdw blurRad="38100" dist="38100" dir="2700000" algn="tl">
                  <a:srgbClr val="000000">
                    <a:alpha val="43137"/>
                  </a:srgbClr>
                </a:outerShdw>
              </a:effectLst>
            </a:endParaRPr>
          </a:p>
          <a:p>
            <a:pPr lvl="0" algn="ctr"/>
            <a:r>
              <a:rPr lang="ru-RU" sz="2800" b="1" dirty="0" smtClean="0">
                <a:solidFill>
                  <a:srgbClr val="000066"/>
                </a:solidFill>
              </a:rPr>
              <a:t>ДИДАКТИЧНА </a:t>
            </a:r>
            <a:r>
              <a:rPr lang="ru-RU" sz="2800" b="1" dirty="0">
                <a:solidFill>
                  <a:srgbClr val="000066"/>
                </a:solidFill>
              </a:rPr>
              <a:t>ТРІАДА </a:t>
            </a:r>
            <a:br>
              <a:rPr lang="ru-RU" sz="2800" b="1" dirty="0">
                <a:solidFill>
                  <a:srgbClr val="000066"/>
                </a:solidFill>
              </a:rPr>
            </a:br>
            <a:r>
              <a:rPr lang="ru-RU" sz="2800" b="1" dirty="0">
                <a:solidFill>
                  <a:srgbClr val="000066"/>
                </a:solidFill>
              </a:rPr>
              <a:t>І ФОРМУВАННЯ КОМПЕТЕНТНОСТЕЙ НА УРОКАХ УКРАЇНСЬКОЇ </a:t>
            </a:r>
            <a:r>
              <a:rPr lang="ru-RU" sz="2800" b="1" dirty="0" smtClean="0">
                <a:solidFill>
                  <a:srgbClr val="000066"/>
                </a:solidFill>
              </a:rPr>
              <a:t>ЛІТЕРАТУРИ</a:t>
            </a:r>
          </a:p>
          <a:p>
            <a:pPr lvl="0" algn="ctr"/>
            <a:endParaRPr lang="ru-RU" sz="2800" b="1" dirty="0">
              <a:solidFill>
                <a:srgbClr val="FFC000"/>
              </a:solidFill>
              <a:effectLst>
                <a:outerShdw blurRad="38100" dist="38100" dir="2700000" algn="tl">
                  <a:srgbClr val="000000">
                    <a:alpha val="43137"/>
                  </a:srgbClr>
                </a:outerShdw>
              </a:effectLst>
            </a:endParaRPr>
          </a:p>
          <a:p>
            <a:pPr lvl="0" algn="ctr"/>
            <a:endParaRPr lang="ru-RU" sz="2800" b="1" dirty="0">
              <a:solidFill>
                <a:srgbClr val="FFC000"/>
              </a:solidFill>
              <a:effectLst>
                <a:outerShdw blurRad="38100" dist="38100" dir="2700000" algn="tl">
                  <a:srgbClr val="000000">
                    <a:alpha val="43137"/>
                  </a:srgbClr>
                </a:outerShdw>
              </a:effectLst>
            </a:endParaRPr>
          </a:p>
          <a:p>
            <a:pPr lvl="0" algn="ctr"/>
            <a:endParaRPr lang="ru-RU" sz="2800" b="1" dirty="0" smtClean="0">
              <a:solidFill>
                <a:schemeClr val="bg1"/>
              </a:solidFill>
              <a:effectLst>
                <a:outerShdw blurRad="38100" dist="38100" dir="2700000" algn="tl">
                  <a:srgbClr val="000000">
                    <a:alpha val="43137"/>
                  </a:srgbClr>
                </a:outerShdw>
              </a:effectLst>
            </a:endParaRPr>
          </a:p>
        </p:txBody>
      </p:sp>
      <p:pic>
        <p:nvPicPr>
          <p:cNvPr id="18" name="Picture 2" descr="http://tkmco.org/images/999878.png"/>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40000"/>
                    </a14:imgEffect>
                  </a14:imgLayer>
                </a14:imgProps>
              </a:ext>
            </a:extLst>
          </a:blip>
          <a:srcRect/>
          <a:stretch>
            <a:fillRect/>
          </a:stretch>
        </p:blipFill>
        <p:spPr bwMode="auto">
          <a:xfrm>
            <a:off x="1124744" y="488504"/>
            <a:ext cx="5004015" cy="1262175"/>
          </a:xfrm>
          <a:prstGeom prst="rect">
            <a:avLst/>
          </a:prstGeom>
          <a:noFill/>
        </p:spPr>
      </p:pic>
      <p:sp>
        <p:nvSpPr>
          <p:cNvPr id="3" name="Прямоугольник 2"/>
          <p:cNvSpPr/>
          <p:nvPr/>
        </p:nvSpPr>
        <p:spPr>
          <a:xfrm>
            <a:off x="1464571" y="6897216"/>
            <a:ext cx="3707871" cy="987524"/>
          </a:xfrm>
          <a:prstGeom prst="rect">
            <a:avLst/>
          </a:prstGeom>
          <a:solidFill>
            <a:srgbClr val="00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800" i="1" dirty="0" err="1" smtClean="0">
                <a:solidFill>
                  <a:schemeClr val="bg1"/>
                </a:solidFill>
                <a:latin typeface="Edwardian Script ITC" panose="030303020407070D0804" pitchFamily="66" charset="0"/>
              </a:rPr>
              <a:t>Lesya</a:t>
            </a:r>
            <a:r>
              <a:rPr lang="en-US" sz="2800" i="1" dirty="0" smtClean="0">
                <a:solidFill>
                  <a:schemeClr val="bg1"/>
                </a:solidFill>
                <a:latin typeface="Edwardian Script ITC" panose="030303020407070D0804" pitchFamily="66" charset="0"/>
              </a:rPr>
              <a:t> </a:t>
            </a:r>
            <a:r>
              <a:rPr lang="en-US" sz="2800" i="1" dirty="0" err="1" smtClean="0">
                <a:solidFill>
                  <a:schemeClr val="bg1"/>
                </a:solidFill>
                <a:latin typeface="Edwardian Script ITC" panose="030303020407070D0804" pitchFamily="66" charset="0"/>
              </a:rPr>
              <a:t>Hapon</a:t>
            </a:r>
            <a:r>
              <a:rPr lang="uk-UA" sz="2800" i="1" dirty="0" smtClean="0">
                <a:solidFill>
                  <a:schemeClr val="bg1"/>
                </a:solidFill>
                <a:latin typeface="Edwardian Script ITC" panose="030303020407070D0804" pitchFamily="66" charset="0"/>
              </a:rPr>
              <a:t>, </a:t>
            </a:r>
            <a:r>
              <a:rPr lang="en-US" sz="2800" i="1" dirty="0" smtClean="0">
                <a:solidFill>
                  <a:schemeClr val="bg1"/>
                </a:solidFill>
                <a:latin typeface="Edwardian Script ITC" panose="030303020407070D0804" pitchFamily="66" charset="0"/>
              </a:rPr>
              <a:t>PhD </a:t>
            </a:r>
            <a:br>
              <a:rPr lang="en-US" sz="2800" i="1" dirty="0" smtClean="0">
                <a:solidFill>
                  <a:schemeClr val="bg1"/>
                </a:solidFill>
                <a:latin typeface="Edwardian Script ITC" panose="030303020407070D0804" pitchFamily="66" charset="0"/>
              </a:rPr>
            </a:br>
            <a:r>
              <a:rPr lang="en-US" sz="2800" i="1" dirty="0" smtClean="0">
                <a:solidFill>
                  <a:schemeClr val="bg1"/>
                </a:solidFill>
                <a:latin typeface="Edwardian Script ITC" panose="030303020407070D0804" pitchFamily="66" charset="0"/>
              </a:rPr>
              <a:t>16</a:t>
            </a:r>
            <a:r>
              <a:rPr lang="uk-UA" sz="2800" i="1" dirty="0" smtClean="0">
                <a:solidFill>
                  <a:schemeClr val="bg1"/>
                </a:solidFill>
                <a:latin typeface="Edwardian Script ITC" panose="030303020407070D0804" pitchFamily="66" charset="0"/>
              </a:rPr>
              <a:t>.</a:t>
            </a:r>
            <a:r>
              <a:rPr lang="en-US" sz="2800" i="1" dirty="0" smtClean="0">
                <a:solidFill>
                  <a:schemeClr val="bg1"/>
                </a:solidFill>
                <a:latin typeface="Edwardian Script ITC" panose="030303020407070D0804" pitchFamily="66" charset="0"/>
              </a:rPr>
              <a:t>11</a:t>
            </a:r>
            <a:r>
              <a:rPr lang="uk-UA" sz="2800" i="1" dirty="0" smtClean="0">
                <a:solidFill>
                  <a:schemeClr val="bg1"/>
                </a:solidFill>
                <a:latin typeface="Edwardian Script ITC" panose="030303020407070D0804" pitchFamily="66" charset="0"/>
              </a:rPr>
              <a:t>.</a:t>
            </a:r>
            <a:r>
              <a:rPr lang="en-US" sz="2800" i="1" dirty="0" smtClean="0">
                <a:solidFill>
                  <a:schemeClr val="bg1"/>
                </a:solidFill>
                <a:latin typeface="Edwardian Script ITC" panose="030303020407070D0804" pitchFamily="66" charset="0"/>
              </a:rPr>
              <a:t>2020</a:t>
            </a:r>
            <a:endParaRPr lang="uk-UA" sz="2800" dirty="0"/>
          </a:p>
        </p:txBody>
      </p:sp>
    </p:spTree>
    <p:extLst>
      <p:ext uri="{BB962C8B-B14F-4D97-AF65-F5344CB8AC3E}">
        <p14:creationId xmlns:p14="http://schemas.microsoft.com/office/powerpoint/2010/main" val="2995856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Прямоугольник 23"/>
          <p:cNvSpPr/>
          <p:nvPr/>
        </p:nvSpPr>
        <p:spPr>
          <a:xfrm>
            <a:off x="0" y="7977336"/>
            <a:ext cx="6858000" cy="18837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i="1" dirty="0" smtClean="0">
                <a:solidFill>
                  <a:srgbClr val="000066"/>
                </a:solidFill>
              </a:rPr>
              <a:t>СПІКЕРКА - ЛЕСЯ ГАПОН, </a:t>
            </a:r>
          </a:p>
          <a:p>
            <a:pPr algn="ctr"/>
            <a:r>
              <a:rPr lang="ru-RU" b="1" i="1" dirty="0" smtClean="0">
                <a:solidFill>
                  <a:srgbClr val="000066"/>
                </a:solidFill>
              </a:rPr>
              <a:t>кандидат </a:t>
            </a:r>
            <a:r>
              <a:rPr lang="ru-RU" b="1" i="1" dirty="0" err="1" smtClean="0">
                <a:solidFill>
                  <a:srgbClr val="000066"/>
                </a:solidFill>
              </a:rPr>
              <a:t>філологічних</a:t>
            </a:r>
            <a:r>
              <a:rPr lang="ru-RU" b="1" i="1" dirty="0" smtClean="0">
                <a:solidFill>
                  <a:srgbClr val="000066"/>
                </a:solidFill>
              </a:rPr>
              <a:t> наук,</a:t>
            </a:r>
          </a:p>
          <a:p>
            <a:pPr algn="ctr"/>
            <a:r>
              <a:rPr lang="uk-UA" b="1" i="1" dirty="0" smtClean="0">
                <a:solidFill>
                  <a:srgbClr val="000066"/>
                </a:solidFill>
              </a:rPr>
              <a:t> Тернопільський комунальний </a:t>
            </a:r>
          </a:p>
          <a:p>
            <a:pPr algn="ctr"/>
            <a:r>
              <a:rPr lang="uk-UA" b="1" i="1" dirty="0" smtClean="0">
                <a:solidFill>
                  <a:srgbClr val="000066"/>
                </a:solidFill>
              </a:rPr>
              <a:t>методичний центр  науково-освітніх </a:t>
            </a:r>
            <a:r>
              <a:rPr lang="uk-UA" b="1" i="1" dirty="0" smtClean="0">
                <a:solidFill>
                  <a:srgbClr val="000066"/>
                </a:solidFill>
              </a:rPr>
              <a:t>інновацій</a:t>
            </a:r>
          </a:p>
          <a:p>
            <a:pPr algn="ctr"/>
            <a:endParaRPr lang="uk-UA" b="1" dirty="0">
              <a:solidFill>
                <a:srgbClr val="000066"/>
              </a:solidFill>
            </a:endParaRPr>
          </a:p>
        </p:txBody>
      </p:sp>
      <p:sp>
        <p:nvSpPr>
          <p:cNvPr id="4" name="Прямоугольник 3"/>
          <p:cNvSpPr/>
          <p:nvPr/>
        </p:nvSpPr>
        <p:spPr>
          <a:xfrm>
            <a:off x="-24" y="-228599"/>
            <a:ext cx="6858024" cy="27420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2400" dirty="0">
                <a:solidFill>
                  <a:schemeClr val="bg1"/>
                </a:solidFill>
              </a:rPr>
              <a:t> </a:t>
            </a:r>
            <a:endParaRPr lang="uk-UA" sz="2400" dirty="0" smtClean="0">
              <a:solidFill>
                <a:schemeClr val="bg1"/>
              </a:solidFill>
            </a:endParaRPr>
          </a:p>
          <a:p>
            <a:r>
              <a:rPr lang="uk-UA" sz="2400" dirty="0" smtClean="0">
                <a:solidFill>
                  <a:schemeClr val="bg1"/>
                </a:solidFill>
              </a:rPr>
              <a:t>Світ </a:t>
            </a:r>
            <a:r>
              <a:rPr lang="uk-UA" sz="2400" dirty="0">
                <a:solidFill>
                  <a:schemeClr val="bg1"/>
                </a:solidFill>
              </a:rPr>
              <a:t>літератури аж ніяк не вичерпується    </a:t>
            </a:r>
            <a:r>
              <a:rPr lang="uk-UA" sz="2400" dirty="0" err="1">
                <a:solidFill>
                  <a:schemeClr val="bg1"/>
                </a:solidFill>
              </a:rPr>
              <a:t>компетентнісними</a:t>
            </a:r>
            <a:r>
              <a:rPr lang="uk-UA" sz="2400" dirty="0">
                <a:solidFill>
                  <a:schemeClr val="bg1"/>
                </a:solidFill>
              </a:rPr>
              <a:t> орієнтирами НУШ,  проте він може дати багато для реалізації  </a:t>
            </a:r>
            <a:r>
              <a:rPr lang="uk-UA" sz="2400" dirty="0" err="1">
                <a:solidFill>
                  <a:schemeClr val="bg1"/>
                </a:solidFill>
              </a:rPr>
              <a:t>компетентностей</a:t>
            </a:r>
            <a:r>
              <a:rPr lang="uk-UA" sz="2400" dirty="0">
                <a:solidFill>
                  <a:schemeClr val="bg1"/>
                </a:solidFill>
              </a:rPr>
              <a:t> і  розвитку цілковито   іншого погляду на світ  і природу речей у ньому.</a:t>
            </a:r>
          </a:p>
          <a:p>
            <a:pPr algn="ctr"/>
            <a:r>
              <a:rPr lang="uk-UA" sz="2800" dirty="0">
                <a:solidFill>
                  <a:srgbClr val="000066"/>
                </a:solidFill>
              </a:rPr>
              <a:t>                        </a:t>
            </a:r>
            <a:r>
              <a:rPr lang="uk-UA" sz="2800" b="1" dirty="0">
                <a:solidFill>
                  <a:srgbClr val="000066"/>
                </a:solidFill>
                <a:latin typeface="Mistral" panose="03090702030407020403" pitchFamily="66" charset="0"/>
              </a:rPr>
              <a:t>Дмитро </a:t>
            </a:r>
            <a:r>
              <a:rPr lang="uk-UA" sz="2800" b="1" dirty="0" err="1">
                <a:solidFill>
                  <a:srgbClr val="000066"/>
                </a:solidFill>
                <a:latin typeface="Mistral" panose="03090702030407020403" pitchFamily="66" charset="0"/>
              </a:rPr>
              <a:t>Дроздовський</a:t>
            </a:r>
            <a:endParaRPr lang="ru-RU" sz="2800" dirty="0">
              <a:solidFill>
                <a:srgbClr val="000066"/>
              </a:solidFill>
            </a:endParaRPr>
          </a:p>
        </p:txBody>
      </p:sp>
      <p:sp>
        <p:nvSpPr>
          <p:cNvPr id="9" name="AutoShape 14" descr="https://upload.wikimedia.org/wikipedia/commons/thumb/3/3d/Plast_National_Scout_Organization.svg/2000px-Plast_National_Scout_Organization.svg.png"/>
          <p:cNvSpPr>
            <a:spLocks noChangeAspect="1" noChangeArrowheads="1"/>
          </p:cNvSpPr>
          <p:nvPr/>
        </p:nvSpPr>
        <p:spPr bwMode="auto">
          <a:xfrm>
            <a:off x="155575" y="-136525"/>
            <a:ext cx="298450" cy="298450"/>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 name="AutoShape 16" descr="https://upload.wikimedia.org/wikipedia/commons/thumb/3/3d/Plast_National_Scout_Organization.svg/2000px-Plast_National_Scout_Organization.svg.png"/>
          <p:cNvSpPr>
            <a:spLocks noChangeAspect="1" noChangeArrowheads="1"/>
          </p:cNvSpPr>
          <p:nvPr/>
        </p:nvSpPr>
        <p:spPr bwMode="auto">
          <a:xfrm>
            <a:off x="155575" y="-136525"/>
            <a:ext cx="298450" cy="298450"/>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1" name="Прямоугольник 20"/>
          <p:cNvSpPr/>
          <p:nvPr/>
        </p:nvSpPr>
        <p:spPr>
          <a:xfrm>
            <a:off x="304800" y="4763619"/>
            <a:ext cx="6120736" cy="3293209"/>
          </a:xfrm>
          <a:prstGeom prst="rect">
            <a:avLst/>
          </a:prstGeom>
        </p:spPr>
        <p:txBody>
          <a:bodyPr wrap="square">
            <a:spAutoFit/>
          </a:bodyPr>
          <a:lstStyle/>
          <a:p>
            <a:endParaRPr lang="uk-UA" sz="200" dirty="0">
              <a:solidFill>
                <a:srgbClr val="FF0000"/>
              </a:solidFill>
            </a:endParaRPr>
          </a:p>
          <a:p>
            <a:r>
              <a:rPr lang="uk-UA" sz="2400" dirty="0"/>
              <a:t>1.Урок літератури як урок формування </a:t>
            </a:r>
            <a:r>
              <a:rPr lang="uk-UA" sz="2400" dirty="0" err="1"/>
              <a:t>компетентностей</a:t>
            </a:r>
            <a:r>
              <a:rPr lang="uk-UA" sz="2400" dirty="0"/>
              <a:t> Нової української школи</a:t>
            </a:r>
            <a:r>
              <a:rPr lang="uk-UA" sz="2400" dirty="0" smtClean="0"/>
              <a:t>.</a:t>
            </a:r>
            <a:endParaRPr lang="uk-UA" sz="1000" dirty="0" smtClean="0"/>
          </a:p>
          <a:p>
            <a:r>
              <a:rPr lang="uk-UA" sz="2400" dirty="0" smtClean="0"/>
              <a:t>2</a:t>
            </a:r>
            <a:r>
              <a:rPr lang="uk-UA" sz="2400" dirty="0"/>
              <a:t>. Рольові ігри: прийом «</a:t>
            </a:r>
            <a:r>
              <a:rPr lang="uk-UA" sz="2400" dirty="0" err="1"/>
              <a:t>психодрама</a:t>
            </a:r>
            <a:r>
              <a:rPr lang="uk-UA" sz="2400" dirty="0"/>
              <a:t>»,  зміна </a:t>
            </a:r>
            <a:r>
              <a:rPr lang="uk-UA" sz="2400" dirty="0" err="1"/>
              <a:t>наративної</a:t>
            </a:r>
            <a:r>
              <a:rPr lang="uk-UA" sz="2400" dirty="0"/>
              <a:t> позиції, рольове розповідання, інсценізація, </a:t>
            </a:r>
            <a:r>
              <a:rPr lang="uk-UA" sz="2400" dirty="0" smtClean="0"/>
              <a:t>театр.</a:t>
            </a:r>
          </a:p>
          <a:p>
            <a:r>
              <a:rPr lang="uk-UA" sz="2400" dirty="0" smtClean="0"/>
              <a:t>3</a:t>
            </a:r>
            <a:r>
              <a:rPr lang="uk-UA" sz="2400" dirty="0"/>
              <a:t>. Технологія «</a:t>
            </a:r>
            <a:r>
              <a:rPr lang="uk-UA" sz="2400" dirty="0" err="1"/>
              <a:t>фокфікшн</a:t>
            </a:r>
            <a:r>
              <a:rPr lang="uk-UA" sz="2400" dirty="0"/>
              <a:t>» і метальна карта. </a:t>
            </a:r>
            <a:endParaRPr lang="uk-UA" sz="1000" dirty="0"/>
          </a:p>
          <a:p>
            <a:r>
              <a:rPr lang="uk-UA" sz="2400" dirty="0"/>
              <a:t>4. Педагогічний </a:t>
            </a:r>
            <a:r>
              <a:rPr lang="uk-UA" sz="2400" dirty="0" err="1"/>
              <a:t>сторителінг</a:t>
            </a:r>
            <a:r>
              <a:rPr lang="uk-UA" sz="2400" dirty="0" smtClean="0"/>
              <a:t>.</a:t>
            </a:r>
            <a:endParaRPr lang="uk-UA" sz="1000" dirty="0"/>
          </a:p>
          <a:p>
            <a:r>
              <a:rPr lang="uk-UA" sz="2400" dirty="0"/>
              <a:t>5. Дискусії на уроках літератури.</a:t>
            </a:r>
          </a:p>
          <a:p>
            <a:pPr algn="ctr"/>
            <a:endParaRPr lang="uk-UA" sz="1400" dirty="0"/>
          </a:p>
        </p:txBody>
      </p:sp>
      <p:sp>
        <p:nvSpPr>
          <p:cNvPr id="2" name="Прямоугольник 1"/>
          <p:cNvSpPr/>
          <p:nvPr/>
        </p:nvSpPr>
        <p:spPr>
          <a:xfrm>
            <a:off x="304800" y="4016896"/>
            <a:ext cx="2764924" cy="584775"/>
          </a:xfrm>
          <a:prstGeom prst="rect">
            <a:avLst/>
          </a:prstGeom>
        </p:spPr>
        <p:txBody>
          <a:bodyPr wrap="none">
            <a:spAutoFit/>
          </a:bodyPr>
          <a:lstStyle/>
          <a:p>
            <a:pPr lvl="0" algn="ctr"/>
            <a:r>
              <a:rPr lang="uk-UA" sz="3200" b="1" dirty="0" smtClean="0">
                <a:solidFill>
                  <a:schemeClr val="tx2"/>
                </a:solidFill>
                <a:effectLst>
                  <a:outerShdw blurRad="38100" dist="38100" dir="2700000" algn="tl">
                    <a:srgbClr val="000000">
                      <a:alpha val="43137"/>
                    </a:srgbClr>
                  </a:outerShdw>
                </a:effectLst>
              </a:rPr>
              <a:t>ПЛАН</a:t>
            </a:r>
            <a:r>
              <a:rPr lang="ru-RU" sz="3200" b="1" dirty="0" smtClean="0">
                <a:solidFill>
                  <a:schemeClr val="tx2"/>
                </a:solidFill>
                <a:effectLst>
                  <a:outerShdw blurRad="38100" dist="38100" dir="2700000" algn="tl">
                    <a:srgbClr val="000000">
                      <a:alpha val="43137"/>
                    </a:srgbClr>
                  </a:outerShdw>
                </a:effectLst>
              </a:rPr>
              <a:t> РОБОТИ</a:t>
            </a:r>
            <a:endParaRPr lang="ru-RU" sz="3200" b="1" dirty="0">
              <a:solidFill>
                <a:schemeClr val="tx2"/>
              </a:solidFill>
              <a:effectLst>
                <a:outerShdw blurRad="38100" dist="38100" dir="2700000" algn="tl">
                  <a:srgbClr val="000000">
                    <a:alpha val="43137"/>
                  </a:srgbClr>
                </a:outerShdw>
              </a:effectLst>
            </a:endParaRPr>
          </a:p>
        </p:txBody>
      </p:sp>
      <p:sp>
        <p:nvSpPr>
          <p:cNvPr id="3" name="Прямоугольник 2"/>
          <p:cNvSpPr/>
          <p:nvPr/>
        </p:nvSpPr>
        <p:spPr>
          <a:xfrm>
            <a:off x="3645024" y="2786849"/>
            <a:ext cx="3429000" cy="1366528"/>
          </a:xfrm>
          <a:prstGeom prst="rect">
            <a:avLst/>
          </a:prstGeom>
        </p:spPr>
        <p:txBody>
          <a:bodyPr>
            <a:spAutoFit/>
          </a:bodyPr>
          <a:lstStyle/>
          <a:p>
            <a:pPr>
              <a:lnSpc>
                <a:spcPct val="115000"/>
              </a:lnSpc>
              <a:spcAft>
                <a:spcPts val="0"/>
              </a:spcAft>
            </a:pPr>
            <a:r>
              <a:rPr lang="uk-UA" dirty="0">
                <a:solidFill>
                  <a:srgbClr val="000000"/>
                </a:solidFill>
                <a:latin typeface="Calibri" panose="020F0502020204030204" pitchFamily="34" charset="0"/>
                <a:ea typeface="Calibri" panose="020F0502020204030204" pitchFamily="34" charset="0"/>
                <a:cs typeface="Calibri" panose="020F0502020204030204" pitchFamily="34" charset="0"/>
              </a:rPr>
              <a:t>Затверджую</a:t>
            </a:r>
            <a:endParaRPr lang="uk-UA"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uk-UA" dirty="0">
                <a:solidFill>
                  <a:srgbClr val="000000"/>
                </a:solidFill>
                <a:latin typeface="Calibri" panose="020F0502020204030204" pitchFamily="34" charset="0"/>
                <a:ea typeface="Calibri" panose="020F0502020204030204" pitchFamily="34" charset="0"/>
                <a:cs typeface="Calibri" panose="020F0502020204030204" pitchFamily="34" charset="0"/>
              </a:rPr>
              <a:t>_________________</a:t>
            </a:r>
            <a:endParaRPr lang="uk-UA"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uk-UA" dirty="0" err="1">
                <a:solidFill>
                  <a:srgbClr val="000000"/>
                </a:solidFill>
                <a:latin typeface="Calibri" panose="020F0502020204030204" pitchFamily="34" charset="0"/>
                <a:ea typeface="Calibri" panose="020F0502020204030204" pitchFamily="34" charset="0"/>
                <a:cs typeface="Calibri" panose="020F0502020204030204" pitchFamily="34" charset="0"/>
              </a:rPr>
              <a:t>Г.І.Литвинюк</a:t>
            </a:r>
            <a:r>
              <a:rPr lang="uk-UA" dirty="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uk-UA"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uk-UA" dirty="0">
                <a:solidFill>
                  <a:srgbClr val="000000"/>
                </a:solidFill>
                <a:latin typeface="Calibri" panose="020F0502020204030204" pitchFamily="34" charset="0"/>
                <a:ea typeface="Calibri" panose="020F0502020204030204" pitchFamily="34" charset="0"/>
                <a:cs typeface="Calibri" panose="020F0502020204030204" pitchFamily="34" charset="0"/>
              </a:rPr>
              <a:t>директор ТКМЦНОІМ</a:t>
            </a:r>
            <a:endParaRPr lang="uk-UA"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852415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3440832"/>
            <a:ext cx="6575665" cy="5016758"/>
          </a:xfrm>
          <a:prstGeom prst="rect">
            <a:avLst/>
          </a:prstGeom>
        </p:spPr>
        <p:txBody>
          <a:bodyPr wrap="square">
            <a:spAutoFit/>
          </a:bodyPr>
          <a:lstStyle/>
          <a:p>
            <a:pPr algn="ctr"/>
            <a:r>
              <a:rPr lang="uk-UA" sz="1600" b="1" dirty="0" smtClean="0"/>
              <a:t>ПРИЙОМИ БІОГРАФІЧНОГО СТРИТЕЛІНГУ</a:t>
            </a:r>
          </a:p>
          <a:p>
            <a:endParaRPr lang="uk-UA" sz="1600" dirty="0"/>
          </a:p>
          <a:p>
            <a:r>
              <a:rPr lang="uk-UA" sz="1600" b="1" dirty="0" smtClean="0"/>
              <a:t>1</a:t>
            </a:r>
            <a:r>
              <a:rPr lang="uk-UA" sz="1600" b="1" dirty="0">
                <a:solidFill>
                  <a:schemeClr val="bg1"/>
                </a:solidFill>
              </a:rPr>
              <a:t>. </a:t>
            </a:r>
            <a:r>
              <a:rPr lang="uk-UA" sz="1600" b="1" dirty="0"/>
              <a:t>ПОЛЮВАННЯ НА ІСТОРІЇ </a:t>
            </a:r>
          </a:p>
          <a:p>
            <a:r>
              <a:rPr lang="uk-UA" sz="1600" dirty="0"/>
              <a:t>Цілеспрямований відбір із безлічі подій і фактів, якими сповнена мемуарна література, тільки ті, котрі якнайкраще відповідатимуть ідеологічній концепції, за якою вибудовується вивчення біографії письменника</a:t>
            </a:r>
            <a:r>
              <a:rPr lang="uk-UA" sz="1600" dirty="0" smtClean="0"/>
              <a:t>.</a:t>
            </a:r>
          </a:p>
          <a:p>
            <a:r>
              <a:rPr lang="uk-UA" sz="1600" dirty="0" smtClean="0"/>
              <a:t> </a:t>
            </a:r>
            <a:r>
              <a:rPr lang="uk-UA" sz="1600" b="1" dirty="0" smtClean="0"/>
              <a:t>2</a:t>
            </a:r>
            <a:r>
              <a:rPr lang="uk-UA" sz="1600" b="1" dirty="0"/>
              <a:t>. ДЕТАЛІ</a:t>
            </a:r>
          </a:p>
          <a:p>
            <a:r>
              <a:rPr lang="uk-UA" sz="1600" dirty="0"/>
              <a:t>Фіксувати та запам’ятовувати («брати на облік») деталі, які дають уявлення про зовнішність письменника, характеризують його як живу людину, засвідчують характерні деталі побуту епохи. Окрім того, треба звертати увагу на інформаційну свіжість (новизну)події чи факту, який стане основою для історії – від цього багато в чому </a:t>
            </a:r>
            <a:r>
              <a:rPr lang="uk-UA" sz="1600" dirty="0" err="1"/>
              <a:t>залежатиме</a:t>
            </a:r>
            <a:r>
              <a:rPr lang="uk-UA" sz="1600" dirty="0"/>
              <a:t> її «</a:t>
            </a:r>
            <a:r>
              <a:rPr lang="uk-UA" sz="1600" dirty="0" err="1"/>
              <a:t>слухабельність</a:t>
            </a:r>
            <a:r>
              <a:rPr lang="uk-UA" sz="1600" dirty="0" smtClean="0"/>
              <a:t>».</a:t>
            </a:r>
          </a:p>
          <a:p>
            <a:r>
              <a:rPr lang="uk-UA" sz="1600" b="1" dirty="0" smtClean="0"/>
              <a:t>3</a:t>
            </a:r>
            <a:r>
              <a:rPr lang="uk-UA" sz="1600" b="1" dirty="0"/>
              <a:t>. МІНІІСТОРІЇ</a:t>
            </a:r>
          </a:p>
          <a:p>
            <a:r>
              <a:rPr lang="uk-UA" sz="1600" dirty="0"/>
              <a:t>Інше джерело знань про письменника – художні, художньо-документальні твори та нариси, виконані в режимі «</a:t>
            </a:r>
            <a:r>
              <a:rPr lang="en-US" sz="1600" dirty="0"/>
              <a:t>non-</a:t>
            </a:r>
            <a:r>
              <a:rPr lang="en-US" sz="1600" dirty="0" err="1"/>
              <a:t>fictio</a:t>
            </a:r>
            <a:r>
              <a:rPr lang="en-US" sz="1600" dirty="0"/>
              <a:t>» (</a:t>
            </a:r>
            <a:r>
              <a:rPr lang="uk-UA" sz="1600" dirty="0"/>
              <a:t>література факту</a:t>
            </a:r>
            <a:r>
              <a:rPr lang="uk-UA" sz="1600" dirty="0" smtClean="0"/>
              <a:t>).</a:t>
            </a:r>
          </a:p>
          <a:p>
            <a:endParaRPr lang="uk-UA" sz="1600" dirty="0" smtClean="0"/>
          </a:p>
          <a:p>
            <a:endParaRPr lang="uk-UA" sz="1600" dirty="0" smtClean="0"/>
          </a:p>
        </p:txBody>
      </p:sp>
      <p:sp>
        <p:nvSpPr>
          <p:cNvPr id="6" name="Прямоугольник 5"/>
          <p:cNvSpPr/>
          <p:nvPr/>
        </p:nvSpPr>
        <p:spPr>
          <a:xfrm>
            <a:off x="-21687" y="-1"/>
            <a:ext cx="6858000" cy="32968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dirty="0">
                <a:solidFill>
                  <a:schemeClr val="bg1"/>
                </a:solidFill>
              </a:rPr>
              <a:t> І Шевченко, і Франко, і Леся Українка, і Нечуй-Левицький, і Коцюбинський, і Стефаник, і Василь Стус, і Ліна Костенко (цей ряд може бути значно довшим) є вищою мірою неординарними особистостями, завдяки яким була врятована нація – в цьому немає ніякого перебільшення, бо вони не тільки зберегли та розвинули українське Слово, відкрили його красу, а й творили український світ як другу реальність – світ, який притягував до себе мільйони людей і заряджав їх і знаннями про себе самих, і вірою у себе, і любов’ю до своєї землі, на якій їм випало народитися і жити.</a:t>
            </a:r>
          </a:p>
          <a:p>
            <a:r>
              <a:rPr lang="uk-UA" sz="2000" dirty="0">
                <a:solidFill>
                  <a:srgbClr val="000066"/>
                </a:solidFill>
              </a:rPr>
              <a:t>                                                                             </a:t>
            </a:r>
            <a:r>
              <a:rPr lang="uk-UA" sz="3200" dirty="0">
                <a:solidFill>
                  <a:srgbClr val="000066"/>
                </a:solidFill>
                <a:latin typeface="Mistral" panose="03090702030407020403" pitchFamily="66" charset="0"/>
              </a:rPr>
              <a:t>Григорій </a:t>
            </a:r>
            <a:r>
              <a:rPr lang="uk-UA" sz="3200" dirty="0" err="1">
                <a:solidFill>
                  <a:srgbClr val="000066"/>
                </a:solidFill>
                <a:latin typeface="Mistral" panose="03090702030407020403" pitchFamily="66" charset="0"/>
              </a:rPr>
              <a:t>Клочек</a:t>
            </a:r>
            <a:endParaRPr lang="ru-RU" dirty="0">
              <a:solidFill>
                <a:srgbClr val="000066"/>
              </a:solidFill>
            </a:endParaRPr>
          </a:p>
        </p:txBody>
      </p:sp>
      <p:sp>
        <p:nvSpPr>
          <p:cNvPr id="4" name="Прямоугольник 3"/>
          <p:cNvSpPr/>
          <p:nvPr/>
        </p:nvSpPr>
        <p:spPr>
          <a:xfrm>
            <a:off x="-21687" y="8049344"/>
            <a:ext cx="6858000" cy="18566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dirty="0"/>
              <a:t> Функціональність прийомів, які конкретизують письменника як людину, полягає у створенні ефекту «письменник ввійшов у клас». Образ письменника конкретизується, набуває живих рис. Він перестає бути іконою…</a:t>
            </a:r>
          </a:p>
          <a:p>
            <a:pPr algn="r"/>
            <a:r>
              <a:rPr lang="uk-UA" sz="2800" dirty="0">
                <a:solidFill>
                  <a:schemeClr val="bg1"/>
                </a:solidFill>
                <a:latin typeface="Mistral" panose="03090702030407020403" pitchFamily="66" charset="0"/>
              </a:rPr>
              <a:t>                 </a:t>
            </a:r>
            <a:r>
              <a:rPr lang="uk-UA" sz="2800" dirty="0">
                <a:solidFill>
                  <a:srgbClr val="FFC000"/>
                </a:solidFill>
              </a:rPr>
              <a:t> </a:t>
            </a:r>
            <a:r>
              <a:rPr lang="uk-UA" sz="2800" dirty="0">
                <a:solidFill>
                  <a:srgbClr val="000066"/>
                </a:solidFill>
                <a:latin typeface="Mistral" panose="03090702030407020403" pitchFamily="66" charset="0"/>
              </a:rPr>
              <a:t>Григорій </a:t>
            </a:r>
            <a:r>
              <a:rPr lang="uk-UA" sz="2800" dirty="0" err="1">
                <a:solidFill>
                  <a:srgbClr val="000066"/>
                </a:solidFill>
                <a:latin typeface="Mistral" panose="03090702030407020403" pitchFamily="66" charset="0"/>
              </a:rPr>
              <a:t>Клочек</a:t>
            </a:r>
            <a:r>
              <a:rPr lang="uk-UA" sz="2800" dirty="0" smtClean="0">
                <a:solidFill>
                  <a:srgbClr val="000066"/>
                </a:solidFill>
                <a:latin typeface="Mistral" panose="03090702030407020403" pitchFamily="66" charset="0"/>
              </a:rPr>
              <a:t>                                                     </a:t>
            </a:r>
            <a:r>
              <a:rPr lang="uk-UA" sz="2800" dirty="0" smtClean="0">
                <a:solidFill>
                  <a:srgbClr val="000066"/>
                </a:solidFill>
              </a:rPr>
              <a:t> </a:t>
            </a:r>
            <a:endParaRPr lang="uk-UA" sz="2800" dirty="0">
              <a:solidFill>
                <a:srgbClr val="000066"/>
              </a:solidFill>
            </a:endParaRPr>
          </a:p>
        </p:txBody>
      </p:sp>
    </p:spTree>
    <p:extLst>
      <p:ext uri="{BB962C8B-B14F-4D97-AF65-F5344CB8AC3E}">
        <p14:creationId xmlns:p14="http://schemas.microsoft.com/office/powerpoint/2010/main" val="3906606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3"/>
          <p:cNvSpPr/>
          <p:nvPr/>
        </p:nvSpPr>
        <p:spPr>
          <a:xfrm>
            <a:off x="2924943" y="0"/>
            <a:ext cx="3933057" cy="9906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smtClean="0">
                <a:latin typeface="+mj-lt"/>
              </a:rPr>
              <a:t>Ментальна карта</a:t>
            </a:r>
          </a:p>
          <a:p>
            <a:pPr algn="ctr"/>
            <a:endParaRPr lang="ru-RU" sz="800" b="1" dirty="0" smtClean="0">
              <a:latin typeface="+mj-lt"/>
            </a:endParaRPr>
          </a:p>
          <a:p>
            <a:r>
              <a:rPr lang="uk-UA" sz="1900" b="1" dirty="0" smtClean="0">
                <a:solidFill>
                  <a:srgbClr val="000066"/>
                </a:solidFill>
              </a:rPr>
              <a:t>     </a:t>
            </a:r>
            <a:r>
              <a:rPr lang="uk-UA" sz="1900" b="1" dirty="0" smtClean="0">
                <a:solidFill>
                  <a:schemeClr val="tx1"/>
                </a:solidFill>
              </a:rPr>
              <a:t>Ментальна </a:t>
            </a:r>
            <a:r>
              <a:rPr lang="uk-UA" sz="1900" b="1" dirty="0">
                <a:solidFill>
                  <a:schemeClr val="tx1"/>
                </a:solidFill>
              </a:rPr>
              <a:t>карта </a:t>
            </a:r>
            <a:r>
              <a:rPr lang="uk-UA" sz="1900" dirty="0">
                <a:solidFill>
                  <a:schemeClr val="tx1"/>
                </a:solidFill>
              </a:rPr>
              <a:t>(</a:t>
            </a:r>
            <a:r>
              <a:rPr lang="uk-UA" sz="1900" dirty="0" err="1">
                <a:solidFill>
                  <a:schemeClr val="tx1"/>
                </a:solidFill>
              </a:rPr>
              <a:t>mind-map</a:t>
            </a:r>
            <a:r>
              <a:rPr lang="uk-UA" sz="1900" dirty="0">
                <a:solidFill>
                  <a:schemeClr val="tx1"/>
                </a:solidFill>
              </a:rPr>
              <a:t>, </a:t>
            </a:r>
            <a:r>
              <a:rPr lang="uk-UA" sz="1900" dirty="0" err="1">
                <a:solidFill>
                  <a:schemeClr val="tx1"/>
                </a:solidFill>
              </a:rPr>
              <a:t>mindmapping</a:t>
            </a:r>
            <a:r>
              <a:rPr lang="uk-UA" sz="1900" dirty="0">
                <a:solidFill>
                  <a:schemeClr val="tx1"/>
                </a:solidFill>
              </a:rPr>
              <a:t>) – це графічне відображення процесів багатовимірного мислення. Ментальні карти є зручною, ефективною технікою візуалізації мислення та альтернативного запису. </a:t>
            </a:r>
            <a:r>
              <a:rPr lang="uk-UA" sz="1900" dirty="0" smtClean="0">
                <a:solidFill>
                  <a:schemeClr val="tx1"/>
                </a:solidFill>
              </a:rPr>
              <a:t>Суть </a:t>
            </a:r>
            <a:r>
              <a:rPr lang="uk-UA" sz="1900" dirty="0">
                <a:solidFill>
                  <a:schemeClr val="tx1"/>
                </a:solidFill>
              </a:rPr>
              <a:t>побудови ментальної карти полягає в тому, щоб за допомогою зрозумілих символів, образів, об’єктів, асоціацій, якими мислить людина, наочно зобразити карту знань на обрану тему</a:t>
            </a:r>
            <a:r>
              <a:rPr lang="uk-UA" sz="1900" dirty="0" smtClean="0">
                <a:solidFill>
                  <a:schemeClr val="tx1"/>
                </a:solidFill>
              </a:rPr>
              <a:t>.</a:t>
            </a:r>
          </a:p>
          <a:p>
            <a:r>
              <a:rPr lang="uk-UA" sz="1900" dirty="0">
                <a:solidFill>
                  <a:schemeClr val="tx1"/>
                </a:solidFill>
              </a:rPr>
              <a:t> </a:t>
            </a:r>
            <a:r>
              <a:rPr lang="uk-UA" sz="1900" b="1" dirty="0" smtClean="0">
                <a:solidFill>
                  <a:schemeClr val="tx1"/>
                </a:solidFill>
              </a:rPr>
              <a:t>Основні </a:t>
            </a:r>
            <a:r>
              <a:rPr lang="uk-UA" sz="1900" b="1" dirty="0">
                <a:solidFill>
                  <a:schemeClr val="tx1"/>
                </a:solidFill>
              </a:rPr>
              <a:t>принципи створення ментальних карт: </a:t>
            </a:r>
          </a:p>
          <a:p>
            <a:r>
              <a:rPr lang="uk-UA" sz="1900" dirty="0">
                <a:solidFill>
                  <a:schemeClr val="tx1"/>
                </a:solidFill>
              </a:rPr>
              <a:t>– об’єкт уваги (вивчення) сфокусовано в центральному образі; </a:t>
            </a:r>
          </a:p>
          <a:p>
            <a:r>
              <a:rPr lang="uk-UA" sz="1900" dirty="0">
                <a:solidFill>
                  <a:schemeClr val="tx1"/>
                </a:solidFill>
              </a:rPr>
              <a:t>– основні теми та ідеї, пов’язані з об’єктом уваги, розходяться від центрального образу у вигляді ідей; </a:t>
            </a:r>
          </a:p>
          <a:p>
            <a:r>
              <a:rPr lang="uk-UA" sz="1900" dirty="0">
                <a:solidFill>
                  <a:schemeClr val="tx1"/>
                </a:solidFill>
              </a:rPr>
              <a:t>– використання стрілок для підкреслення </a:t>
            </a:r>
            <a:r>
              <a:rPr lang="uk-UA" sz="1900" dirty="0" err="1">
                <a:solidFill>
                  <a:schemeClr val="tx1"/>
                </a:solidFill>
              </a:rPr>
              <a:t>зв’язків</a:t>
            </a:r>
            <a:r>
              <a:rPr lang="uk-UA" sz="1900" dirty="0">
                <a:solidFill>
                  <a:schemeClr val="tx1"/>
                </a:solidFill>
              </a:rPr>
              <a:t> між елементами інтелект-карти; </a:t>
            </a:r>
          </a:p>
          <a:p>
            <a:r>
              <a:rPr lang="uk-UA" sz="1900" dirty="0">
                <a:solidFill>
                  <a:schemeClr val="tx1"/>
                </a:solidFill>
              </a:rPr>
              <a:t>– головний принцип – одне ключове слово на кожну лінію; </a:t>
            </a:r>
          </a:p>
          <a:p>
            <a:r>
              <a:rPr lang="uk-UA" sz="1900" dirty="0">
                <a:solidFill>
                  <a:schemeClr val="tx1"/>
                </a:solidFill>
              </a:rPr>
              <a:t>– використання графічних образів; </a:t>
            </a:r>
          </a:p>
          <a:p>
            <a:r>
              <a:rPr lang="uk-UA" sz="1900" dirty="0">
                <a:solidFill>
                  <a:schemeClr val="tx1"/>
                </a:solidFill>
              </a:rPr>
              <a:t>– робота як мінімум з трьома й більше кольорами тощо</a:t>
            </a:r>
            <a:r>
              <a:rPr lang="uk-UA" dirty="0" smtClean="0">
                <a:solidFill>
                  <a:schemeClr val="tx1"/>
                </a:solidFill>
              </a:rPr>
              <a:t>.</a:t>
            </a:r>
            <a:endParaRPr lang="ru-RU" b="1" dirty="0" smtClean="0">
              <a:solidFill>
                <a:schemeClr val="tx1"/>
              </a:solidFill>
            </a:endParaRPr>
          </a:p>
        </p:txBody>
      </p:sp>
      <p:sp>
        <p:nvSpPr>
          <p:cNvPr id="2" name="Прямоугольник 1"/>
          <p:cNvSpPr/>
          <p:nvPr/>
        </p:nvSpPr>
        <p:spPr>
          <a:xfrm>
            <a:off x="46002" y="2288704"/>
            <a:ext cx="2880320" cy="7278916"/>
          </a:xfrm>
          <a:prstGeom prst="rect">
            <a:avLst/>
          </a:prstGeom>
        </p:spPr>
        <p:txBody>
          <a:bodyPr wrap="square">
            <a:spAutoFit/>
          </a:bodyPr>
          <a:lstStyle/>
          <a:p>
            <a:pPr algn="ctr"/>
            <a:r>
              <a:rPr lang="uk-UA" sz="2400" b="1" dirty="0"/>
              <a:t>РЕКОМЕНДОВАНА ЛІТЕРАТУРА</a:t>
            </a:r>
          </a:p>
          <a:p>
            <a:pPr algn="ctr"/>
            <a:endParaRPr lang="uk-UA" sz="500" dirty="0"/>
          </a:p>
          <a:p>
            <a:r>
              <a:rPr lang="uk-UA" dirty="0" smtClean="0"/>
              <a:t>1.Дмитро </a:t>
            </a:r>
            <a:r>
              <a:rPr lang="uk-UA" dirty="0" err="1"/>
              <a:t>Дроздовський</a:t>
            </a:r>
            <a:r>
              <a:rPr lang="uk-UA" dirty="0"/>
              <a:t>. Компетентності літератури. Есеї для вчителів Нової української школи</a:t>
            </a:r>
            <a:r>
              <a:rPr lang="uk-UA" dirty="0" smtClean="0"/>
              <a:t>.</a:t>
            </a:r>
          </a:p>
          <a:p>
            <a:r>
              <a:rPr lang="uk-UA" dirty="0" smtClean="0"/>
              <a:t>2.Григорій </a:t>
            </a:r>
            <a:r>
              <a:rPr lang="uk-UA" dirty="0" err="1"/>
              <a:t>Клочек</a:t>
            </a:r>
            <a:r>
              <a:rPr lang="uk-UA" dirty="0"/>
              <a:t>. Мистецтво </a:t>
            </a:r>
            <a:r>
              <a:rPr lang="uk-UA" dirty="0" err="1"/>
              <a:t>сторителінгу</a:t>
            </a:r>
            <a:r>
              <a:rPr lang="uk-UA" dirty="0"/>
              <a:t> на уроках літератури.</a:t>
            </a:r>
            <a:r>
              <a:rPr lang="uk-UA" u="sng" dirty="0">
                <a:hlinkClick r:id="rId2"/>
              </a:rPr>
              <a:t> https://drive.google.com/file/d/1w_L1C5IAJIPZga7Hp2a1AaVDBMkVCxQs/view?fbclid=IwAR1qkzKzy7WVB8xxWopDvcAmAxLFVLR0q574s5gX0DA5et5nT2u1G0WKv5U</a:t>
            </a:r>
            <a:r>
              <a:rPr lang="uk-UA" dirty="0"/>
              <a:t> </a:t>
            </a:r>
          </a:p>
          <a:p>
            <a:r>
              <a:rPr lang="uk-UA" dirty="0" smtClean="0"/>
              <a:t>3.Олена </a:t>
            </a:r>
            <a:r>
              <a:rPr lang="uk-UA" dirty="0" err="1"/>
              <a:t>Пометун</a:t>
            </a:r>
            <a:r>
              <a:rPr lang="uk-UA" dirty="0"/>
              <a:t>. Енциклопедія інтерактивного навчання.</a:t>
            </a:r>
          </a:p>
          <a:p>
            <a:r>
              <a:rPr lang="ru-RU" dirty="0" smtClean="0"/>
              <a:t>4.Концепція </a:t>
            </a:r>
            <a:r>
              <a:rPr lang="ru-RU" dirty="0" err="1"/>
              <a:t>літературної</a:t>
            </a:r>
            <a:r>
              <a:rPr lang="ru-RU" dirty="0"/>
              <a:t>  </a:t>
            </a:r>
            <a:r>
              <a:rPr lang="ru-RU" dirty="0" err="1"/>
              <a:t>освіти</a:t>
            </a:r>
            <a:r>
              <a:rPr lang="ru-RU" dirty="0"/>
              <a:t> (наказ МОН №58 </a:t>
            </a:r>
            <a:r>
              <a:rPr lang="ru-RU" dirty="0" err="1"/>
              <a:t>від</a:t>
            </a:r>
            <a:r>
              <a:rPr lang="ru-RU" dirty="0"/>
              <a:t> 26.01.11 року) </a:t>
            </a:r>
          </a:p>
          <a:p>
            <a:r>
              <a:rPr lang="uk-UA" dirty="0" smtClean="0"/>
              <a:t>5.Концепція </a:t>
            </a:r>
            <a:r>
              <a:rPr lang="uk-UA" dirty="0"/>
              <a:t>«Нова українська школа»</a:t>
            </a:r>
          </a:p>
        </p:txBody>
      </p:sp>
      <p:pic>
        <p:nvPicPr>
          <p:cNvPr id="1028" name="Picture 4" descr="ÐÐ¾Ð²âÑÐ·Ð°Ð½Ðµ Ð·Ð¾Ð±ÑÐ°Ð¶ÐµÐ½Ð½Ñ"/>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6632" y="14164"/>
            <a:ext cx="2607693" cy="2088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062552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907</TotalTime>
  <Words>465</Words>
  <Application>Microsoft Office PowerPoint</Application>
  <PresentationFormat>Лист A4 (210x297 мм)</PresentationFormat>
  <Paragraphs>53</Paragraphs>
  <Slides>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4</vt:i4>
      </vt:variant>
    </vt:vector>
  </HeadingPairs>
  <TitlesOfParts>
    <vt:vector size="10" baseType="lpstr">
      <vt:lpstr>Arial</vt:lpstr>
      <vt:lpstr>Calibri</vt:lpstr>
      <vt:lpstr>Edwardian Script ITC</vt:lpstr>
      <vt:lpstr>Mistral</vt:lpstr>
      <vt:lpstr>Times New Roman</vt:lpstr>
      <vt:lpstr>Тема Office</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1</dc:creator>
  <cp:lastModifiedBy>vip-fast</cp:lastModifiedBy>
  <cp:revision>90</cp:revision>
  <dcterms:created xsi:type="dcterms:W3CDTF">2018-12-10T10:34:29Z</dcterms:created>
  <dcterms:modified xsi:type="dcterms:W3CDTF">2020-12-17T12:53:11Z</dcterms:modified>
</cp:coreProperties>
</file>