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8" r:id="rId3"/>
    <p:sldId id="261" r:id="rId4"/>
    <p:sldId id="317" r:id="rId5"/>
    <p:sldId id="328" r:id="rId6"/>
    <p:sldId id="329" r:id="rId7"/>
    <p:sldId id="308" r:id="rId8"/>
    <p:sldId id="309" r:id="rId9"/>
    <p:sldId id="310" r:id="rId10"/>
    <p:sldId id="311" r:id="rId11"/>
    <p:sldId id="333" r:id="rId12"/>
    <p:sldId id="318" r:id="rId13"/>
    <p:sldId id="312" r:id="rId14"/>
    <p:sldId id="313" r:id="rId15"/>
    <p:sldId id="337" r:id="rId16"/>
    <p:sldId id="315" r:id="rId17"/>
    <p:sldId id="330" r:id="rId18"/>
    <p:sldId id="326" r:id="rId19"/>
    <p:sldId id="327" r:id="rId20"/>
    <p:sldId id="267" r:id="rId21"/>
    <p:sldId id="272" r:id="rId22"/>
    <p:sldId id="280" r:id="rId23"/>
    <p:sldId id="260" r:id="rId24"/>
    <p:sldId id="299" r:id="rId25"/>
    <p:sldId id="298" r:id="rId26"/>
    <p:sldId id="303" r:id="rId27"/>
    <p:sldId id="304" r:id="rId28"/>
    <p:sldId id="305" r:id="rId29"/>
    <p:sldId id="277" r:id="rId30"/>
    <p:sldId id="335" r:id="rId31"/>
    <p:sldId id="296" r:id="rId32"/>
    <p:sldId id="292" r:id="rId33"/>
    <p:sldId id="289" r:id="rId34"/>
    <p:sldId id="288" r:id="rId35"/>
    <p:sldId id="290" r:id="rId36"/>
    <p:sldId id="306" r:id="rId37"/>
    <p:sldId id="295" r:id="rId38"/>
    <p:sldId id="332" r:id="rId39"/>
    <p:sldId id="336" r:id="rId4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9C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C919-E613-44C2-8C3C-B24A0D322775}" type="datetimeFigureOut">
              <a:rPr lang="uk-UA" smtClean="0"/>
              <a:t>06.04.2021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4457-FCA0-4DF5-B59C-BCD3A770A7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361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C919-E613-44C2-8C3C-B24A0D322775}" type="datetimeFigureOut">
              <a:rPr lang="uk-UA" smtClean="0"/>
              <a:t>06.04.2021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4457-FCA0-4DF5-B59C-BCD3A770A7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843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C919-E613-44C2-8C3C-B24A0D322775}" type="datetimeFigureOut">
              <a:rPr lang="uk-UA" smtClean="0"/>
              <a:t>06.04.2021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4457-FCA0-4DF5-B59C-BCD3A770A7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379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C919-E613-44C2-8C3C-B24A0D322775}" type="datetimeFigureOut">
              <a:rPr lang="uk-UA" smtClean="0"/>
              <a:t>06.04.2021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4457-FCA0-4DF5-B59C-BCD3A770A7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356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C919-E613-44C2-8C3C-B24A0D322775}" type="datetimeFigureOut">
              <a:rPr lang="uk-UA" smtClean="0"/>
              <a:t>06.04.2021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4457-FCA0-4DF5-B59C-BCD3A770A7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0267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C919-E613-44C2-8C3C-B24A0D322775}" type="datetimeFigureOut">
              <a:rPr lang="uk-UA" smtClean="0"/>
              <a:t>06.04.2021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4457-FCA0-4DF5-B59C-BCD3A770A7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0041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C919-E613-44C2-8C3C-B24A0D322775}" type="datetimeFigureOut">
              <a:rPr lang="uk-UA" smtClean="0"/>
              <a:t>06.04.2021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4457-FCA0-4DF5-B59C-BCD3A770A7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6797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C919-E613-44C2-8C3C-B24A0D322775}" type="datetimeFigureOut">
              <a:rPr lang="uk-UA" smtClean="0"/>
              <a:t>06.04.2021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4457-FCA0-4DF5-B59C-BCD3A770A7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0250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C919-E613-44C2-8C3C-B24A0D322775}" type="datetimeFigureOut">
              <a:rPr lang="uk-UA" smtClean="0"/>
              <a:t>06.04.2021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4457-FCA0-4DF5-B59C-BCD3A770A7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936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C919-E613-44C2-8C3C-B24A0D322775}" type="datetimeFigureOut">
              <a:rPr lang="uk-UA" smtClean="0"/>
              <a:t>06.04.2021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4457-FCA0-4DF5-B59C-BCD3A770A7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8329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C919-E613-44C2-8C3C-B24A0D322775}" type="datetimeFigureOut">
              <a:rPr lang="uk-UA" smtClean="0"/>
              <a:t>06.04.2021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4457-FCA0-4DF5-B59C-BCD3A770A7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6155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FC919-E613-44C2-8C3C-B24A0D322775}" type="datetimeFigureOut">
              <a:rPr lang="uk-UA" smtClean="0"/>
              <a:t>06.04.2021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A4457-FCA0-4DF5-B59C-BCD3A770A7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945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g"/><Relationship Id="rId5" Type="http://schemas.openxmlformats.org/officeDocument/2006/relationships/image" Target="../media/image24.jpeg"/><Relationship Id="rId10" Type="http://schemas.openxmlformats.org/officeDocument/2006/relationships/image" Target="../media/image29.jp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osvita.ua/?__cft__%5b0%5d=AZXa1oQr9IEiMhUCjDyLTyMIUZFIH8LrCVUtsKWvFqbMICzgSjDoV07B9l31szzeEoF8HVfFELXXRFbITGet5SSVKG3nHqW1FdHIpgDrY-2r1ynY2SkfUlouFE7ZlOjXt7MQC3idd-Z7zMnJWaR_z_8VLYyWlbiE-f2Svx8nLoyxUA&amp;__tn__=kK-R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svita.ua/legislation/other/65432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mu.gov.ua/npas/pro-deyaki-pitannya-derzhavnih-standartiv-povnoyi-zagalnoyi-serednoyi-osviti-i300920-89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osvita.ua/?__cft__%5b0%5d=AZXa1oQr9IEiMhUCjDyLTyMIUZFIH8LrCVUtsKWvFqbMICzgSjDoV07B9l31szzeEoF8HVfFELXXRFbITGet5SSVKG3nHqW1FdHIpgDrY-2r1ynY2SkfUlouFE7ZlOjXt7MQC3idd-Z7zMnJWaR_z_8VLYyWlbiE-f2Svx8nLoyxUA&amp;__tn__=kK-R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utt.ly/rcfBSsw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hyperlink" Target="https://l.facebook.com/l.php?u=https://bit.ly/2LArPkr?fbclid%3DIwAR3BcYU3sXc0Thx-I3rXE04TQO9DUJyU8WEumPUeZWt9BnNni0iP_j2Ribk&amp;h=AT082JtMAlnEO8L95qquRFmLT96ir_23FLF4IstOSKZrqApFkAMkHQOBR7aIZYGYXDD8AtN0FlNBT-cM_aCio1hijJv1xBIl76UABI8zuB2zK3nynTLzOsOCAoZRwxEoFrs&amp;__tn__=-UK-y-R&amp;c%5b0%5d=AT3KQ3ZOeoWuK00Y55LZXLQSsH-RF8J_IGt-UslcmkAwuKIYVL0HOir5BWTWBZg6UQxkYBzTULAW91RKkt9VBpUCvP0aG2Mc33M5ZYtixkWY7Juedb8UTsbA9dd4j9pGKj2eOElo2Rg0KzYz0xEjsaV79TRpCOlRpG8XBeddBsBIluRnPRoX_wavFxVC2JOcQqVmk2YyVLKq1qGSM3V2Ya4sC8MYcmHuRuqNbA2g" TargetMode="External"/><Relationship Id="rId4" Type="http://schemas.openxmlformats.org/officeDocument/2006/relationships/hyperlink" Target="https://l.facebook.com/l.php?u=https://bit.ly/3aQUF8v?fbclid%3DIwAR3cA52NnK9UKgTH78ei3oBrmlfZaQjTFJ3NPnqjJsyA_bIyC81WRpLB2xk&amp;h=AT0Kp_XfLskNCrbl57Ju85LjvjU8GH7JGSGN5sq26TNxB7_8h84BYQC1lrNuK17bc0_gzG_1lGL1g1F8T5rbRNrKvcqnjyJKR-75SK-u-kvhfJWc0u0zl0Ob7fEsa5kh2SA&amp;__tn__=-UK-y-R&amp;c%5b0%5d=AT3KQ3ZOeoWuK00Y55LZXLQSsH-RF8J_IGt-UslcmkAwuKIYVL0HOir5BWTWBZg6UQxkYBzTULAW91RKkt9VBpUCvP0aG2Mc33M5ZYtixkWY7Juedb8UTsbA9dd4j9pGKj2eOElo2Rg0KzYz0xEjsaV79TRpCOlRpG8XBeddBsBIluRnPRoX_wavFxVC2JOcQqVmk2YyVLKq1qGSM3V2Ya4sC8MYcmHuRuqNbA2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://sum.in.ua/s/vyslovyty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um.in.ua/s/vyslovljuvaty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cutt.ly/ucUolzm" TargetMode="External"/><Relationship Id="rId3" Type="http://schemas.openxmlformats.org/officeDocument/2006/relationships/hyperlink" Target="https://cutt.ly/JcUmcHB" TargetMode="External"/><Relationship Id="rId7" Type="http://schemas.openxmlformats.org/officeDocument/2006/relationships/hyperlink" Target="https://www.facebook.com/sunbook.ua/videos/878512439661425" TargetMode="External"/><Relationship Id="rId2" Type="http://schemas.openxmlformats.org/officeDocument/2006/relationships/hyperlink" Target="https://cutt.ly/ucUmTL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utt.ly/gcf6PAN" TargetMode="External"/><Relationship Id="rId5" Type="http://schemas.openxmlformats.org/officeDocument/2006/relationships/hyperlink" Target="https://cutt.ly/ocgq7o7" TargetMode="External"/><Relationship Id="rId10" Type="http://schemas.openxmlformats.org/officeDocument/2006/relationships/hyperlink" Target="https://cutt.ly/XcptZb2" TargetMode="External"/><Relationship Id="rId4" Type="http://schemas.openxmlformats.org/officeDocument/2006/relationships/hyperlink" Target="https://cutt.ly/mcUmhSz" TargetMode="External"/><Relationship Id="rId9" Type="http://schemas.openxmlformats.org/officeDocument/2006/relationships/hyperlink" Target="https://cutt.ly/oco2JPY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21120" cy="39119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" y="4264689"/>
            <a:ext cx="10856891" cy="181413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83369" y="1094703"/>
            <a:ext cx="6709892" cy="4082603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ІННОВАЦІЇ ДЕРЖСТАНДАРТУ</a:t>
            </a:r>
            <a:br>
              <a:rPr lang="ru-RU" sz="4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БАЗОВОЇ СЕРЕДНЬОЇ ОСВІТИ</a:t>
            </a:r>
            <a:br>
              <a:rPr lang="ru-RU" sz="4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ЗНО-2021, </a:t>
            </a:r>
            <a:br>
              <a:rPr lang="ru-RU" sz="4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НОВОЇ РЕДАКЦІЇ</a:t>
            </a:r>
            <a:br>
              <a:rPr lang="ru-RU" sz="4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 УКРАЇНСЬКОГО ПРАВОПИСУ: ПОШУК, ПРОБЛЕМИ, РІШЕННЯ</a:t>
            </a:r>
            <a:br>
              <a:rPr lang="ru-RU" sz="4000" b="1" dirty="0" smtClean="0">
                <a:solidFill>
                  <a:schemeClr val="bg1"/>
                </a:solidFill>
                <a:latin typeface="+mn-lt"/>
              </a:rPr>
            </a:br>
            <a:endParaRPr lang="uk-UA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0353" y="4408142"/>
            <a:ext cx="507427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Леся </a:t>
            </a:r>
            <a:r>
              <a:rPr lang="ru-RU" sz="2800" b="1" dirty="0">
                <a:solidFill>
                  <a:schemeClr val="bg1"/>
                </a:solidFill>
              </a:rPr>
              <a:t>Гапон</a:t>
            </a:r>
            <a:r>
              <a:rPr lang="ru-RU" sz="2800" b="1" dirty="0" smtClean="0">
                <a:solidFill>
                  <a:schemeClr val="bg1"/>
                </a:solidFill>
              </a:rPr>
              <a:t>,  </a:t>
            </a:r>
            <a:r>
              <a:rPr lang="ru-RU" sz="2800" b="1" dirty="0">
                <a:solidFill>
                  <a:schemeClr val="bg1"/>
                </a:solidFill>
              </a:rPr>
              <a:t>Р</a:t>
            </a:r>
            <a:r>
              <a:rPr lang="en-US" sz="2800" b="1" dirty="0" err="1" smtClean="0">
                <a:solidFill>
                  <a:schemeClr val="bg1"/>
                </a:solidFill>
              </a:rPr>
              <a:t>hD</a:t>
            </a:r>
            <a:r>
              <a:rPr lang="uk-UA" sz="2800" b="1" dirty="0" smtClean="0">
                <a:solidFill>
                  <a:schemeClr val="bg1"/>
                </a:solidFill>
              </a:rPr>
              <a:t>, ТКМЦНОІМ</a:t>
            </a:r>
          </a:p>
          <a:p>
            <a:r>
              <a:rPr lang="uk-UA" sz="2800" b="1" dirty="0" smtClean="0">
                <a:solidFill>
                  <a:schemeClr val="bg1"/>
                </a:solidFill>
              </a:rPr>
              <a:t>6 квітня 2021 року</a:t>
            </a:r>
            <a:r>
              <a:rPr lang="en-US" sz="2800" b="1" dirty="0">
                <a:solidFill>
                  <a:schemeClr val="tx2"/>
                </a:solidFill>
              </a:rPr>
              <a:t/>
            </a:r>
            <a:br>
              <a:rPr lang="en-US" sz="2800" b="1" dirty="0">
                <a:solidFill>
                  <a:schemeClr val="tx2"/>
                </a:solidFill>
              </a:rPr>
            </a:br>
            <a:endParaRPr lang="uk-UA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0353" y="5682877"/>
            <a:ext cx="9710670" cy="4571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815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163" t="22415" r="20833" b="26000"/>
          <a:stretch/>
        </p:blipFill>
        <p:spPr>
          <a:xfrm>
            <a:off x="528035" y="540913"/>
            <a:ext cx="10972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60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658" t="26464" r="21327" b="20896"/>
          <a:stretch/>
        </p:blipFill>
        <p:spPr>
          <a:xfrm>
            <a:off x="686873" y="759853"/>
            <a:ext cx="10693168" cy="55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02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МОВНО-ЛІТЕРАТУРНА ГАЛУЗЬ</a:t>
            </a:r>
            <a:endParaRPr lang="uk-UA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353542" cy="4351338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/>
              <a:t>українська </a:t>
            </a:r>
            <a:r>
              <a:rPr lang="uk-UA" dirty="0"/>
              <a:t>мова, українська література, зарубіжні літератури (у перекладі українською мовою) для класів (груп) з українською мовою навчання (УМД);</a:t>
            </a:r>
          </a:p>
          <a:p>
            <a:r>
              <a:rPr lang="uk-UA" dirty="0"/>
              <a:t>українська мова як державна, українська література, зарубіжні літератури (у перекладі українською мовою) для класів (груп) з навчанням мовою корінного народу або національної меншини (якщо мови корінного народу або національної меншини не належать до групи слов’янських мов) (УМД);</a:t>
            </a:r>
          </a:p>
          <a:p>
            <a:r>
              <a:rPr lang="uk-UA" dirty="0"/>
              <a:t>мова та література корінного народу або національної меншини для класів (груп) з навчанням мовою корінного народу або національної меншини (РМЛ);</a:t>
            </a:r>
          </a:p>
          <a:p>
            <a:r>
              <a:rPr lang="uk-UA" dirty="0"/>
              <a:t>іншомовна освіта (ІНО) і друга іноземна (ІНОД).</a:t>
            </a:r>
          </a:p>
          <a:p>
            <a:endParaRPr lang="uk-UA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953037" y="1403797"/>
            <a:ext cx="10238704" cy="38637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498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855" t="22314" r="21724" b="21700"/>
          <a:stretch/>
        </p:blipFill>
        <p:spPr>
          <a:xfrm>
            <a:off x="373486" y="103031"/>
            <a:ext cx="11294772" cy="630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30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658" t="23229" r="21724" b="21763"/>
          <a:stretch/>
        </p:blipFill>
        <p:spPr>
          <a:xfrm>
            <a:off x="1403797" y="796938"/>
            <a:ext cx="9337182" cy="510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97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379" t="25803" r="21329" b="26235"/>
          <a:stretch/>
        </p:blipFill>
        <p:spPr>
          <a:xfrm>
            <a:off x="421302" y="267916"/>
            <a:ext cx="10130195" cy="47679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4096" y="5349434"/>
            <a:ext cx="971066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b="1" dirty="0"/>
              <a:t>Наказ Міністерства освіти і науки України 19.02. 2021 р. № </a:t>
            </a:r>
            <a:r>
              <a:rPr lang="uk-UA" sz="2000" b="1" dirty="0" smtClean="0"/>
              <a:t>235</a:t>
            </a:r>
          </a:p>
          <a:p>
            <a:pPr algn="ctr"/>
            <a:r>
              <a:rPr lang="uk-UA" sz="2000" b="1" dirty="0" smtClean="0"/>
              <a:t> «Про затвердження типової  освітньої програми для 5-9 класів ЗЗСО»</a:t>
            </a:r>
            <a:endParaRPr lang="uk-UA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254578" y="4336889"/>
            <a:ext cx="1416676" cy="7354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29197" y="4597758"/>
            <a:ext cx="1848121" cy="6859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734097" y="5349435"/>
            <a:ext cx="772732" cy="707886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45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340" t="24586" r="35301" b="38538"/>
          <a:stretch/>
        </p:blipFill>
        <p:spPr>
          <a:xfrm>
            <a:off x="416734" y="365125"/>
            <a:ext cx="11178227" cy="560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68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921" t="30433" r="31820" b="10434"/>
          <a:stretch/>
        </p:blipFill>
        <p:spPr>
          <a:xfrm>
            <a:off x="528034" y="64394"/>
            <a:ext cx="9066727" cy="47651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753" t="52494" r="31731" b="23709"/>
          <a:stretch/>
        </p:blipFill>
        <p:spPr>
          <a:xfrm>
            <a:off x="503583" y="4816699"/>
            <a:ext cx="9078299" cy="19485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748836" y="5306561"/>
            <a:ext cx="4089041" cy="13234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Наказ Міністерства освіти і науки України 19.02. 2021 р. № 235</a:t>
            </a:r>
          </a:p>
          <a:p>
            <a:pPr algn="ctr"/>
            <a:r>
              <a:rPr lang="uk-UA" b="1" dirty="0"/>
              <a:t> «Про затвердження типової  освітньої програми для 5-9 класів ЗЗСО»</a:t>
            </a:r>
          </a:p>
          <a:p>
            <a:pPr algn="ctr"/>
            <a:endParaRPr lang="uk-UA" sz="800" dirty="0"/>
          </a:p>
        </p:txBody>
      </p:sp>
    </p:spTree>
    <p:extLst>
      <p:ext uri="{BB962C8B-B14F-4D97-AF65-F5344CB8AC3E}">
        <p14:creationId xmlns:p14="http://schemas.microsoft.com/office/powerpoint/2010/main" val="2755938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1703502" y="3218408"/>
            <a:ext cx="5424266" cy="498198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ОЦІНЮВАННЯ</a:t>
            </a:r>
            <a:endParaRPr lang="uk-UA" sz="5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3435" t="26232" r="38109" b="21144"/>
          <a:stretch/>
        </p:blipFill>
        <p:spPr>
          <a:xfrm>
            <a:off x="2253801" y="92897"/>
            <a:ext cx="8707611" cy="531667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H="1" flipV="1">
            <a:off x="1431235" y="185530"/>
            <a:ext cx="52262" cy="599411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931831" y="5645648"/>
            <a:ext cx="971066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b="1" dirty="0"/>
              <a:t>Наказ Міністерства освіти і науки України 19.02. 2021 р. № </a:t>
            </a:r>
            <a:r>
              <a:rPr lang="uk-UA" sz="2000" b="1" dirty="0" smtClean="0"/>
              <a:t>235</a:t>
            </a:r>
          </a:p>
          <a:p>
            <a:pPr algn="ctr"/>
            <a:r>
              <a:rPr lang="uk-UA" sz="2000" b="1" dirty="0" smtClean="0"/>
              <a:t> «Про затвердження типової  освітньої програми для 5-9 класів ЗЗСО»</a:t>
            </a:r>
            <a:endParaRPr lang="uk-UA" sz="2000" b="1" dirty="0"/>
          </a:p>
        </p:txBody>
      </p:sp>
      <p:sp>
        <p:nvSpPr>
          <p:cNvPr id="11" name="Нашивка 10"/>
          <p:cNvSpPr/>
          <p:nvPr/>
        </p:nvSpPr>
        <p:spPr>
          <a:xfrm>
            <a:off x="1953190" y="5645648"/>
            <a:ext cx="772732" cy="707886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54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ОЦІНЮВАННЯ</a:t>
            </a:r>
            <a:endParaRPr lang="uk-UA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953037" y="1403797"/>
            <a:ext cx="10238704" cy="38637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64" t="19515" r="39405" b="42009"/>
          <a:stretch/>
        </p:blipFill>
        <p:spPr>
          <a:xfrm>
            <a:off x="1672713" y="1572999"/>
            <a:ext cx="8574908" cy="42224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15921" y="5926057"/>
            <a:ext cx="971066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b="1" dirty="0"/>
              <a:t>Наказ Міністерства освіти і науки України 19.02. 2021 р. № </a:t>
            </a:r>
            <a:r>
              <a:rPr lang="uk-UA" sz="2000" b="1" dirty="0" smtClean="0"/>
              <a:t>235</a:t>
            </a:r>
          </a:p>
          <a:p>
            <a:pPr algn="ctr"/>
            <a:r>
              <a:rPr lang="uk-UA" sz="2000" b="1" dirty="0" smtClean="0"/>
              <a:t> «Про затвердження типової  освітньої програми для 5-9 класів ЗЗСО»</a:t>
            </a:r>
            <a:endParaRPr lang="uk-UA" sz="2000" b="1" dirty="0"/>
          </a:p>
        </p:txBody>
      </p:sp>
      <p:sp>
        <p:nvSpPr>
          <p:cNvPr id="8" name="Нашивка 7"/>
          <p:cNvSpPr/>
          <p:nvPr/>
        </p:nvSpPr>
        <p:spPr>
          <a:xfrm>
            <a:off x="1815921" y="5926057"/>
            <a:ext cx="772732" cy="707886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2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ПЛАН РОБОТИ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10353541" cy="4351338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uk-UA" b="1" dirty="0" smtClean="0"/>
              <a:t>Розвиток </a:t>
            </a:r>
            <a:r>
              <a:rPr lang="uk-UA" b="1" dirty="0"/>
              <a:t>ідей Нової української школи в </a:t>
            </a:r>
            <a:r>
              <a:rPr lang="ru-RU" b="1" dirty="0"/>
              <a:t>Державному стандарт</a:t>
            </a:r>
            <a:r>
              <a:rPr lang="uk-UA" b="1" dirty="0"/>
              <a:t>і</a:t>
            </a:r>
            <a:r>
              <a:rPr lang="ru-RU" b="1" dirty="0"/>
              <a:t> </a:t>
            </a:r>
            <a:r>
              <a:rPr lang="ru-RU" b="1" dirty="0" err="1"/>
              <a:t>базової</a:t>
            </a:r>
            <a:r>
              <a:rPr lang="ru-RU" b="1" dirty="0"/>
              <a:t> </a:t>
            </a:r>
            <a:r>
              <a:rPr lang="ru-RU" b="1" dirty="0" err="1"/>
              <a:t>середньої</a:t>
            </a:r>
            <a:r>
              <a:rPr lang="ru-RU" b="1" dirty="0"/>
              <a:t> </a:t>
            </a:r>
            <a:r>
              <a:rPr lang="ru-RU" b="1" dirty="0" err="1" smtClean="0"/>
              <a:t>освіти</a:t>
            </a:r>
            <a:r>
              <a:rPr lang="uk-UA" b="1" dirty="0"/>
              <a:t>.</a:t>
            </a:r>
            <a:endParaRPr lang="uk-UA" dirty="0"/>
          </a:p>
          <a:p>
            <a:pPr marL="514350" lvl="0" indent="-514350">
              <a:buFont typeface="+mj-lt"/>
              <a:buAutoNum type="arabicPeriod"/>
            </a:pPr>
            <a:r>
              <a:rPr lang="uk-UA" b="1" dirty="0" smtClean="0"/>
              <a:t>Особливості </a:t>
            </a:r>
            <a:r>
              <a:rPr lang="uk-UA" b="1" dirty="0"/>
              <a:t>реалізації мовно-літературної галузі в типовому навчальному </a:t>
            </a:r>
            <a:r>
              <a:rPr lang="uk-UA" b="1" dirty="0" smtClean="0"/>
              <a:t>плані.</a:t>
            </a:r>
            <a:endParaRPr lang="uk-UA" dirty="0"/>
          </a:p>
          <a:p>
            <a:pPr marL="514350" indent="-514350">
              <a:buFont typeface="+mj-lt"/>
              <a:buAutoNum type="arabicPeriod"/>
            </a:pPr>
            <a:r>
              <a:rPr lang="uk-UA" b="1" dirty="0" smtClean="0"/>
              <a:t>Нова </a:t>
            </a:r>
            <a:r>
              <a:rPr lang="uk-UA" b="1" dirty="0"/>
              <a:t>редакція Українського правопису: колізії  імплементації.</a:t>
            </a:r>
            <a:endParaRPr lang="uk-UA" dirty="0"/>
          </a:p>
          <a:p>
            <a:pPr marL="514350" indent="-514350">
              <a:buFont typeface="+mj-lt"/>
              <a:buAutoNum type="arabicPeriod"/>
            </a:pPr>
            <a:r>
              <a:rPr lang="uk-UA" b="1" dirty="0" smtClean="0"/>
              <a:t>Інновації </a:t>
            </a:r>
            <a:r>
              <a:rPr lang="uk-UA" b="1" dirty="0"/>
              <a:t>ЗНО-2021 : завдання з відкритою формою відповіді.</a:t>
            </a:r>
            <a:endParaRPr lang="uk-UA" dirty="0"/>
          </a:p>
          <a:p>
            <a:pPr marL="514350" indent="-514350">
              <a:buFont typeface="+mj-lt"/>
              <a:buAutoNum type="arabicPeriod"/>
            </a:pPr>
            <a:endParaRPr lang="uk-UA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953037" y="1403797"/>
            <a:ext cx="10238704" cy="38637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698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35560" t="24150" r="37483" b="12603"/>
          <a:stretch/>
        </p:blipFill>
        <p:spPr>
          <a:xfrm>
            <a:off x="6646455" y="-26504"/>
            <a:ext cx="5038501" cy="6646115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8112169" y="1830981"/>
            <a:ext cx="2549285" cy="52109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663815" y="1221957"/>
            <a:ext cx="5472753" cy="800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>
                <a:solidFill>
                  <a:srgbClr val="0070C0"/>
                </a:solidFill>
                <a:latin typeface="+mn-lt"/>
              </a:rPr>
              <a:t>ЦЕ ОСКАРЖУЮТЬ</a:t>
            </a:r>
            <a:r>
              <a:rPr lang="uk-UA" b="1" dirty="0" smtClean="0">
                <a:solidFill>
                  <a:srgbClr val="0070C0"/>
                </a:solidFill>
                <a:latin typeface="+mn-lt"/>
              </a:rPr>
              <a:t>!</a:t>
            </a:r>
            <a:endParaRPr lang="uk-UA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068672" y="4151147"/>
            <a:ext cx="2549285" cy="5027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16"/>
          <p:cNvSpPr/>
          <p:nvPr/>
        </p:nvSpPr>
        <p:spPr>
          <a:xfrm>
            <a:off x="5712088" y="5138126"/>
            <a:ext cx="3508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ЦЕ НЕ ОСКАРЖУЮТЬ</a:t>
            </a:r>
            <a:r>
              <a:rPr lang="uk-UA" sz="2800" dirty="0" smtClean="0">
                <a:solidFill>
                  <a:srgbClr val="FF0000"/>
                </a:solidFill>
              </a:rPr>
              <a:t>!</a:t>
            </a:r>
            <a:endParaRPr lang="uk-UA" sz="2800" dirty="0">
              <a:solidFill>
                <a:srgbClr val="FF0000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6646455" y="1792335"/>
            <a:ext cx="1465714" cy="31509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6114196" y="4411692"/>
            <a:ext cx="1954476" cy="8750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1034" t="36322" r="58146" b="32631"/>
          <a:stretch/>
        </p:blipFill>
        <p:spPr>
          <a:xfrm>
            <a:off x="788862" y="605307"/>
            <a:ext cx="3418100" cy="55144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70194" y="4746946"/>
            <a:ext cx="3045525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Офіційне видання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«Наукова думка»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2019</a:t>
            </a:r>
            <a:endParaRPr lang="uk-U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6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41" y="357715"/>
            <a:ext cx="5606955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П</a:t>
            </a:r>
            <a:r>
              <a:rPr lang="uk-UA" b="1" dirty="0" smtClean="0">
                <a:solidFill>
                  <a:srgbClr val="FF0000"/>
                </a:solidFill>
              </a:rPr>
              <a:t>овне достовірне </a:t>
            </a:r>
            <a:br>
              <a:rPr lang="uk-UA" b="1" dirty="0" smtClean="0">
                <a:solidFill>
                  <a:srgbClr val="FF0000"/>
                </a:solidFill>
              </a:rPr>
            </a:br>
            <a:r>
              <a:rPr lang="uk-UA" b="1" dirty="0" smtClean="0">
                <a:solidFill>
                  <a:srgbClr val="FF0000"/>
                </a:solidFill>
              </a:rPr>
              <a:t>джерело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0660" y="1621860"/>
            <a:ext cx="233403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https://cutt.ly/oco2JPY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29096" t="26429" r="32622" b="14615"/>
          <a:stretch/>
        </p:blipFill>
        <p:spPr>
          <a:xfrm>
            <a:off x="370764" y="2112337"/>
            <a:ext cx="4980876" cy="431269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7562" r="36029" b="11299"/>
          <a:stretch/>
        </p:blipFill>
        <p:spPr bwMode="auto">
          <a:xfrm>
            <a:off x="6399863" y="2352474"/>
            <a:ext cx="5480583" cy="383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6264320" y="316185"/>
            <a:ext cx="5751667" cy="800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dirty="0" smtClean="0">
                <a:solidFill>
                  <a:srgbClr val="0070C0"/>
                </a:solidFill>
              </a:rPr>
              <a:t>Увага : є неточності!</a:t>
            </a:r>
            <a:endParaRPr lang="uk-UA" sz="4000" b="1" dirty="0">
              <a:solidFill>
                <a:srgbClr val="0070C0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2732932" y="939833"/>
            <a:ext cx="1004552" cy="752433"/>
          </a:xfrm>
          <a:prstGeom prst="downArrow">
            <a:avLst>
              <a:gd name="adj1" fmla="val 37019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606442" y="1805956"/>
            <a:ext cx="3468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https://cutt.ly/qcfAhAw</a:t>
            </a:r>
            <a:endParaRPr lang="uk-UA" dirty="0">
              <a:solidFill>
                <a:srgbClr val="0070C0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9247030" y="961818"/>
            <a:ext cx="1093895" cy="793723"/>
          </a:xfrm>
          <a:prstGeom prst="downArrow">
            <a:avLst>
              <a:gd name="adj1" fmla="val 37019"/>
              <a:gd name="adj2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6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0724" y="2858897"/>
            <a:ext cx="233403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https://cutt.ly/oco2JPY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7562" r="36029" b="11299"/>
          <a:stretch/>
        </p:blipFill>
        <p:spPr bwMode="auto">
          <a:xfrm>
            <a:off x="6670449" y="293997"/>
            <a:ext cx="2910625" cy="185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360724" y="3228229"/>
            <a:ext cx="5653710" cy="2669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1800" b="1" dirty="0" smtClean="0">
                <a:latin typeface="Calibri" pitchFamily="34" charset="0"/>
                <a:cs typeface="Calibri" pitchFamily="34" charset="0"/>
              </a:rPr>
              <a:t>§ 54, с. 86</a:t>
            </a:r>
          </a:p>
          <a:p>
            <a:pPr marL="0" indent="0">
              <a:spcBef>
                <a:spcPts val="0"/>
              </a:spcBef>
              <a:buNone/>
            </a:pPr>
            <a:r>
              <a:rPr lang="vi-VN" sz="1800" dirty="0" smtClean="0">
                <a:latin typeface="Calibri" pitchFamily="34" charset="0"/>
                <a:cs typeface="Calibri" pitchFamily="34" charset="0"/>
              </a:rPr>
              <a:t>7. Назви сайтів</a:t>
            </a:r>
            <a:r>
              <a:rPr lang="uk-UA" sz="1800" dirty="0" smtClean="0">
                <a:latin typeface="Calibri" pitchFamily="34" charset="0"/>
                <a:cs typeface="Calibri" pitchFamily="34" charset="0"/>
              </a:rPr>
              <a:t>, мереж, пошукових систем тощо</a:t>
            </a:r>
            <a:r>
              <a:rPr lang="vi-VN" sz="1800" dirty="0" smtClean="0">
                <a:latin typeface="Calibri" pitchFamily="34" charset="0"/>
                <a:cs typeface="Calibri" pitchFamily="34" charset="0"/>
              </a:rPr>
              <a:t> без родового слова пишемо з малої букви </a:t>
            </a:r>
            <a:r>
              <a:rPr lang="vi-VN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(тві́т</a:t>
            </a:r>
            <a:r>
              <a:rPr lang="uk-UA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т</a:t>
            </a:r>
            <a:r>
              <a:rPr lang="vi-VN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ер, </a:t>
            </a:r>
            <a:r>
              <a:rPr lang="uk-UA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г</a:t>
            </a:r>
            <a:r>
              <a:rPr lang="vi-VN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</a:t>
            </a:r>
            <a:r>
              <a:rPr lang="uk-UA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г</a:t>
            </a:r>
            <a:r>
              <a:rPr lang="vi-VN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л)</a:t>
            </a:r>
            <a:r>
              <a:rPr lang="vi-VN" sz="1800" b="1" dirty="0" smtClean="0">
                <a:latin typeface="Calibri" pitchFamily="34" charset="0"/>
                <a:cs typeface="Calibri" pitchFamily="34" charset="0"/>
              </a:rPr>
              <a:t>;</a:t>
            </a:r>
            <a:r>
              <a:rPr lang="uk-UA" sz="1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vi-VN" sz="1800" dirty="0" smtClean="0">
                <a:latin typeface="Calibri" pitchFamily="34" charset="0"/>
                <a:cs typeface="Calibri" pitchFamily="34" charset="0"/>
              </a:rPr>
              <a:t> назви з родовим словом пишемо з великої букви та в лапках</a:t>
            </a:r>
            <a:r>
              <a:rPr lang="vi-VN" sz="1800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uk-UA" sz="1800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пошукова система «</a:t>
            </a:r>
            <a:r>
              <a:rPr lang="uk-UA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Г</a:t>
            </a:r>
            <a:r>
              <a:rPr lang="vi-VN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</a:t>
            </a:r>
            <a:r>
              <a:rPr lang="uk-UA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г</a:t>
            </a:r>
            <a:r>
              <a:rPr lang="vi-VN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л</a:t>
            </a:r>
            <a:r>
              <a:rPr lang="uk-UA" sz="1800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»,</a:t>
            </a:r>
            <a:r>
              <a:rPr lang="vi-VN" sz="1800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мере́жа «</a:t>
            </a:r>
            <a:r>
              <a:rPr lang="vi-VN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Фе́йсб</a:t>
            </a:r>
            <a:r>
              <a:rPr lang="ru-RU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</a:t>
            </a:r>
            <a:r>
              <a:rPr lang="en-US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́</a:t>
            </a:r>
            <a:r>
              <a:rPr lang="vi-VN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к</a:t>
            </a:r>
            <a:r>
              <a:rPr lang="vi-VN" sz="1800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», енциклопе́дія «Вікіпе́дія»;</a:t>
            </a:r>
            <a:r>
              <a:rPr lang="uk-UA" sz="1800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системи обміну повідомленнями </a:t>
            </a:r>
            <a:r>
              <a:rPr lang="vi-VN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uk-UA" sz="1800" b="1" i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Ва́йбер</a:t>
            </a:r>
            <a:r>
              <a:rPr lang="uk-UA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» </a:t>
            </a:r>
            <a:r>
              <a:rPr lang="vi-VN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uk-UA" sz="1800" b="1" i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Телегра́м</a:t>
            </a:r>
            <a:r>
              <a:rPr lang="uk-UA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»).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1600" b="1" dirty="0">
                <a:latin typeface="Calibri" pitchFamily="34" charset="0"/>
                <a:cs typeface="Calibri" pitchFamily="34" charset="0"/>
              </a:rPr>
              <a:t>§ 82, с. 115</a:t>
            </a:r>
          </a:p>
          <a:p>
            <a:pPr>
              <a:spcBef>
                <a:spcPts val="0"/>
              </a:spcBef>
            </a:pPr>
            <a:r>
              <a:rPr lang="vi-VN" sz="1800" dirty="0">
                <a:latin typeface="Calibri" pitchFamily="34" charset="0"/>
                <a:cs typeface="Calibri" pitchFamily="34" charset="0"/>
              </a:rPr>
              <a:t>назви </a:t>
            </a:r>
            <a:r>
              <a:rPr lang="uk-UA" sz="1800" dirty="0">
                <a:latin typeface="Calibri" pitchFamily="34" charset="0"/>
                <a:cs typeface="Calibri" pitchFamily="34" charset="0"/>
              </a:rPr>
              <a:t>віртуальних (соціальних та ін.) мереж: </a:t>
            </a:r>
            <a:r>
              <a:rPr lang="uk-UA" sz="1800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інстагр</a:t>
            </a:r>
            <a:r>
              <a:rPr lang="uk-UA" sz="1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а</a:t>
            </a:r>
            <a:r>
              <a:rPr lang="uk-UA" sz="1800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́му</a:t>
            </a:r>
            <a:r>
              <a:rPr lang="uk-UA" sz="18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uk-UA" sz="1800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телегр</a:t>
            </a:r>
            <a:r>
              <a:rPr lang="uk-UA" sz="1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а</a:t>
            </a:r>
            <a:r>
              <a:rPr lang="uk-UA" sz="1800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́му</a:t>
            </a:r>
            <a:r>
              <a:rPr lang="uk-UA" sz="18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vi-VN" sz="18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ф</a:t>
            </a:r>
            <a:r>
              <a:rPr lang="vi-VN" sz="1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е́</a:t>
            </a:r>
            <a:r>
              <a:rPr lang="vi-VN" sz="18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йсб</a:t>
            </a:r>
            <a:r>
              <a:rPr lang="vi-VN" sz="1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</a:t>
            </a:r>
            <a:r>
              <a:rPr lang="vi-VN" sz="18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́к</a:t>
            </a:r>
            <a:r>
              <a:rPr lang="uk-UA" sz="18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</a:t>
            </a:r>
            <a:r>
              <a:rPr lang="vi-VN" sz="18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ют</a:t>
            </a:r>
            <a:r>
              <a:rPr lang="vi-VN" sz="1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у́</a:t>
            </a:r>
            <a:r>
              <a:rPr lang="vi-VN" sz="18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б</a:t>
            </a:r>
            <a:r>
              <a:rPr lang="uk-UA" sz="18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 </a:t>
            </a:r>
            <a:r>
              <a:rPr lang="uk-UA" sz="1800" dirty="0">
                <a:latin typeface="Calibri" pitchFamily="34" charset="0"/>
                <a:cs typeface="Calibri" pitchFamily="34" charset="0"/>
              </a:rPr>
              <a:t>і под.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1600" b="1" dirty="0">
                <a:latin typeface="Calibri" pitchFamily="34" charset="0"/>
                <a:cs typeface="Calibri" pitchFamily="34" charset="0"/>
              </a:rPr>
              <a:t>§ 82, с. </a:t>
            </a:r>
            <a:r>
              <a:rPr lang="uk-UA" sz="1600" b="1" dirty="0" smtClean="0">
                <a:latin typeface="Calibri" pitchFamily="34" charset="0"/>
                <a:cs typeface="Calibri" pitchFamily="34" charset="0"/>
              </a:rPr>
              <a:t>118</a:t>
            </a:r>
          </a:p>
          <a:p>
            <a:pPr>
              <a:spcBef>
                <a:spcPts val="0"/>
              </a:spcBef>
            </a:pPr>
            <a:r>
              <a:rPr lang="uk-UA" sz="1800" i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імейл</a:t>
            </a:r>
            <a:r>
              <a:rPr lang="uk-UA" sz="1800" b="1" i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а</a:t>
            </a:r>
            <a:r>
              <a:rPr lang="uk-UA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1800" dirty="0">
                <a:latin typeface="Calibri" pitchFamily="34" charset="0"/>
                <a:cs typeface="Calibri" pitchFamily="34" charset="0"/>
              </a:rPr>
              <a:t>(система електронної пошти),  </a:t>
            </a:r>
            <a:r>
              <a:rPr lang="uk-UA" sz="1800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імейл</a:t>
            </a:r>
            <a:r>
              <a:rPr lang="uk-UA" sz="18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</a:t>
            </a:r>
            <a:r>
              <a:rPr lang="uk-UA" sz="1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1800" dirty="0">
                <a:latin typeface="Calibri" pitchFamily="34" charset="0"/>
                <a:cs typeface="Calibri" pitchFamily="34" charset="0"/>
              </a:rPr>
              <a:t>(поштова скринька) </a:t>
            </a:r>
          </a:p>
          <a:p>
            <a:pPr marL="0" indent="0">
              <a:spcBef>
                <a:spcPts val="0"/>
              </a:spcBef>
              <a:buNone/>
            </a:pPr>
            <a:endParaRPr lang="uk-UA" sz="1800" b="1" i="1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uk-UA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93983" y="3534009"/>
            <a:ext cx="50950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Calibri" pitchFamily="34" charset="0"/>
                <a:cs typeface="Calibri" pitchFamily="34" charset="0"/>
              </a:rPr>
              <a:t>§ </a:t>
            </a:r>
            <a:r>
              <a:rPr lang="uk-UA" b="1" dirty="0">
                <a:latin typeface="Calibri" pitchFamily="34" charset="0"/>
                <a:cs typeface="Calibri" pitchFamily="34" charset="0"/>
              </a:rPr>
              <a:t>54, с. </a:t>
            </a:r>
            <a:r>
              <a:rPr lang="uk-UA" b="1" dirty="0" smtClean="0">
                <a:latin typeface="Calibri" pitchFamily="34" charset="0"/>
                <a:cs typeface="Calibri" pitchFamily="34" charset="0"/>
              </a:rPr>
              <a:t>62</a:t>
            </a:r>
            <a:endParaRPr lang="uk-UA" b="1" dirty="0">
              <a:latin typeface="Calibri" pitchFamily="34" charset="0"/>
              <a:cs typeface="Calibri" pitchFamily="34" charset="0"/>
            </a:endParaRPr>
          </a:p>
          <a:p>
            <a:r>
              <a:rPr lang="uk-UA" dirty="0" smtClean="0"/>
              <a:t>7</a:t>
            </a:r>
            <a:r>
              <a:rPr lang="uk-UA" dirty="0"/>
              <a:t>. Назви сайтів без родового слова пишемо з малої букви </a:t>
            </a:r>
            <a:r>
              <a:rPr lang="uk-UA" b="1" i="1" dirty="0">
                <a:solidFill>
                  <a:srgbClr val="0070C0"/>
                </a:solidFill>
              </a:rPr>
              <a:t>(</a:t>
            </a:r>
            <a:r>
              <a:rPr lang="uk-UA" b="1" i="1" dirty="0" err="1">
                <a:solidFill>
                  <a:srgbClr val="0070C0"/>
                </a:solidFill>
              </a:rPr>
              <a:t>тві́тер</a:t>
            </a:r>
            <a:r>
              <a:rPr lang="uk-UA" b="1" i="1" dirty="0">
                <a:solidFill>
                  <a:srgbClr val="0070C0"/>
                </a:solidFill>
              </a:rPr>
              <a:t>, </a:t>
            </a:r>
            <a:r>
              <a:rPr lang="uk-UA" b="1" i="1" dirty="0" err="1">
                <a:solidFill>
                  <a:srgbClr val="0070C0"/>
                </a:solidFill>
              </a:rPr>
              <a:t>ґуґл</a:t>
            </a:r>
            <a:r>
              <a:rPr lang="uk-UA" dirty="0">
                <a:solidFill>
                  <a:srgbClr val="0070C0"/>
                </a:solidFill>
              </a:rPr>
              <a:t>); </a:t>
            </a:r>
            <a:r>
              <a:rPr lang="uk-UA" dirty="0"/>
              <a:t>назви сайтів з родовим словом пишемо з великої букви та в лапках </a:t>
            </a:r>
            <a:r>
              <a:rPr lang="uk-UA" i="1" dirty="0">
                <a:solidFill>
                  <a:srgbClr val="0070C0"/>
                </a:solidFill>
              </a:rPr>
              <a:t>(мережа «</a:t>
            </a:r>
            <a:r>
              <a:rPr lang="uk-UA" b="1" i="1" dirty="0" err="1" smtClean="0">
                <a:solidFill>
                  <a:srgbClr val="0070C0"/>
                </a:solidFill>
              </a:rPr>
              <a:t>Фейсбу́к</a:t>
            </a:r>
            <a:r>
              <a:rPr lang="uk-UA" i="1" dirty="0">
                <a:solidFill>
                  <a:srgbClr val="0070C0"/>
                </a:solidFill>
              </a:rPr>
              <a:t>», </a:t>
            </a:r>
            <a:r>
              <a:rPr lang="uk-UA" i="1" dirty="0" err="1">
                <a:solidFill>
                  <a:srgbClr val="0070C0"/>
                </a:solidFill>
              </a:rPr>
              <a:t>енциклопе́дія</a:t>
            </a:r>
            <a:r>
              <a:rPr lang="uk-UA" i="1" dirty="0">
                <a:solidFill>
                  <a:srgbClr val="0070C0"/>
                </a:solidFill>
              </a:rPr>
              <a:t> «</a:t>
            </a:r>
            <a:r>
              <a:rPr lang="uk-UA" i="1" dirty="0" err="1">
                <a:solidFill>
                  <a:srgbClr val="0070C0"/>
                </a:solidFill>
              </a:rPr>
              <a:t>Вікіпе́дія</a:t>
            </a:r>
            <a:r>
              <a:rPr lang="uk-UA" i="1" dirty="0" smtClean="0">
                <a:solidFill>
                  <a:srgbClr val="0070C0"/>
                </a:solidFill>
              </a:rPr>
              <a:t>»).</a:t>
            </a:r>
          </a:p>
          <a:p>
            <a:r>
              <a:rPr lang="uk-UA" b="1" dirty="0">
                <a:latin typeface="Calibri" pitchFamily="34" charset="0"/>
                <a:cs typeface="Calibri" pitchFamily="34" charset="0"/>
              </a:rPr>
              <a:t>§ 82, с. 90</a:t>
            </a:r>
          </a:p>
          <a:p>
            <a:r>
              <a:rPr lang="uk-UA" dirty="0"/>
              <a:t>л) назви сайтів і служб електронної пошти: </a:t>
            </a:r>
            <a:r>
              <a:rPr lang="uk-UA" b="1" i="1" dirty="0" err="1" smtClean="0">
                <a:solidFill>
                  <a:srgbClr val="0070C0"/>
                </a:solidFill>
              </a:rPr>
              <a:t>фейсбу́ка</a:t>
            </a:r>
            <a:r>
              <a:rPr lang="uk-UA" b="1" i="1" dirty="0">
                <a:solidFill>
                  <a:srgbClr val="0070C0"/>
                </a:solidFill>
              </a:rPr>
              <a:t>, </a:t>
            </a:r>
            <a:r>
              <a:rPr lang="uk-UA" b="1" i="1" dirty="0" err="1" smtClean="0">
                <a:solidFill>
                  <a:srgbClr val="0070C0"/>
                </a:solidFill>
              </a:rPr>
              <a:t>юту́ба</a:t>
            </a:r>
            <a:r>
              <a:rPr lang="uk-UA" b="1" i="1" dirty="0">
                <a:solidFill>
                  <a:srgbClr val="0070C0"/>
                </a:solidFill>
              </a:rPr>
              <a:t>, </a:t>
            </a:r>
            <a:r>
              <a:rPr lang="uk-UA" b="1" i="1" dirty="0" err="1">
                <a:solidFill>
                  <a:srgbClr val="0070C0"/>
                </a:solidFill>
              </a:rPr>
              <a:t>іме́йла</a:t>
            </a:r>
            <a:r>
              <a:rPr lang="uk-UA" b="1" i="1" dirty="0">
                <a:solidFill>
                  <a:srgbClr val="0070C0"/>
                </a:solidFill>
              </a:rPr>
              <a:t>.</a:t>
            </a:r>
          </a:p>
          <a:p>
            <a:endParaRPr lang="uk-UA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30997" t="35597" r="57966" b="32518"/>
          <a:stretch/>
        </p:blipFill>
        <p:spPr>
          <a:xfrm>
            <a:off x="528296" y="293997"/>
            <a:ext cx="1349885" cy="1976813"/>
          </a:xfrm>
          <a:prstGeom prst="rect">
            <a:avLst/>
          </a:prstGeom>
        </p:spPr>
      </p:pic>
      <p:pic>
        <p:nvPicPr>
          <p:cNvPr id="15" name="Picture 4" descr="C:\Users\USER\Desktop\images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43" y="1738882"/>
            <a:ext cx="1092522" cy="151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USER\Desktop\75_5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732" y="1738882"/>
            <a:ext cx="1182926" cy="152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USER\Desktop\images (2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" r="7409"/>
          <a:stretch/>
        </p:blipFill>
        <p:spPr bwMode="auto">
          <a:xfrm>
            <a:off x="10330845" y="157972"/>
            <a:ext cx="1016674" cy="145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USER\Desktop\26873-342583-1000x10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4" r="14532"/>
          <a:stretch/>
        </p:blipFill>
        <p:spPr bwMode="auto">
          <a:xfrm>
            <a:off x="3373538" y="165395"/>
            <a:ext cx="1073886" cy="150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23495" r="34969" b="7680"/>
          <a:stretch/>
        </p:blipFill>
        <p:spPr bwMode="auto">
          <a:xfrm>
            <a:off x="10756196" y="1674433"/>
            <a:ext cx="1032463" cy="140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8" t="25247" r="66001" b="49849"/>
          <a:stretch/>
        </p:blipFill>
        <p:spPr bwMode="auto">
          <a:xfrm>
            <a:off x="9388049" y="1219243"/>
            <a:ext cx="1512882" cy="147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Стрелка вниз 20"/>
          <p:cNvSpPr/>
          <p:nvPr/>
        </p:nvSpPr>
        <p:spPr>
          <a:xfrm>
            <a:off x="780891" y="1900399"/>
            <a:ext cx="1055397" cy="959469"/>
          </a:xfrm>
          <a:prstGeom prst="downArrow">
            <a:avLst>
              <a:gd name="adj1" fmla="val 37019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" name="Стрелка вниз 22"/>
          <p:cNvSpPr/>
          <p:nvPr/>
        </p:nvSpPr>
        <p:spPr>
          <a:xfrm>
            <a:off x="6837684" y="2209113"/>
            <a:ext cx="1055008" cy="957942"/>
          </a:xfrm>
          <a:prstGeom prst="downArrow">
            <a:avLst>
              <a:gd name="adj1" fmla="val 37019"/>
              <a:gd name="adj2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93983" y="3215440"/>
            <a:ext cx="242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https://cutt.ly/qcfAhAw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323" y="350348"/>
            <a:ext cx="1264234" cy="185876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708" y="165395"/>
            <a:ext cx="1043334" cy="14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8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23448" r="46992" b="22710"/>
          <a:stretch/>
        </p:blipFill>
        <p:spPr>
          <a:xfrm>
            <a:off x="423005" y="367513"/>
            <a:ext cx="5287561" cy="30196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3005" y="3802050"/>
            <a:ext cx="5140668" cy="25853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креативний директор сайту </a:t>
            </a:r>
            <a:r>
              <a:rPr lang="uk-UA" b="1" dirty="0">
                <a:hlinkClick r:id="rId3"/>
              </a:rPr>
              <a:t>Освіта.</a:t>
            </a:r>
            <a:r>
              <a:rPr lang="en-US" b="1" dirty="0" err="1">
                <a:hlinkClick r:id="rId3"/>
              </a:rPr>
              <a:t>ua</a:t>
            </a:r>
            <a:r>
              <a:rPr lang="en-US" dirty="0"/>
              <a:t> </a:t>
            </a:r>
            <a:r>
              <a:rPr lang="uk-UA" dirty="0"/>
              <a:t> </a:t>
            </a:r>
            <a:r>
              <a:rPr lang="uk-UA" dirty="0" smtClean="0"/>
              <a:t>експерт Українського </a:t>
            </a:r>
            <a:r>
              <a:rPr lang="uk-UA" dirty="0"/>
              <a:t>центру оцінювання якості освіти </a:t>
            </a:r>
            <a:r>
              <a:rPr lang="uk-UA" b="1" dirty="0" smtClean="0">
                <a:solidFill>
                  <a:srgbClr val="C00000"/>
                </a:solidFill>
              </a:rPr>
              <a:t>Андрій </a:t>
            </a:r>
            <a:r>
              <a:rPr lang="uk-UA" b="1" dirty="0" err="1">
                <a:solidFill>
                  <a:srgbClr val="C00000"/>
                </a:solidFill>
              </a:rPr>
              <a:t>Панченков</a:t>
            </a:r>
            <a:r>
              <a:rPr lang="uk-UA" b="1" dirty="0">
                <a:solidFill>
                  <a:srgbClr val="C0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начальник відділу досліджень та аналітики Українського центру оцінювання якості освіти </a:t>
            </a:r>
            <a:r>
              <a:rPr lang="uk-UA" b="1" dirty="0">
                <a:solidFill>
                  <a:srgbClr val="C00000"/>
                </a:solidFill>
              </a:rPr>
              <a:t>Василь Терещенко </a:t>
            </a:r>
          </a:p>
          <a:p>
            <a:endParaRPr lang="uk-UA" dirty="0"/>
          </a:p>
          <a:p>
            <a:r>
              <a:rPr lang="en-US" b="1" dirty="0"/>
              <a:t>https://www.facebook.com/sunbook.ua/videos/878512439661425</a:t>
            </a:r>
            <a:endParaRPr lang="uk-UA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27314" y="3791954"/>
            <a:ext cx="3085704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Roboto"/>
              </a:rPr>
              <a:t>Новий</a:t>
            </a:r>
            <a:r>
              <a:rPr lang="ru-RU" dirty="0" smtClean="0">
                <a:latin typeface="Roboto"/>
              </a:rPr>
              <a:t> «</a:t>
            </a:r>
            <a:r>
              <a:rPr lang="ru-RU" dirty="0" err="1" smtClean="0">
                <a:latin typeface="Roboto"/>
              </a:rPr>
              <a:t>Український</a:t>
            </a:r>
            <a:r>
              <a:rPr lang="ru-RU" dirty="0" smtClean="0">
                <a:latin typeface="Roboto"/>
              </a:rPr>
              <a:t> </a:t>
            </a:r>
            <a:r>
              <a:rPr lang="ru-RU" dirty="0" err="1" smtClean="0">
                <a:latin typeface="Roboto"/>
              </a:rPr>
              <a:t>правопис</a:t>
            </a:r>
            <a:r>
              <a:rPr lang="ru-RU" dirty="0" smtClean="0">
                <a:latin typeface="Roboto"/>
              </a:rPr>
              <a:t>»: </a:t>
            </a:r>
            <a:r>
              <a:rPr lang="ru-RU" dirty="0" err="1" smtClean="0">
                <a:latin typeface="Roboto"/>
              </a:rPr>
              <a:t>рік</a:t>
            </a:r>
            <a:r>
              <a:rPr lang="ru-RU" dirty="0" smtClean="0">
                <a:latin typeface="Roboto"/>
              </a:rPr>
              <a:t> потому (</a:t>
            </a:r>
            <a:r>
              <a:rPr lang="ru-RU" dirty="0" err="1" smtClean="0">
                <a:latin typeface="Roboto"/>
              </a:rPr>
              <a:t>онлайнова</a:t>
            </a:r>
            <a:r>
              <a:rPr lang="ru-RU" dirty="0" smtClean="0">
                <a:latin typeface="Roboto"/>
              </a:rPr>
              <a:t> </a:t>
            </a:r>
            <a:r>
              <a:rPr lang="ru-RU" dirty="0" err="1" smtClean="0">
                <a:latin typeface="Roboto"/>
              </a:rPr>
              <a:t>лекція</a:t>
            </a:r>
            <a:r>
              <a:rPr lang="ru-RU" dirty="0" smtClean="0">
                <a:latin typeface="Roboto"/>
              </a:rPr>
              <a:t> доктора </a:t>
            </a:r>
            <a:r>
              <a:rPr lang="ru-RU" dirty="0" err="1" smtClean="0">
                <a:latin typeface="Roboto"/>
              </a:rPr>
              <a:t>філологічних</a:t>
            </a:r>
            <a:r>
              <a:rPr lang="ru-RU" dirty="0" smtClean="0">
                <a:latin typeface="Roboto"/>
              </a:rPr>
              <a:t> наук </a:t>
            </a:r>
            <a:r>
              <a:rPr lang="ru-RU" b="1" dirty="0" err="1" smtClean="0">
                <a:solidFill>
                  <a:srgbClr val="C00000"/>
                </a:solidFill>
                <a:latin typeface="Roboto"/>
              </a:rPr>
              <a:t>Катерини</a:t>
            </a:r>
            <a:r>
              <a:rPr lang="ru-RU" b="1" dirty="0" smtClean="0">
                <a:solidFill>
                  <a:srgbClr val="C00000"/>
                </a:solidFill>
                <a:latin typeface="Roboto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Roboto"/>
              </a:rPr>
              <a:t>Городенської</a:t>
            </a:r>
            <a:r>
              <a:rPr lang="ru-RU" dirty="0" smtClean="0">
                <a:latin typeface="Roboto"/>
              </a:rPr>
              <a:t>)</a:t>
            </a:r>
          </a:p>
          <a:p>
            <a:endParaRPr lang="ru-RU" b="1" dirty="0" smtClean="0">
              <a:solidFill>
                <a:srgbClr val="C00000"/>
              </a:solidFill>
              <a:latin typeface="Roboto"/>
            </a:endParaRPr>
          </a:p>
          <a:p>
            <a:r>
              <a:rPr lang="en-US" dirty="0" smtClean="0">
                <a:latin typeface="Roboto"/>
              </a:rPr>
              <a:t>https</a:t>
            </a:r>
            <a:r>
              <a:rPr lang="en-US" dirty="0">
                <a:latin typeface="Roboto"/>
              </a:rPr>
              <a:t>://cutt.ly/XcptZb2</a:t>
            </a:r>
            <a:endParaRPr lang="ru-RU" dirty="0" smtClean="0">
              <a:latin typeface="Roboto"/>
            </a:endParaRPr>
          </a:p>
          <a:p>
            <a:endParaRPr lang="ru-RU" b="0" i="0" dirty="0">
              <a:effectLst/>
              <a:latin typeface="Roboto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6810" t="33096" r="10935" b="13072"/>
          <a:stretch/>
        </p:blipFill>
        <p:spPr>
          <a:xfrm>
            <a:off x="6027314" y="367513"/>
            <a:ext cx="5849689" cy="27560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10" y="2545559"/>
            <a:ext cx="2726645" cy="400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2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46724" cy="1325563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РОДОВИЙ ВІДМІНОК ІМЕННИКІВ – </a:t>
            </a:r>
            <a:br>
              <a:rPr lang="uk-UA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НАЗВ НАСЕЛЕНИХ ПУНКТІВ</a:t>
            </a:r>
            <a:endParaRPr lang="uk-UA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09571"/>
            <a:ext cx="5498206" cy="4351338"/>
          </a:xfrm>
        </p:spPr>
        <p:txBody>
          <a:bodyPr>
            <a:noAutofit/>
          </a:bodyPr>
          <a:lstStyle/>
          <a:p>
            <a:r>
              <a:rPr lang="uk-UA" sz="2200" dirty="0"/>
              <a:t>Т</a:t>
            </a:r>
            <a:r>
              <a:rPr lang="uk-UA" sz="2200" dirty="0" smtClean="0"/>
              <a:t>ільки </a:t>
            </a:r>
            <a:r>
              <a:rPr lang="uk-UA" sz="2200" dirty="0"/>
              <a:t>закінчення </a:t>
            </a:r>
            <a:r>
              <a:rPr lang="uk-UA" sz="2200" b="1" dirty="0"/>
              <a:t>-а</a:t>
            </a:r>
            <a:r>
              <a:rPr lang="uk-UA" sz="2200" dirty="0"/>
              <a:t> можуть набувати у формі родового відмінка однини іменники – назви населених пунктів, які </a:t>
            </a:r>
            <a:r>
              <a:rPr lang="uk-UA" sz="2200" dirty="0" smtClean="0"/>
              <a:t>мають</a:t>
            </a:r>
          </a:p>
          <a:p>
            <a:r>
              <a:rPr lang="uk-UA" sz="2200" dirty="0" smtClean="0"/>
              <a:t>суфікси </a:t>
            </a:r>
            <a:r>
              <a:rPr lang="uk-UA" sz="2200" b="1" dirty="0" smtClean="0"/>
              <a:t>-</a:t>
            </a:r>
            <a:r>
              <a:rPr lang="uk-UA" sz="2200" b="1" dirty="0" err="1" smtClean="0"/>
              <a:t>ськ</a:t>
            </a:r>
            <a:r>
              <a:rPr lang="uk-UA" sz="2200" b="1" dirty="0" smtClean="0"/>
              <a:t>-, -</a:t>
            </a:r>
            <a:r>
              <a:rPr lang="uk-UA" sz="2200" b="1" dirty="0" err="1" smtClean="0"/>
              <a:t>цьк</a:t>
            </a:r>
            <a:r>
              <a:rPr lang="uk-UA" sz="2200" b="1" dirty="0" smtClean="0"/>
              <a:t>-, -</a:t>
            </a:r>
            <a:r>
              <a:rPr lang="uk-UA" sz="2200" b="1" dirty="0" err="1" smtClean="0"/>
              <a:t>ець</a:t>
            </a:r>
            <a:r>
              <a:rPr lang="uk-UA" sz="2200" b="1" dirty="0" smtClean="0"/>
              <a:t>-, -їв-, -</a:t>
            </a:r>
            <a:r>
              <a:rPr lang="uk-UA" sz="2200" b="1" dirty="0" err="1" smtClean="0"/>
              <a:t>ев</a:t>
            </a:r>
            <a:r>
              <a:rPr lang="uk-UA" sz="2200" b="1" dirty="0" smtClean="0"/>
              <a:t>- (-</a:t>
            </a:r>
            <a:r>
              <a:rPr lang="uk-UA" sz="2200" b="1" dirty="0" err="1" smtClean="0"/>
              <a:t>єв</a:t>
            </a:r>
            <a:r>
              <a:rPr lang="uk-UA" sz="2200" b="1" dirty="0" smtClean="0"/>
              <a:t>-), -</a:t>
            </a:r>
            <a:r>
              <a:rPr lang="uk-UA" sz="2200" b="1" dirty="0" err="1" smtClean="0"/>
              <a:t>ов</a:t>
            </a:r>
            <a:r>
              <a:rPr lang="uk-UA" sz="2200" b="1" dirty="0" smtClean="0"/>
              <a:t>-, -</a:t>
            </a:r>
            <a:r>
              <a:rPr lang="uk-UA" sz="2200" b="1" dirty="0" err="1" smtClean="0"/>
              <a:t>ин</a:t>
            </a:r>
            <a:r>
              <a:rPr lang="uk-UA" sz="2200" b="1" dirty="0" smtClean="0"/>
              <a:t>- (-</a:t>
            </a:r>
            <a:r>
              <a:rPr lang="uk-UA" sz="2200" b="1" dirty="0" err="1" smtClean="0"/>
              <a:t>ін</a:t>
            </a:r>
            <a:r>
              <a:rPr lang="uk-UA" sz="2200" b="1" dirty="0" smtClean="0"/>
              <a:t>-), -ач-, -</a:t>
            </a:r>
            <a:r>
              <a:rPr lang="uk-UA" sz="2200" b="1" dirty="0" err="1" smtClean="0"/>
              <a:t>ич</a:t>
            </a:r>
            <a:r>
              <a:rPr lang="uk-UA" sz="2200" b="1" dirty="0" smtClean="0"/>
              <a:t>-</a:t>
            </a:r>
            <a:r>
              <a:rPr lang="uk-UA" sz="2200" dirty="0" smtClean="0"/>
              <a:t>,</a:t>
            </a:r>
          </a:p>
          <a:p>
            <a:r>
              <a:rPr lang="uk-UA" sz="2200" dirty="0" smtClean="0"/>
              <a:t> а також елементи </a:t>
            </a:r>
            <a:r>
              <a:rPr lang="uk-UA" sz="2200" b="1" dirty="0"/>
              <a:t>-</a:t>
            </a:r>
            <a:r>
              <a:rPr lang="uk-UA" sz="2200" b="1" dirty="0" err="1"/>
              <a:t>бург</a:t>
            </a:r>
            <a:r>
              <a:rPr lang="uk-UA" sz="2200" b="1" dirty="0"/>
              <a:t>-, -град- (-город-), -</a:t>
            </a:r>
            <a:r>
              <a:rPr lang="uk-UA" sz="2200" b="1" dirty="0" err="1"/>
              <a:t>піль</a:t>
            </a:r>
            <a:r>
              <a:rPr lang="uk-UA" sz="2200" b="1" dirty="0"/>
              <a:t>- (-</a:t>
            </a:r>
            <a:r>
              <a:rPr lang="uk-UA" sz="2200" b="1" dirty="0" err="1"/>
              <a:t>поль</a:t>
            </a:r>
            <a:r>
              <a:rPr lang="uk-UA" sz="2200" b="1" dirty="0"/>
              <a:t>-), -мир-, -</a:t>
            </a:r>
            <a:r>
              <a:rPr lang="uk-UA" sz="2200" b="1" dirty="0" smtClean="0"/>
              <a:t>слав-</a:t>
            </a:r>
            <a:r>
              <a:rPr lang="uk-UA" sz="2200" dirty="0" smtClean="0"/>
              <a:t>. </a:t>
            </a:r>
          </a:p>
          <a:p>
            <a:r>
              <a:rPr lang="uk-UA" sz="2200" dirty="0" smtClean="0"/>
              <a:t>Якщо ж подібних суфіксів чи елементів у назві немає, то в родовому відмінку однини може з’являтися як закінчення </a:t>
            </a:r>
            <a:r>
              <a:rPr lang="uk-UA" sz="2200" b="1" dirty="0" smtClean="0"/>
              <a:t>-а</a:t>
            </a:r>
            <a:r>
              <a:rPr lang="uk-UA" sz="2200" dirty="0" smtClean="0"/>
              <a:t>, так і закінчення </a:t>
            </a:r>
            <a:r>
              <a:rPr lang="uk-UA" sz="2200" b="1" dirty="0" smtClean="0"/>
              <a:t>-у</a:t>
            </a:r>
            <a:r>
              <a:rPr lang="uk-UA" sz="2200" dirty="0" smtClean="0"/>
              <a:t>: </a:t>
            </a:r>
            <a:r>
              <a:rPr lang="uk-UA" sz="2200" i="1" dirty="0" smtClean="0"/>
              <a:t>Лондона – Лондону</a:t>
            </a:r>
            <a:r>
              <a:rPr lang="uk-UA" sz="2200" dirty="0" smtClean="0"/>
              <a:t>.</a:t>
            </a:r>
            <a:endParaRPr lang="uk-UA" sz="22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980348" y="1964118"/>
            <a:ext cx="4958367" cy="39730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vi-VN" sz="2400" dirty="0" smtClean="0">
                <a:latin typeface="Calibri" pitchFamily="34" charset="0"/>
                <a:cs typeface="Calibri" pitchFamily="34" charset="0"/>
              </a:rPr>
              <a:t>Алжи́р</a:t>
            </a:r>
            <a:r>
              <a:rPr lang="vi-VN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а</a:t>
            </a:r>
            <a:r>
              <a:rPr lang="vi-VN" sz="2400" dirty="0">
                <a:latin typeface="Calibri" pitchFamily="34" charset="0"/>
                <a:cs typeface="Calibri" pitchFamily="34" charset="0"/>
              </a:rPr>
              <a:t>, Ри́м</a:t>
            </a:r>
            <a:r>
              <a:rPr lang="vi-VN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а</a:t>
            </a:r>
            <a:r>
              <a:rPr lang="vi-VN" sz="2400" dirty="0">
                <a:latin typeface="Calibri" pitchFamily="34" charset="0"/>
                <a:cs typeface="Calibri" pitchFamily="34" charset="0"/>
              </a:rPr>
              <a:t>, Туні́с</a:t>
            </a:r>
            <a:r>
              <a:rPr lang="vi-VN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</a:t>
            </a:r>
            <a:r>
              <a:rPr lang="vi-VN" sz="2400" dirty="0">
                <a:latin typeface="Calibri" pitchFamily="34" charset="0"/>
                <a:cs typeface="Calibri" pitchFamily="34" charset="0"/>
              </a:rPr>
              <a:t> Нью-Йо́рк</a:t>
            </a:r>
            <a:r>
              <a:rPr lang="vi-VN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vi-VN" sz="2400" dirty="0">
                <a:latin typeface="Calibri" pitchFamily="34" charset="0"/>
                <a:cs typeface="Calibri" pitchFamily="34" charset="0"/>
              </a:rPr>
              <a:t>(місто) 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  <a:p>
            <a:pPr marL="342900" indent="-342900"/>
            <a:r>
              <a:rPr lang="vi-VN" sz="2400" dirty="0">
                <a:latin typeface="Calibri" pitchFamily="34" charset="0"/>
                <a:cs typeface="Calibri" pitchFamily="34" charset="0"/>
              </a:rPr>
              <a:t> Алжи́р</a:t>
            </a:r>
            <a:r>
              <a:rPr lang="vi-VN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</a:t>
            </a:r>
            <a:r>
              <a:rPr lang="vi-VN" sz="2400" dirty="0">
                <a:latin typeface="Calibri" pitchFamily="34" charset="0"/>
                <a:cs typeface="Calibri" pitchFamily="34" charset="0"/>
              </a:rPr>
              <a:t>, Ри́м</a:t>
            </a:r>
            <a:r>
              <a:rPr lang="vi-VN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</a:t>
            </a:r>
            <a:r>
              <a:rPr lang="vi-VN" sz="2400" dirty="0">
                <a:latin typeface="Calibri" pitchFamily="34" charset="0"/>
                <a:cs typeface="Calibri" pitchFamily="34" charset="0"/>
              </a:rPr>
              <a:t>, Туні́с</a:t>
            </a:r>
            <a:r>
              <a:rPr lang="vi-VN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</a:t>
            </a:r>
            <a:r>
              <a:rPr lang="vi-VN" sz="2400" dirty="0">
                <a:latin typeface="Calibri" pitchFamily="34" charset="0"/>
                <a:cs typeface="Calibri" pitchFamily="34" charset="0"/>
              </a:rPr>
              <a:t> (країна),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vi-VN" sz="2400" dirty="0">
                <a:latin typeface="Calibri" pitchFamily="34" charset="0"/>
                <a:cs typeface="Calibri" pitchFamily="34" charset="0"/>
              </a:rPr>
              <a:t>Нью-Йо́рк</a:t>
            </a:r>
            <a:r>
              <a:rPr lang="vi-VN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</a:t>
            </a:r>
            <a:r>
              <a:rPr lang="vi-VN" sz="2400" dirty="0">
                <a:latin typeface="Calibri" pitchFamily="34" charset="0"/>
                <a:cs typeface="Calibri" pitchFamily="34" charset="0"/>
              </a:rPr>
              <a:t> (штат)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  <a:p>
            <a:pPr marL="342900" indent="-342900"/>
            <a:r>
              <a:rPr lang="uk-UA" sz="2400" dirty="0" err="1">
                <a:latin typeface="Calibri" pitchFamily="34" charset="0"/>
                <a:cs typeface="Calibri" pitchFamily="34" charset="0"/>
              </a:rPr>
              <a:t>Амстерда́м</a:t>
            </a:r>
            <a:r>
              <a:rPr lang="uk-UA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Ліверпу́л</a:t>
            </a:r>
            <a:r>
              <a:rPr lang="uk-UA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ю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Ло́ндон</a:t>
            </a:r>
            <a:r>
              <a:rPr lang="uk-UA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Мадри́д</a:t>
            </a:r>
            <a:r>
              <a:rPr lang="uk-UA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Пари́ж</a:t>
            </a:r>
            <a:r>
              <a:rPr lang="uk-UA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Чорно́бил</a:t>
            </a:r>
            <a:r>
              <a:rPr lang="uk-UA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ю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  <a:p>
            <a:pPr marL="342900" indent="-342900"/>
            <a:r>
              <a:rPr lang="uk-UA" sz="2400" dirty="0" err="1">
                <a:latin typeface="Calibri" pitchFamily="34" charset="0"/>
                <a:cs typeface="Calibri" pitchFamily="34" charset="0"/>
              </a:rPr>
              <a:t>Амстерда́м</a:t>
            </a:r>
            <a:r>
              <a:rPr lang="uk-UA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Ліверпу́л</a:t>
            </a:r>
            <a:r>
              <a:rPr lang="uk-UA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я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Ло́ндон</a:t>
            </a:r>
            <a:r>
              <a:rPr lang="uk-UA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Мадри́д</a:t>
            </a:r>
            <a:r>
              <a:rPr lang="uk-UA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Пари́ж</a:t>
            </a:r>
            <a:r>
              <a:rPr lang="uk-UA" sz="24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Чорно́бил</a:t>
            </a:r>
            <a:r>
              <a:rPr lang="uk-UA" sz="24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я</a:t>
            </a:r>
            <a:endParaRPr lang="uk-UA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923" y="639137"/>
            <a:ext cx="5401077" cy="916323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ПРАВОПИС ПРИКЛАДОК</a:t>
            </a:r>
            <a:endParaRPr lang="uk-UA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0" y="202886"/>
            <a:ext cx="5983310" cy="6339581"/>
          </a:xfrm>
        </p:spPr>
        <p:txBody>
          <a:bodyPr>
            <a:normAutofit fontScale="70000" lnSpcReduction="20000"/>
          </a:bodyPr>
          <a:lstStyle/>
          <a:p>
            <a:pPr fontAlgn="base"/>
            <a:endParaRPr lang="uk-UA" dirty="0" smtClean="0"/>
          </a:p>
          <a:p>
            <a:pPr fontAlgn="base"/>
            <a:r>
              <a:rPr lang="uk-UA" dirty="0" smtClean="0"/>
              <a:t>Прикладки </a:t>
            </a:r>
            <a:r>
              <a:rPr lang="uk-UA" dirty="0"/>
              <a:t>є однорідними, коли вони, як і звичайні означення, характеризують особу з якогось одного боку або вказують на різні близькі, суміжні його ознаки, між такими прикладками ставимо кому: </a:t>
            </a:r>
            <a:r>
              <a:rPr lang="uk-UA" i="1" dirty="0"/>
              <a:t>доктор філологічних наук, професор І. Петренко</a:t>
            </a:r>
            <a:r>
              <a:rPr lang="uk-UA" dirty="0"/>
              <a:t> (науковий ступінь і вчене звання); </a:t>
            </a:r>
            <a:r>
              <a:rPr lang="uk-UA" i="1" dirty="0"/>
              <a:t>Герой України, лауреат Державної премії України в галузі науки і техніки, заслужений діяч науки і техніки України Г. Ткачук</a:t>
            </a:r>
            <a:r>
              <a:rPr lang="uk-UA" dirty="0"/>
              <a:t> (почесні звання й відзнаки). </a:t>
            </a:r>
            <a:endParaRPr lang="uk-UA" dirty="0" smtClean="0"/>
          </a:p>
          <a:p>
            <a:pPr fontAlgn="base"/>
            <a:r>
              <a:rPr lang="uk-UA" dirty="0" smtClean="0"/>
              <a:t>Якщо </a:t>
            </a:r>
            <a:r>
              <a:rPr lang="uk-UA" dirty="0"/>
              <a:t>ж прикладки характеризують особу цілком очевидно з різних боків, то вони не є однорідними й між ними не ставимо коми: </a:t>
            </a:r>
            <a:r>
              <a:rPr lang="uk-UA" i="1" dirty="0"/>
              <a:t>завідувач кафедри української мови доктор філологічних наук І. Петренко</a:t>
            </a:r>
            <a:r>
              <a:rPr lang="uk-UA" dirty="0"/>
              <a:t> (посада й науковий ступінь). </a:t>
            </a:r>
            <a:endParaRPr lang="uk-UA" dirty="0" smtClean="0"/>
          </a:p>
          <a:p>
            <a:pPr fontAlgn="base"/>
            <a:r>
              <a:rPr lang="uk-UA" dirty="0" smtClean="0"/>
              <a:t>У </a:t>
            </a:r>
            <a:r>
              <a:rPr lang="uk-UA" dirty="0"/>
              <a:t>разі поєднання в одному ряду однорідних і неоднорідних прикладок відповідно розставляємо й розділові знаки: </a:t>
            </a:r>
            <a:r>
              <a:rPr lang="uk-UA" i="1" dirty="0"/>
              <a:t>завідувач кафедри української мови доктор філологічних наук, професор І. Петренко</a:t>
            </a:r>
            <a:r>
              <a:rPr lang="uk-UA" dirty="0"/>
              <a:t>. </a:t>
            </a:r>
            <a:endParaRPr lang="uk-UA" dirty="0" smtClean="0"/>
          </a:p>
          <a:p>
            <a:pPr fontAlgn="base"/>
            <a:r>
              <a:rPr lang="uk-UA" dirty="0" smtClean="0"/>
              <a:t>Водночас </a:t>
            </a:r>
            <a:r>
              <a:rPr lang="uk-UA" dirty="0"/>
              <a:t>прикладки, що стоять після означуваного іменника, відокремлюються комами незалежно від їхнього змістового навантаження: </a:t>
            </a:r>
            <a:r>
              <a:rPr lang="uk-UA" i="1" dirty="0"/>
              <a:t>І. Петренко, завідувач кафедри української мови, доктор філологічних наук, професор</a:t>
            </a:r>
            <a:r>
              <a:rPr lang="uk-UA" dirty="0"/>
              <a:t>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005" t="25660" r="44808" b="19586"/>
          <a:stretch/>
        </p:blipFill>
        <p:spPr>
          <a:xfrm>
            <a:off x="694923" y="1555460"/>
            <a:ext cx="4968562" cy="40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4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1045" y="178870"/>
            <a:ext cx="3538736" cy="631065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неправильно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8795" y="860784"/>
            <a:ext cx="4991335" cy="582792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400" b="1" dirty="0"/>
              <a:t>зворотн</a:t>
            </a:r>
            <a:r>
              <a:rPr lang="uk-UA" sz="3400" b="1" dirty="0">
                <a:solidFill>
                  <a:srgbClr val="C00000"/>
                </a:solidFill>
              </a:rPr>
              <a:t>і</a:t>
            </a:r>
            <a:r>
              <a:rPr lang="uk-UA" sz="3400" b="1" dirty="0"/>
              <a:t>й </a:t>
            </a:r>
            <a:r>
              <a:rPr lang="uk-UA" sz="3400" b="1" dirty="0" err="1"/>
              <a:t>зв</a:t>
            </a:r>
            <a:r>
              <a:rPr lang="en-US" sz="3400" b="1" dirty="0"/>
              <a:t>’</a:t>
            </a:r>
            <a:r>
              <a:rPr lang="uk-UA" sz="3400" b="1" dirty="0" err="1"/>
              <a:t>язок</a:t>
            </a:r>
            <a:r>
              <a:rPr lang="uk-UA" sz="3400" b="1" dirty="0"/>
              <a:t> у «</a:t>
            </a:r>
            <a:r>
              <a:rPr lang="uk-UA" sz="3400" b="1" dirty="0" err="1"/>
              <a:t>Зумі</a:t>
            </a:r>
            <a:r>
              <a:rPr lang="uk-UA" sz="3400" b="1" dirty="0"/>
              <a:t>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400" b="1" dirty="0"/>
              <a:t>зворотн</a:t>
            </a:r>
            <a:r>
              <a:rPr lang="uk-UA" sz="3400" b="1" dirty="0">
                <a:solidFill>
                  <a:srgbClr val="C00000"/>
                </a:solidFill>
              </a:rPr>
              <a:t>і</a:t>
            </a:r>
            <a:r>
              <a:rPr lang="uk-UA" sz="3400" b="1" dirty="0"/>
              <a:t>й </a:t>
            </a:r>
            <a:r>
              <a:rPr lang="uk-UA" sz="3400" b="1" dirty="0" err="1"/>
              <a:t>зв</a:t>
            </a:r>
            <a:r>
              <a:rPr lang="en-US" sz="3400" b="1" dirty="0"/>
              <a:t>’</a:t>
            </a:r>
            <a:r>
              <a:rPr lang="uk-UA" sz="3400" b="1" dirty="0" err="1"/>
              <a:t>язок</a:t>
            </a:r>
            <a:r>
              <a:rPr lang="uk-UA" sz="3400" b="1" dirty="0"/>
              <a:t> у «</a:t>
            </a:r>
            <a:r>
              <a:rPr lang="en-US" sz="3400" b="1" dirty="0"/>
              <a:t>Zoom</a:t>
            </a:r>
            <a:r>
              <a:rPr lang="uk-UA" sz="3400" b="1" dirty="0"/>
              <a:t>»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400" b="1" dirty="0"/>
              <a:t>зворотн</a:t>
            </a:r>
            <a:r>
              <a:rPr lang="uk-UA" sz="3400" b="1" dirty="0">
                <a:solidFill>
                  <a:srgbClr val="C00000"/>
                </a:solidFill>
              </a:rPr>
              <a:t>і</a:t>
            </a:r>
            <a:r>
              <a:rPr lang="uk-UA" sz="3400" b="1" dirty="0"/>
              <a:t>й </a:t>
            </a:r>
            <a:r>
              <a:rPr lang="uk-UA" sz="3400" b="1" dirty="0" err="1"/>
              <a:t>зв</a:t>
            </a:r>
            <a:r>
              <a:rPr lang="en-US" sz="3400" b="1" dirty="0"/>
              <a:t>’</a:t>
            </a:r>
            <a:r>
              <a:rPr lang="uk-UA" sz="3400" b="1" dirty="0" err="1"/>
              <a:t>язок</a:t>
            </a:r>
            <a:r>
              <a:rPr lang="uk-UA" sz="3400" b="1" dirty="0"/>
              <a:t> на платформі </a:t>
            </a:r>
            <a:r>
              <a:rPr lang="en-US" sz="3400" b="1" dirty="0"/>
              <a:t>Zoom</a:t>
            </a:r>
            <a:endParaRPr lang="uk-UA" sz="34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400" b="1" dirty="0"/>
              <a:t>зворотн</a:t>
            </a:r>
            <a:r>
              <a:rPr lang="uk-UA" sz="3400" b="1" dirty="0">
                <a:solidFill>
                  <a:srgbClr val="C00000"/>
                </a:solidFill>
              </a:rPr>
              <a:t>і</a:t>
            </a:r>
            <a:r>
              <a:rPr lang="uk-UA" sz="3400" b="1" dirty="0"/>
              <a:t>й </a:t>
            </a:r>
            <a:r>
              <a:rPr lang="uk-UA" sz="3400" b="1" dirty="0" err="1"/>
              <a:t>зв</a:t>
            </a:r>
            <a:r>
              <a:rPr lang="en-US" sz="3400" b="1" dirty="0"/>
              <a:t>’</a:t>
            </a:r>
            <a:r>
              <a:rPr lang="uk-UA" sz="3400" b="1" dirty="0" err="1"/>
              <a:t>язок</a:t>
            </a:r>
            <a:r>
              <a:rPr lang="uk-UA" sz="3400" b="1" dirty="0"/>
              <a:t>  на платформі </a:t>
            </a:r>
            <a:r>
              <a:rPr lang="uk-UA" sz="3400" b="1" dirty="0" err="1"/>
              <a:t>Зум</a:t>
            </a:r>
            <a:endParaRPr lang="uk-UA" sz="34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500" b="1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400" b="1" dirty="0" smtClean="0"/>
              <a:t>шукаю </a:t>
            </a:r>
            <a:r>
              <a:rPr lang="uk-UA" sz="3400" b="1" dirty="0"/>
              <a:t>у </a:t>
            </a:r>
            <a:r>
              <a:rPr lang="uk-UA" sz="3400" b="1" dirty="0">
                <a:solidFill>
                  <a:srgbClr val="C00000"/>
                </a:solidFill>
              </a:rPr>
              <a:t>«</a:t>
            </a:r>
            <a:r>
              <a:rPr lang="uk-UA" sz="3400" b="1" dirty="0" err="1"/>
              <a:t>Фейсбуці</a:t>
            </a:r>
            <a:r>
              <a:rPr lang="uk-UA" sz="3400" b="1" dirty="0">
                <a:solidFill>
                  <a:srgbClr val="C00000"/>
                </a:solidFill>
              </a:rPr>
              <a:t>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400" b="1" dirty="0"/>
              <a:t>шукаю у  </a:t>
            </a:r>
            <a:r>
              <a:rPr lang="uk-UA" sz="3400" b="1" dirty="0" err="1"/>
              <a:t>Ф</a:t>
            </a:r>
            <a:r>
              <a:rPr lang="uk-UA" sz="3400" b="1" dirty="0" err="1">
                <a:solidFill>
                  <a:srgbClr val="C00000"/>
                </a:solidFill>
              </a:rPr>
              <a:t>е</a:t>
            </a:r>
            <a:r>
              <a:rPr lang="uk-UA" sz="3400" b="1" dirty="0" err="1"/>
              <a:t>́йсб</a:t>
            </a:r>
            <a:r>
              <a:rPr lang="uk-UA" sz="3400" b="1" dirty="0" err="1">
                <a:solidFill>
                  <a:srgbClr val="C00000"/>
                </a:solidFill>
              </a:rPr>
              <a:t>у́</a:t>
            </a:r>
            <a:r>
              <a:rPr lang="uk-UA" sz="3400" b="1" dirty="0" err="1"/>
              <a:t>ці</a:t>
            </a:r>
            <a:endParaRPr lang="en-US" sz="34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400" b="1" dirty="0"/>
              <a:t>шукаю в м</a:t>
            </a:r>
            <a:r>
              <a:rPr lang="ru-RU" sz="3400" b="1" dirty="0"/>
              <a:t>ер</a:t>
            </a:r>
            <a:r>
              <a:rPr lang="uk-UA" sz="3400" b="1" dirty="0" err="1"/>
              <a:t>еж</a:t>
            </a:r>
            <a:r>
              <a:rPr lang="uk-UA" sz="3400" b="1" dirty="0" err="1">
                <a:solidFill>
                  <a:srgbClr val="C00000"/>
                </a:solidFill>
              </a:rPr>
              <a:t>і</a:t>
            </a:r>
            <a:r>
              <a:rPr lang="uk-UA" sz="3400" b="1" dirty="0">
                <a:solidFill>
                  <a:srgbClr val="C00000"/>
                </a:solidFill>
              </a:rPr>
              <a:t>́</a:t>
            </a:r>
            <a:r>
              <a:rPr lang="uk-UA" sz="3400" b="1" dirty="0"/>
              <a:t> </a:t>
            </a:r>
            <a:r>
              <a:rPr lang="en-US" sz="3400" b="1" dirty="0">
                <a:solidFill>
                  <a:srgbClr val="C00000"/>
                </a:solidFill>
              </a:rPr>
              <a:t>F</a:t>
            </a:r>
            <a:r>
              <a:rPr lang="en-US" sz="3400" b="1" dirty="0"/>
              <a:t>acebook</a:t>
            </a:r>
            <a:endParaRPr lang="uk-UA" sz="34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400" b="1" dirty="0"/>
              <a:t>шукаю у </a:t>
            </a:r>
            <a:r>
              <a:rPr lang="uk-UA" sz="3400" b="1" dirty="0">
                <a:solidFill>
                  <a:srgbClr val="C00000"/>
                </a:solidFill>
              </a:rPr>
              <a:t>«</a:t>
            </a:r>
            <a:r>
              <a:rPr lang="en-US" sz="3400" b="1" dirty="0">
                <a:solidFill>
                  <a:srgbClr val="C00000"/>
                </a:solidFill>
              </a:rPr>
              <a:t>F</a:t>
            </a:r>
            <a:r>
              <a:rPr lang="en-US" sz="3400" b="1" dirty="0"/>
              <a:t>acebook</a:t>
            </a:r>
            <a:r>
              <a:rPr lang="uk-UA" sz="3400" b="1" dirty="0" smtClean="0"/>
              <a:t>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500" b="1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200" b="1" dirty="0"/>
              <a:t>шукаю в </a:t>
            </a:r>
            <a:r>
              <a:rPr lang="uk-UA" sz="3200" b="1" dirty="0">
                <a:solidFill>
                  <a:srgbClr val="C00000"/>
                </a:solidFill>
              </a:rPr>
              <a:t>І</a:t>
            </a:r>
            <a:r>
              <a:rPr lang="uk-UA" sz="3200" b="1" dirty="0"/>
              <a:t>нтернеті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200" b="1" dirty="0"/>
              <a:t>мереж</a:t>
            </a:r>
            <a:r>
              <a:rPr lang="uk-UA" sz="3200" b="1" dirty="0">
                <a:solidFill>
                  <a:srgbClr val="C00000"/>
                </a:solidFill>
              </a:rPr>
              <a:t>а́</a:t>
            </a:r>
            <a:r>
              <a:rPr lang="uk-UA" sz="3200" b="1" dirty="0"/>
              <a:t> Інтернет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200" b="1" dirty="0">
                <a:solidFill>
                  <a:srgbClr val="C00000"/>
                </a:solidFill>
              </a:rPr>
              <a:t>І</a:t>
            </a:r>
            <a:r>
              <a:rPr lang="uk-UA" sz="3200" b="1" dirty="0"/>
              <a:t>нтернет-зв</a:t>
            </a:r>
            <a:r>
              <a:rPr lang="en-US" sz="3200" b="1" dirty="0"/>
              <a:t>’</a:t>
            </a:r>
            <a:r>
              <a:rPr lang="uk-UA" sz="3200" b="1" dirty="0" err="1" smtClean="0"/>
              <a:t>язок</a:t>
            </a:r>
            <a:endParaRPr lang="uk-UA" sz="3200" b="1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5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200" b="1" dirty="0" smtClean="0"/>
              <a:t>знайшов </a:t>
            </a:r>
            <a:r>
              <a:rPr lang="uk-UA" sz="3200" b="1" dirty="0"/>
              <a:t>у </a:t>
            </a:r>
            <a:r>
              <a:rPr lang="uk-UA" sz="3200" b="1" dirty="0" err="1" smtClean="0">
                <a:solidFill>
                  <a:srgbClr val="C00000"/>
                </a:solidFill>
              </a:rPr>
              <a:t>Г</a:t>
            </a:r>
            <a:r>
              <a:rPr lang="uk-UA" sz="3200" b="1" dirty="0" err="1" smtClean="0"/>
              <a:t>углі</a:t>
            </a:r>
            <a:r>
              <a:rPr lang="uk-UA" sz="3200" b="1" dirty="0" smtClean="0"/>
              <a:t>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200" b="1" dirty="0" smtClean="0"/>
              <a:t>знайшов </a:t>
            </a:r>
            <a:r>
              <a:rPr lang="uk-UA" sz="3200" b="1" dirty="0"/>
              <a:t>у </a:t>
            </a:r>
            <a:r>
              <a:rPr lang="vi-VN" sz="3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Ґ</a:t>
            </a:r>
            <a:r>
              <a:rPr lang="uk-UA" sz="3200" b="1" dirty="0"/>
              <a:t>у</a:t>
            </a:r>
            <a:r>
              <a:rPr lang="vi-VN" sz="3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ґ</a:t>
            </a:r>
            <a:r>
              <a:rPr lang="uk-UA" sz="3200" b="1" dirty="0"/>
              <a:t>лі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200" b="1" dirty="0" smtClean="0"/>
              <a:t>пошукова </a:t>
            </a:r>
            <a:r>
              <a:rPr lang="uk-UA" sz="3200" b="1" dirty="0"/>
              <a:t>система </a:t>
            </a:r>
            <a:r>
              <a:rPr lang="uk-UA" sz="3200" b="1" dirty="0" err="1">
                <a:solidFill>
                  <a:srgbClr val="C00000"/>
                </a:solidFill>
              </a:rPr>
              <a:t>Г</a:t>
            </a:r>
            <a:r>
              <a:rPr lang="uk-UA" sz="3200" b="1" dirty="0" err="1"/>
              <a:t>угл</a:t>
            </a:r>
            <a:endParaRPr lang="uk-UA" sz="32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200" b="1" dirty="0"/>
              <a:t>пошукова система </a:t>
            </a:r>
            <a:r>
              <a:rPr lang="vi-VN" sz="3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Ґ</a:t>
            </a:r>
            <a:r>
              <a:rPr lang="uk-UA" sz="3200" b="1" dirty="0"/>
              <a:t>у</a:t>
            </a:r>
            <a:r>
              <a:rPr lang="vi-VN" sz="3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ґ</a:t>
            </a:r>
            <a:r>
              <a:rPr lang="uk-UA" sz="3200" b="1" dirty="0"/>
              <a:t>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200" b="1" dirty="0"/>
              <a:t>пошукова система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C00000"/>
                </a:solidFill>
              </a:rPr>
              <a:t>G</a:t>
            </a:r>
            <a:r>
              <a:rPr lang="en-US" sz="3200" b="1" dirty="0"/>
              <a:t>oogle</a:t>
            </a:r>
            <a:endParaRPr lang="uk-UA" sz="32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3400" b="1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3600" b="1" dirty="0" smtClean="0"/>
          </a:p>
          <a:p>
            <a:pPr>
              <a:spcBef>
                <a:spcPts val="0"/>
              </a:spcBef>
            </a:pPr>
            <a:endParaRPr lang="uk-UA" sz="3600" b="1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endParaRPr lang="uk-UA" sz="3600" b="1" dirty="0"/>
          </a:p>
          <a:p>
            <a:pPr>
              <a:spcBef>
                <a:spcPts val="0"/>
              </a:spcBef>
            </a:pPr>
            <a:endParaRPr lang="uk-UA" sz="3600" b="1" dirty="0"/>
          </a:p>
          <a:p>
            <a:pPr>
              <a:spcBef>
                <a:spcPts val="0"/>
              </a:spcBef>
            </a:pPr>
            <a:endParaRPr lang="uk-UA" sz="3600" b="1" dirty="0"/>
          </a:p>
          <a:p>
            <a:pPr>
              <a:spcBef>
                <a:spcPts val="0"/>
              </a:spcBef>
            </a:pPr>
            <a:endParaRPr lang="uk-UA" sz="3600" b="1" dirty="0"/>
          </a:p>
          <a:p>
            <a:pPr>
              <a:spcBef>
                <a:spcPts val="0"/>
              </a:spcBef>
            </a:pPr>
            <a:endParaRPr lang="uk-UA" sz="3600" b="1" dirty="0"/>
          </a:p>
          <a:p>
            <a:pPr>
              <a:spcBef>
                <a:spcPts val="0"/>
              </a:spcBef>
            </a:pPr>
            <a:endParaRPr lang="uk-UA" sz="3600" b="1" dirty="0"/>
          </a:p>
          <a:p>
            <a:pPr marL="0" indent="0">
              <a:buNone/>
            </a:pPr>
            <a:endParaRPr lang="uk-UA" strike="sngStrike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uk-UA" strike="sngStrike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uk-UA" strike="sngStrike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uk-UA" strike="sngStrike" dirty="0" smtClean="0">
              <a:solidFill>
                <a:srgbClr val="C0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353576" y="0"/>
            <a:ext cx="3103773" cy="98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b="1" dirty="0"/>
              <a:t>правильно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134636" y="1273848"/>
            <a:ext cx="5868474" cy="542487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uk-UA" sz="2800" b="1" dirty="0"/>
              <a:t>зворотн</a:t>
            </a:r>
            <a:r>
              <a:rPr lang="uk-UA" sz="2800" b="1" dirty="0">
                <a:solidFill>
                  <a:srgbClr val="C00000"/>
                </a:solidFill>
              </a:rPr>
              <a:t>и</a:t>
            </a:r>
            <a:r>
              <a:rPr lang="uk-UA" sz="2800" b="1" dirty="0"/>
              <a:t>й </a:t>
            </a:r>
            <a:r>
              <a:rPr lang="uk-UA" sz="2800" b="1" dirty="0" err="1"/>
              <a:t>зв</a:t>
            </a:r>
            <a:r>
              <a:rPr lang="en-US" sz="2800" b="1" dirty="0"/>
              <a:t>’</a:t>
            </a:r>
            <a:r>
              <a:rPr lang="uk-UA" sz="2800" b="1" dirty="0" err="1"/>
              <a:t>язок</a:t>
            </a:r>
            <a:r>
              <a:rPr lang="uk-UA" sz="2800" b="1" dirty="0"/>
              <a:t> у </a:t>
            </a:r>
            <a:r>
              <a:rPr lang="uk-UA" sz="2800" b="1" dirty="0" err="1">
                <a:solidFill>
                  <a:srgbClr val="C00000"/>
                </a:solidFill>
              </a:rPr>
              <a:t>зумі</a:t>
            </a:r>
            <a:endParaRPr lang="uk-UA" sz="2800" b="1" dirty="0"/>
          </a:p>
          <a:p>
            <a:pPr>
              <a:spcBef>
                <a:spcPts val="0"/>
              </a:spcBef>
            </a:pPr>
            <a:r>
              <a:rPr lang="uk-UA" sz="2800" b="1" dirty="0"/>
              <a:t>зворотн</a:t>
            </a:r>
            <a:r>
              <a:rPr lang="uk-UA" sz="2800" b="1" dirty="0">
                <a:solidFill>
                  <a:srgbClr val="C00000"/>
                </a:solidFill>
              </a:rPr>
              <a:t>и</a:t>
            </a:r>
            <a:r>
              <a:rPr lang="uk-UA" sz="2800" b="1" dirty="0"/>
              <a:t>й </a:t>
            </a:r>
            <a:r>
              <a:rPr lang="uk-UA" sz="2800" b="1" dirty="0" err="1"/>
              <a:t>зв</a:t>
            </a:r>
            <a:r>
              <a:rPr lang="en-US" sz="2800" b="1" dirty="0"/>
              <a:t>’</a:t>
            </a:r>
            <a:r>
              <a:rPr lang="uk-UA" sz="2800" b="1" dirty="0" err="1"/>
              <a:t>язок</a:t>
            </a:r>
            <a:r>
              <a:rPr lang="uk-UA" sz="2800" b="1" dirty="0"/>
              <a:t> на платформі </a:t>
            </a:r>
            <a:r>
              <a:rPr lang="uk-UA" sz="2800" b="1" dirty="0">
                <a:solidFill>
                  <a:srgbClr val="C00000"/>
                </a:solidFill>
              </a:rPr>
              <a:t>«</a:t>
            </a:r>
            <a:r>
              <a:rPr lang="uk-UA" sz="2800" b="1" dirty="0" err="1">
                <a:solidFill>
                  <a:srgbClr val="C00000"/>
                </a:solidFill>
              </a:rPr>
              <a:t>Зум</a:t>
            </a:r>
            <a:r>
              <a:rPr lang="uk-UA" sz="2800" b="1" dirty="0">
                <a:solidFill>
                  <a:srgbClr val="C00000"/>
                </a:solidFill>
              </a:rPr>
              <a:t>»</a:t>
            </a:r>
          </a:p>
          <a:p>
            <a:pPr>
              <a:spcBef>
                <a:spcPts val="0"/>
              </a:spcBef>
            </a:pPr>
            <a:r>
              <a:rPr lang="uk-UA" sz="2800" b="1" dirty="0"/>
              <a:t>зворотн</a:t>
            </a:r>
            <a:r>
              <a:rPr lang="uk-UA" sz="2800" b="1" dirty="0">
                <a:solidFill>
                  <a:srgbClr val="C00000"/>
                </a:solidFill>
              </a:rPr>
              <a:t>и</a:t>
            </a:r>
            <a:r>
              <a:rPr lang="uk-UA" sz="2800" b="1" dirty="0"/>
              <a:t>й </a:t>
            </a:r>
            <a:r>
              <a:rPr lang="uk-UA" sz="2800" b="1" dirty="0" err="1"/>
              <a:t>зв</a:t>
            </a:r>
            <a:r>
              <a:rPr lang="en-US" sz="2800" b="1" dirty="0"/>
              <a:t>’</a:t>
            </a:r>
            <a:r>
              <a:rPr lang="uk-UA" sz="2800" b="1" dirty="0" err="1"/>
              <a:t>язок</a:t>
            </a:r>
            <a:r>
              <a:rPr lang="uk-UA" sz="2800" b="1" dirty="0"/>
              <a:t> на платформі </a:t>
            </a:r>
            <a:r>
              <a:rPr lang="uk-UA" sz="2800" b="1" dirty="0">
                <a:solidFill>
                  <a:srgbClr val="C00000"/>
                </a:solidFill>
              </a:rPr>
              <a:t>«</a:t>
            </a:r>
            <a:r>
              <a:rPr lang="en-US" sz="2800" b="1" dirty="0">
                <a:solidFill>
                  <a:srgbClr val="C00000"/>
                </a:solidFill>
              </a:rPr>
              <a:t>Zoom</a:t>
            </a:r>
            <a:r>
              <a:rPr lang="uk-UA" sz="2800" b="1" dirty="0" smtClean="0">
                <a:solidFill>
                  <a:srgbClr val="C00000"/>
                </a:solidFill>
              </a:rPr>
              <a:t>»</a:t>
            </a:r>
          </a:p>
          <a:p>
            <a:pPr>
              <a:spcBef>
                <a:spcPts val="0"/>
              </a:spcBef>
            </a:pPr>
            <a:endParaRPr lang="uk-UA" sz="2800" b="1" dirty="0" smtClean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r>
              <a:rPr lang="uk-UA" sz="2800" b="1" dirty="0" smtClean="0"/>
              <a:t>шукаю </a:t>
            </a:r>
            <a:r>
              <a:rPr lang="uk-UA" sz="2800" b="1" dirty="0"/>
              <a:t>у </a:t>
            </a:r>
            <a:r>
              <a:rPr lang="uk-UA" sz="2800" b="1" dirty="0" err="1"/>
              <a:t>ф</a:t>
            </a:r>
            <a:r>
              <a:rPr lang="uk-UA" sz="2800" b="1" dirty="0" err="1">
                <a:solidFill>
                  <a:srgbClr val="C00000"/>
                </a:solidFill>
              </a:rPr>
              <a:t>е</a:t>
            </a:r>
            <a:r>
              <a:rPr lang="uk-UA" sz="2800" b="1" dirty="0" err="1"/>
              <a:t>́йсб</a:t>
            </a:r>
            <a:r>
              <a:rPr lang="uk-UA" sz="2800" b="1" dirty="0" err="1">
                <a:solidFill>
                  <a:srgbClr val="C00000"/>
                </a:solidFill>
              </a:rPr>
              <a:t>у́</a:t>
            </a:r>
            <a:r>
              <a:rPr lang="uk-UA" sz="2800" b="1" dirty="0" err="1"/>
              <a:t>ці</a:t>
            </a:r>
            <a:endParaRPr lang="uk-UA" sz="2800" b="1" dirty="0"/>
          </a:p>
          <a:p>
            <a:pPr>
              <a:spcBef>
                <a:spcPts val="0"/>
              </a:spcBef>
            </a:pPr>
            <a:r>
              <a:rPr lang="uk-UA" sz="2800" b="1" dirty="0"/>
              <a:t>шукаю в м</a:t>
            </a:r>
            <a:r>
              <a:rPr lang="ru-RU" sz="2800" b="1" dirty="0"/>
              <a:t>ер</a:t>
            </a:r>
            <a:r>
              <a:rPr lang="ru-RU" sz="2800" b="1" dirty="0">
                <a:solidFill>
                  <a:srgbClr val="C00000"/>
                </a:solidFill>
              </a:rPr>
              <a:t>е</a:t>
            </a:r>
            <a:r>
              <a:rPr lang="en-US" sz="2800" b="1" dirty="0">
                <a:solidFill>
                  <a:srgbClr val="C00000"/>
                </a:solidFill>
              </a:rPr>
              <a:t>́</a:t>
            </a:r>
            <a:r>
              <a:rPr lang="ru-RU" sz="2800" b="1" dirty="0" err="1"/>
              <a:t>жі</a:t>
            </a:r>
            <a:r>
              <a:rPr lang="uk-UA" sz="2800" b="1" dirty="0"/>
              <a:t> </a:t>
            </a:r>
            <a:r>
              <a:rPr lang="uk-UA" sz="2800" b="1" dirty="0">
                <a:solidFill>
                  <a:srgbClr val="C00000"/>
                </a:solidFill>
              </a:rPr>
              <a:t>«</a:t>
            </a:r>
            <a:r>
              <a:rPr lang="uk-UA" sz="2800" b="1" dirty="0" err="1"/>
              <a:t>Ф</a:t>
            </a:r>
            <a:r>
              <a:rPr lang="uk-UA" sz="2800" b="1" dirty="0" err="1">
                <a:solidFill>
                  <a:srgbClr val="C00000"/>
                </a:solidFill>
              </a:rPr>
              <a:t>е́</a:t>
            </a:r>
            <a:r>
              <a:rPr lang="uk-UA" sz="2800" b="1" dirty="0" err="1"/>
              <a:t>йсб</a:t>
            </a:r>
            <a:r>
              <a:rPr lang="uk-UA" sz="2800" b="1" dirty="0" err="1">
                <a:solidFill>
                  <a:srgbClr val="C00000"/>
                </a:solidFill>
              </a:rPr>
              <a:t>у́</a:t>
            </a:r>
            <a:r>
              <a:rPr lang="uk-UA" sz="2800" b="1" dirty="0" err="1"/>
              <a:t>к</a:t>
            </a:r>
            <a:r>
              <a:rPr lang="uk-UA" sz="2800" b="1" dirty="0">
                <a:solidFill>
                  <a:srgbClr val="C00000"/>
                </a:solidFill>
              </a:rPr>
              <a:t>»</a:t>
            </a:r>
          </a:p>
          <a:p>
            <a:pPr>
              <a:spcBef>
                <a:spcPts val="0"/>
              </a:spcBef>
            </a:pPr>
            <a:r>
              <a:rPr lang="uk-UA" sz="2800" b="1" dirty="0"/>
              <a:t>шукаю в м</a:t>
            </a:r>
            <a:r>
              <a:rPr lang="ru-RU" sz="2800" b="1" dirty="0"/>
              <a:t>ер</a:t>
            </a:r>
            <a:r>
              <a:rPr lang="ru-RU" sz="2800" b="1" dirty="0">
                <a:solidFill>
                  <a:srgbClr val="C00000"/>
                </a:solidFill>
              </a:rPr>
              <a:t>е</a:t>
            </a:r>
            <a:r>
              <a:rPr lang="en-US" sz="2800" b="1" dirty="0">
                <a:solidFill>
                  <a:srgbClr val="C00000"/>
                </a:solidFill>
              </a:rPr>
              <a:t>́</a:t>
            </a:r>
            <a:r>
              <a:rPr lang="ru-RU" sz="2800" b="1" dirty="0" err="1"/>
              <a:t>жі</a:t>
            </a:r>
            <a:r>
              <a:rPr lang="uk-UA" sz="2800" b="1" dirty="0"/>
              <a:t> </a:t>
            </a:r>
            <a:r>
              <a:rPr lang="uk-UA" sz="2800" b="1" dirty="0">
                <a:solidFill>
                  <a:srgbClr val="C00000"/>
                </a:solidFill>
              </a:rPr>
              <a:t>«</a:t>
            </a:r>
            <a:r>
              <a:rPr lang="en-US" sz="2800" b="1" dirty="0"/>
              <a:t>Facebook</a:t>
            </a:r>
            <a:r>
              <a:rPr lang="uk-UA" sz="2800" b="1" dirty="0" smtClean="0">
                <a:solidFill>
                  <a:srgbClr val="C00000"/>
                </a:solidFill>
              </a:rPr>
              <a:t>»</a:t>
            </a:r>
          </a:p>
          <a:p>
            <a:pPr>
              <a:spcBef>
                <a:spcPts val="0"/>
              </a:spcBef>
            </a:pPr>
            <a:endParaRPr lang="uk-UA" sz="2800" b="1" dirty="0" smtClean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r>
              <a:rPr lang="uk-UA" sz="2800" b="1" dirty="0"/>
              <a:t>шукаю в </a:t>
            </a:r>
            <a:r>
              <a:rPr lang="uk-UA" sz="2800" b="1" dirty="0">
                <a:solidFill>
                  <a:srgbClr val="C00000"/>
                </a:solidFill>
              </a:rPr>
              <a:t>і</a:t>
            </a:r>
            <a:r>
              <a:rPr lang="uk-UA" sz="2800" b="1" dirty="0"/>
              <a:t>нтернеті</a:t>
            </a:r>
          </a:p>
          <a:p>
            <a:pPr>
              <a:spcBef>
                <a:spcPts val="0"/>
              </a:spcBef>
            </a:pPr>
            <a:r>
              <a:rPr lang="uk-UA" sz="2800" b="1" dirty="0"/>
              <a:t>м</a:t>
            </a:r>
            <a:r>
              <a:rPr lang="ru-RU" sz="2800" b="1" dirty="0"/>
              <a:t>ер</a:t>
            </a:r>
            <a:r>
              <a:rPr lang="ru-RU" sz="2800" b="1" dirty="0">
                <a:solidFill>
                  <a:srgbClr val="C00000"/>
                </a:solidFill>
              </a:rPr>
              <a:t>е</a:t>
            </a:r>
            <a:r>
              <a:rPr lang="en-US" sz="2800" b="1" dirty="0">
                <a:solidFill>
                  <a:srgbClr val="C00000"/>
                </a:solidFill>
              </a:rPr>
              <a:t>́</a:t>
            </a:r>
            <a:r>
              <a:rPr lang="ru-RU" sz="2800" b="1" dirty="0" err="1"/>
              <a:t>жа</a:t>
            </a:r>
            <a:r>
              <a:rPr lang="uk-UA" sz="2800" b="1" dirty="0"/>
              <a:t> </a:t>
            </a:r>
            <a:r>
              <a:rPr lang="uk-UA" sz="2800" b="1" dirty="0">
                <a:solidFill>
                  <a:srgbClr val="C00000"/>
                </a:solidFill>
              </a:rPr>
              <a:t>«І</a:t>
            </a:r>
            <a:r>
              <a:rPr lang="uk-UA" sz="2800" b="1" dirty="0"/>
              <a:t>нтернет</a:t>
            </a:r>
            <a:r>
              <a:rPr lang="uk-UA" sz="2800" b="1" dirty="0">
                <a:solidFill>
                  <a:srgbClr val="C00000"/>
                </a:solidFill>
              </a:rPr>
              <a:t>»</a:t>
            </a:r>
          </a:p>
          <a:p>
            <a:pPr>
              <a:spcBef>
                <a:spcPts val="0"/>
              </a:spcBef>
            </a:pPr>
            <a:r>
              <a:rPr lang="uk-UA" sz="2800" b="1" dirty="0">
                <a:solidFill>
                  <a:srgbClr val="C00000"/>
                </a:solidFill>
              </a:rPr>
              <a:t>і</a:t>
            </a:r>
            <a:r>
              <a:rPr lang="uk-UA" sz="2800" b="1" dirty="0"/>
              <a:t>нтернет-зв</a:t>
            </a:r>
            <a:r>
              <a:rPr lang="en-US" sz="2800" b="1" dirty="0"/>
              <a:t>’</a:t>
            </a:r>
            <a:r>
              <a:rPr lang="uk-UA" sz="2800" b="1" dirty="0" err="1" smtClean="0"/>
              <a:t>язок</a:t>
            </a:r>
            <a:endParaRPr lang="uk-UA" sz="2800" b="1" dirty="0" smtClean="0"/>
          </a:p>
          <a:p>
            <a:pPr>
              <a:spcBef>
                <a:spcPts val="0"/>
              </a:spcBef>
            </a:pPr>
            <a:r>
              <a:rPr lang="uk-UA" sz="2800" b="1" dirty="0" err="1"/>
              <a:t>і</a:t>
            </a:r>
            <a:r>
              <a:rPr lang="uk-UA" sz="2800" b="1" dirty="0" err="1" smtClean="0"/>
              <a:t>нтернетовий</a:t>
            </a:r>
            <a:r>
              <a:rPr lang="uk-UA" sz="2800" b="1" dirty="0" smtClean="0"/>
              <a:t> зв'язок </a:t>
            </a:r>
          </a:p>
          <a:p>
            <a:pPr>
              <a:spcBef>
                <a:spcPts val="0"/>
              </a:spcBef>
            </a:pPr>
            <a:endParaRPr lang="uk-UA" sz="2800" b="1" dirty="0"/>
          </a:p>
          <a:p>
            <a:pPr>
              <a:spcBef>
                <a:spcPts val="0"/>
              </a:spcBef>
            </a:pPr>
            <a:r>
              <a:rPr lang="uk-UA" sz="2800" b="1" dirty="0" smtClean="0"/>
              <a:t>знайшов </a:t>
            </a:r>
            <a:r>
              <a:rPr lang="uk-UA" sz="2800" b="1" dirty="0"/>
              <a:t>у </a:t>
            </a:r>
            <a:r>
              <a:rPr lang="uk-UA" sz="2800" b="1" dirty="0" err="1">
                <a:solidFill>
                  <a:srgbClr val="C00000"/>
                </a:solidFill>
              </a:rPr>
              <a:t>г</a:t>
            </a:r>
            <a:r>
              <a:rPr lang="uk-UA" sz="2800" b="1" dirty="0" err="1"/>
              <a:t>углі</a:t>
            </a:r>
            <a:endParaRPr lang="uk-UA" sz="2800" b="1" dirty="0"/>
          </a:p>
          <a:p>
            <a:pPr>
              <a:spcBef>
                <a:spcPts val="0"/>
              </a:spcBef>
            </a:pPr>
            <a:r>
              <a:rPr lang="uk-UA" sz="2800" b="1" dirty="0"/>
              <a:t>пошукова система </a:t>
            </a:r>
            <a:r>
              <a:rPr lang="uk-UA" sz="2800" b="1" dirty="0">
                <a:solidFill>
                  <a:srgbClr val="C00000"/>
                </a:solidFill>
              </a:rPr>
              <a:t>«</a:t>
            </a:r>
            <a:r>
              <a:rPr lang="uk-UA" sz="2800" b="1" dirty="0" err="1">
                <a:solidFill>
                  <a:srgbClr val="C00000"/>
                </a:solidFill>
              </a:rPr>
              <a:t>Г</a:t>
            </a:r>
            <a:r>
              <a:rPr lang="uk-UA" sz="2800" b="1" dirty="0" err="1"/>
              <a:t>угл</a:t>
            </a:r>
            <a:r>
              <a:rPr lang="uk-UA" sz="2800" b="1" dirty="0">
                <a:solidFill>
                  <a:srgbClr val="C00000"/>
                </a:solidFill>
              </a:rPr>
              <a:t>»</a:t>
            </a:r>
          </a:p>
          <a:p>
            <a:pPr>
              <a:spcBef>
                <a:spcPts val="0"/>
              </a:spcBef>
            </a:pPr>
            <a:r>
              <a:rPr lang="uk-UA" sz="2800" b="1" dirty="0"/>
              <a:t>пошукова система </a:t>
            </a:r>
            <a:r>
              <a:rPr lang="uk-UA" sz="2800" b="1" dirty="0">
                <a:solidFill>
                  <a:srgbClr val="C00000"/>
                </a:solidFill>
              </a:rPr>
              <a:t>«</a:t>
            </a:r>
            <a:r>
              <a:rPr lang="en-US" sz="2800" b="1" dirty="0"/>
              <a:t>Google</a:t>
            </a:r>
            <a:r>
              <a:rPr lang="uk-UA" sz="2800" b="1" dirty="0">
                <a:solidFill>
                  <a:srgbClr val="C00000"/>
                </a:solidFill>
              </a:rPr>
              <a:t>»</a:t>
            </a:r>
          </a:p>
          <a:p>
            <a:pPr>
              <a:spcBef>
                <a:spcPts val="0"/>
              </a:spcBef>
            </a:pPr>
            <a:endParaRPr lang="uk-UA" sz="2800" b="1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endParaRPr lang="uk-UA" sz="3600" b="1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endParaRPr lang="uk-UA" sz="3600" b="1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endParaRPr lang="uk-U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0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708" y="352422"/>
            <a:ext cx="3538736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неправильно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2369" y="1495422"/>
            <a:ext cx="3039413" cy="5038505"/>
          </a:xfrm>
        </p:spPr>
        <p:txBody>
          <a:bodyPr>
            <a:normAutofit fontScale="47500" lnSpcReduction="20000"/>
          </a:bodyPr>
          <a:lstStyle/>
          <a:p>
            <a:pPr>
              <a:spcBef>
                <a:spcPts val="500"/>
              </a:spcBef>
            </a:pPr>
            <a:r>
              <a:rPr lang="uk-UA" sz="5300" b="1" dirty="0" smtClean="0">
                <a:solidFill>
                  <a:srgbClr val="C00000"/>
                </a:solidFill>
              </a:rPr>
              <a:t>веб-</a:t>
            </a:r>
            <a:r>
              <a:rPr lang="uk-UA" sz="5300" b="1" dirty="0" smtClean="0"/>
              <a:t>сторінка</a:t>
            </a:r>
          </a:p>
          <a:p>
            <a:pPr>
              <a:spcBef>
                <a:spcPts val="500"/>
              </a:spcBef>
            </a:pPr>
            <a:r>
              <a:rPr lang="en-US" sz="5300" b="1" dirty="0" smtClean="0">
                <a:solidFill>
                  <a:srgbClr val="C00000"/>
                </a:solidFill>
              </a:rPr>
              <a:t>web-</a:t>
            </a:r>
            <a:r>
              <a:rPr lang="uk-UA" sz="5300" b="1" dirty="0" smtClean="0"/>
              <a:t>ресурс</a:t>
            </a:r>
          </a:p>
          <a:p>
            <a:pPr>
              <a:spcBef>
                <a:spcPts val="500"/>
              </a:spcBef>
            </a:pPr>
            <a:r>
              <a:rPr lang="en-US" sz="5300" b="1" dirty="0" smtClean="0">
                <a:solidFill>
                  <a:srgbClr val="C00000"/>
                </a:solidFill>
              </a:rPr>
              <a:t>WEB</a:t>
            </a:r>
            <a:r>
              <a:rPr lang="uk-UA" sz="5300" b="1" dirty="0" smtClean="0">
                <a:solidFill>
                  <a:srgbClr val="C00000"/>
                </a:solidFill>
              </a:rPr>
              <a:t>-</a:t>
            </a:r>
            <a:r>
              <a:rPr lang="uk-UA" sz="5300" b="1" dirty="0" smtClean="0"/>
              <a:t>сайт</a:t>
            </a:r>
          </a:p>
          <a:p>
            <a:pPr>
              <a:spcBef>
                <a:spcPts val="500"/>
              </a:spcBef>
            </a:pPr>
            <a:r>
              <a:rPr lang="uk-UA" sz="5300" b="1" dirty="0" smtClean="0">
                <a:solidFill>
                  <a:srgbClr val="C00000"/>
                </a:solidFill>
              </a:rPr>
              <a:t>флеш-</a:t>
            </a:r>
            <a:r>
              <a:rPr lang="uk-UA" sz="5300" b="1" dirty="0" err="1" smtClean="0"/>
              <a:t>моб</a:t>
            </a:r>
            <a:endParaRPr lang="uk-UA" sz="5300" b="1" dirty="0" smtClean="0"/>
          </a:p>
          <a:p>
            <a:pPr>
              <a:spcBef>
                <a:spcPts val="500"/>
              </a:spcBef>
            </a:pPr>
            <a:r>
              <a:rPr lang="uk-UA" sz="5300" b="1" dirty="0" smtClean="0">
                <a:solidFill>
                  <a:srgbClr val="C00000"/>
                </a:solidFill>
              </a:rPr>
              <a:t>флеш-</a:t>
            </a:r>
            <a:r>
              <a:rPr lang="uk-UA" sz="5300" b="1" dirty="0" smtClean="0"/>
              <a:t>карта </a:t>
            </a:r>
          </a:p>
          <a:p>
            <a:pPr>
              <a:spcBef>
                <a:spcPts val="500"/>
              </a:spcBef>
            </a:pPr>
            <a:r>
              <a:rPr lang="uk-UA" sz="5300" b="1" dirty="0" smtClean="0">
                <a:solidFill>
                  <a:srgbClr val="C00000"/>
                </a:solidFill>
              </a:rPr>
              <a:t>бліц-</a:t>
            </a:r>
            <a:r>
              <a:rPr lang="uk-UA" sz="5300" b="1" dirty="0" err="1" smtClean="0"/>
              <a:t>інтерв</a:t>
            </a:r>
            <a:r>
              <a:rPr lang="en-US" sz="5300" b="1" dirty="0" smtClean="0"/>
              <a:t>’</a:t>
            </a:r>
            <a:r>
              <a:rPr lang="uk-UA" sz="5300" b="1" dirty="0" smtClean="0"/>
              <a:t>ю</a:t>
            </a:r>
          </a:p>
          <a:p>
            <a:pPr>
              <a:spcBef>
                <a:spcPts val="500"/>
              </a:spcBef>
            </a:pPr>
            <a:r>
              <a:rPr lang="uk-UA" sz="5300" b="1" dirty="0" smtClean="0">
                <a:solidFill>
                  <a:srgbClr val="C00000"/>
                </a:solidFill>
              </a:rPr>
              <a:t>штрих-</a:t>
            </a:r>
            <a:r>
              <a:rPr lang="uk-UA" sz="5300" b="1" dirty="0" smtClean="0"/>
              <a:t>код</a:t>
            </a:r>
          </a:p>
          <a:p>
            <a:pPr>
              <a:spcBef>
                <a:spcPts val="500"/>
              </a:spcBef>
            </a:pPr>
            <a:r>
              <a:rPr lang="uk-UA" sz="5300" b="1" dirty="0" smtClean="0">
                <a:solidFill>
                  <a:srgbClr val="C00000"/>
                </a:solidFill>
              </a:rPr>
              <a:t>експрес</a:t>
            </a:r>
            <a:r>
              <a:rPr lang="uk-UA" sz="5300" b="1" dirty="0" smtClean="0"/>
              <a:t>-аналіз</a:t>
            </a:r>
            <a:endParaRPr lang="uk-UA" sz="5300" b="1" dirty="0" smtClean="0">
              <a:solidFill>
                <a:srgbClr val="C00000"/>
              </a:solidFill>
            </a:endParaRPr>
          </a:p>
          <a:p>
            <a:pPr>
              <a:spcBef>
                <a:spcPts val="500"/>
              </a:spcBef>
            </a:pPr>
            <a:r>
              <a:rPr lang="uk-UA" sz="5300" b="1" dirty="0" smtClean="0">
                <a:solidFill>
                  <a:srgbClr val="C00000"/>
                </a:solidFill>
              </a:rPr>
              <a:t>смарт-</a:t>
            </a:r>
            <a:r>
              <a:rPr lang="uk-UA" sz="5300" b="1" dirty="0" smtClean="0"/>
              <a:t>карта </a:t>
            </a:r>
            <a:endParaRPr lang="en-US" sz="5300" b="1" dirty="0" smtClean="0"/>
          </a:p>
          <a:p>
            <a:pPr>
              <a:spcBef>
                <a:spcPts val="500"/>
              </a:spcBef>
            </a:pPr>
            <a:r>
              <a:rPr lang="uk-UA" sz="5300" b="1" dirty="0" smtClean="0">
                <a:solidFill>
                  <a:srgbClr val="C00000"/>
                </a:solidFill>
              </a:rPr>
              <a:t>смарт-</a:t>
            </a:r>
            <a:r>
              <a:rPr lang="uk-UA" sz="5300" b="1" dirty="0" smtClean="0"/>
              <a:t>технології </a:t>
            </a:r>
          </a:p>
          <a:p>
            <a:pPr>
              <a:spcBef>
                <a:spcPts val="500"/>
              </a:spcBef>
            </a:pPr>
            <a:r>
              <a:rPr lang="uk-UA" sz="5300" b="1" dirty="0" smtClean="0">
                <a:solidFill>
                  <a:srgbClr val="C00000"/>
                </a:solidFill>
              </a:rPr>
              <a:t>арт-</a:t>
            </a:r>
            <a:r>
              <a:rPr lang="uk-UA" sz="5300" b="1" dirty="0" smtClean="0"/>
              <a:t>проект</a:t>
            </a:r>
          </a:p>
          <a:p>
            <a:pPr>
              <a:spcBef>
                <a:spcPts val="500"/>
              </a:spcBef>
            </a:pPr>
            <a:r>
              <a:rPr lang="uk-UA" sz="5300" b="1" dirty="0" smtClean="0">
                <a:solidFill>
                  <a:srgbClr val="C00000"/>
                </a:solidFill>
              </a:rPr>
              <a:t>арт-</a:t>
            </a:r>
            <a:r>
              <a:rPr lang="uk-UA" sz="5300" b="1" dirty="0" smtClean="0"/>
              <a:t>терапія</a:t>
            </a:r>
          </a:p>
          <a:p>
            <a:pPr>
              <a:spcBef>
                <a:spcPts val="500"/>
              </a:spcBef>
            </a:pPr>
            <a:r>
              <a:rPr lang="uk-UA" sz="5300" b="1" dirty="0" smtClean="0">
                <a:solidFill>
                  <a:srgbClr val="C00000"/>
                </a:solidFill>
              </a:rPr>
              <a:t>арт-</a:t>
            </a:r>
            <a:r>
              <a:rPr lang="uk-UA" sz="5300" b="1" dirty="0" smtClean="0"/>
              <a:t>ринок </a:t>
            </a:r>
          </a:p>
          <a:p>
            <a:pPr>
              <a:spcBef>
                <a:spcPts val="500"/>
              </a:spcBef>
            </a:pPr>
            <a:r>
              <a:rPr lang="uk-UA" sz="5300" b="1" dirty="0" smtClean="0">
                <a:solidFill>
                  <a:srgbClr val="C00000"/>
                </a:solidFill>
              </a:rPr>
              <a:t>медіа-</a:t>
            </a:r>
            <a:r>
              <a:rPr lang="uk-UA" sz="5300" b="1" dirty="0" smtClean="0"/>
              <a:t>освіта</a:t>
            </a:r>
          </a:p>
          <a:p>
            <a:pPr marL="0" indent="0">
              <a:spcBef>
                <a:spcPts val="500"/>
              </a:spcBef>
              <a:buNone/>
            </a:pPr>
            <a:endParaRPr lang="uk-UA" strike="sngStrike" dirty="0" smtClean="0">
              <a:solidFill>
                <a:srgbClr val="C00000"/>
              </a:solidFill>
            </a:endParaRPr>
          </a:p>
          <a:p>
            <a:pPr marL="0" indent="0">
              <a:spcBef>
                <a:spcPts val="500"/>
              </a:spcBef>
              <a:buNone/>
            </a:pPr>
            <a:endParaRPr lang="uk-UA" strike="sngStrike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uk-UA" strike="sngStrike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uk-UA" strike="sngStrike" dirty="0" smtClean="0">
              <a:solidFill>
                <a:srgbClr val="C0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1444" y="352422"/>
            <a:ext cx="35387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/>
              <a:t>правильно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328525" y="1500114"/>
            <a:ext cx="3315611" cy="508099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400" b="1" dirty="0" err="1">
                <a:solidFill>
                  <a:srgbClr val="C00000"/>
                </a:solidFill>
              </a:rPr>
              <a:t>веб</a:t>
            </a:r>
            <a:r>
              <a:rPr lang="uk-UA" sz="4400" b="1" dirty="0" err="1"/>
              <a:t>сторінка</a:t>
            </a:r>
            <a:endParaRPr lang="uk-UA" sz="4400" b="1" dirty="0"/>
          </a:p>
          <a:p>
            <a:r>
              <a:rPr lang="uk-UA" sz="4400" b="1" dirty="0" err="1">
                <a:solidFill>
                  <a:srgbClr val="C00000"/>
                </a:solidFill>
              </a:rPr>
              <a:t>веб</a:t>
            </a:r>
            <a:r>
              <a:rPr lang="uk-UA" sz="4400" b="1" dirty="0" err="1"/>
              <a:t>ресурс</a:t>
            </a:r>
            <a:endParaRPr lang="uk-UA" sz="4400" b="1" dirty="0"/>
          </a:p>
          <a:p>
            <a:r>
              <a:rPr lang="uk-UA" sz="4400" b="1" dirty="0" err="1">
                <a:solidFill>
                  <a:srgbClr val="C00000"/>
                </a:solidFill>
              </a:rPr>
              <a:t>веб</a:t>
            </a:r>
            <a:r>
              <a:rPr lang="uk-UA" sz="4400" b="1" dirty="0" err="1"/>
              <a:t>сайт</a:t>
            </a:r>
            <a:endParaRPr lang="uk-UA" sz="4400" b="1" dirty="0"/>
          </a:p>
          <a:p>
            <a:r>
              <a:rPr lang="uk-UA" sz="4400" b="1" dirty="0" err="1">
                <a:solidFill>
                  <a:srgbClr val="C00000"/>
                </a:solidFill>
              </a:rPr>
              <a:t>флеш</a:t>
            </a:r>
            <a:r>
              <a:rPr lang="uk-UA" sz="4400" b="1" dirty="0" err="1"/>
              <a:t>моб</a:t>
            </a:r>
            <a:endParaRPr lang="uk-UA" sz="4400" b="1" dirty="0"/>
          </a:p>
          <a:p>
            <a:r>
              <a:rPr lang="uk-UA" sz="4400" b="1" dirty="0" err="1">
                <a:solidFill>
                  <a:srgbClr val="C00000"/>
                </a:solidFill>
              </a:rPr>
              <a:t>флеш</a:t>
            </a:r>
            <a:r>
              <a:rPr lang="uk-UA" sz="4400" b="1" dirty="0" err="1"/>
              <a:t>карта</a:t>
            </a:r>
            <a:r>
              <a:rPr lang="uk-UA" sz="4400" b="1" dirty="0"/>
              <a:t> </a:t>
            </a:r>
          </a:p>
          <a:p>
            <a:r>
              <a:rPr lang="uk-UA" sz="4400" b="1" dirty="0" err="1">
                <a:solidFill>
                  <a:srgbClr val="C00000"/>
                </a:solidFill>
              </a:rPr>
              <a:t>бліц</a:t>
            </a:r>
            <a:r>
              <a:rPr lang="uk-UA" sz="4400" b="1" dirty="0" err="1"/>
              <a:t>інтерв</a:t>
            </a:r>
            <a:r>
              <a:rPr lang="en-US" sz="4400" b="1" dirty="0"/>
              <a:t>’</a:t>
            </a:r>
            <a:r>
              <a:rPr lang="uk-UA" sz="4400" b="1" dirty="0" smtClean="0"/>
              <a:t>ю</a:t>
            </a:r>
          </a:p>
          <a:p>
            <a:r>
              <a:rPr lang="uk-UA" sz="4400" b="1" dirty="0" smtClean="0"/>
              <a:t> </a:t>
            </a:r>
            <a:r>
              <a:rPr lang="uk-UA" sz="4400" b="1" dirty="0" err="1" smtClean="0">
                <a:solidFill>
                  <a:srgbClr val="C00000"/>
                </a:solidFill>
              </a:rPr>
              <a:t>штрих</a:t>
            </a:r>
            <a:r>
              <a:rPr lang="uk-UA" sz="4400" b="1" dirty="0" err="1" smtClean="0"/>
              <a:t>код</a:t>
            </a:r>
            <a:endParaRPr lang="uk-UA" sz="4400" b="1" dirty="0"/>
          </a:p>
          <a:p>
            <a:r>
              <a:rPr lang="uk-UA" sz="4400" b="1" dirty="0" err="1" smtClean="0">
                <a:solidFill>
                  <a:srgbClr val="C00000"/>
                </a:solidFill>
              </a:rPr>
              <a:t>експрес</a:t>
            </a:r>
            <a:r>
              <a:rPr lang="uk-UA" sz="4400" b="1" dirty="0" err="1" smtClean="0"/>
              <a:t>аналіз</a:t>
            </a:r>
            <a:endParaRPr lang="uk-UA" sz="4400" b="1" dirty="0">
              <a:solidFill>
                <a:srgbClr val="C00000"/>
              </a:solidFill>
            </a:endParaRPr>
          </a:p>
          <a:p>
            <a:r>
              <a:rPr lang="uk-UA" sz="4400" b="1" dirty="0" err="1" smtClean="0">
                <a:solidFill>
                  <a:srgbClr val="C00000"/>
                </a:solidFill>
              </a:rPr>
              <a:t>смарт</a:t>
            </a:r>
            <a:r>
              <a:rPr lang="uk-UA" sz="4400" b="1" dirty="0" err="1" smtClean="0"/>
              <a:t>карта</a:t>
            </a:r>
            <a:r>
              <a:rPr lang="uk-UA" sz="4400" b="1" dirty="0" smtClean="0"/>
              <a:t> </a:t>
            </a:r>
            <a:endParaRPr lang="en-US" sz="4400" b="1" dirty="0"/>
          </a:p>
          <a:p>
            <a:r>
              <a:rPr lang="uk-UA" sz="4400" b="1" dirty="0" err="1" smtClean="0">
                <a:solidFill>
                  <a:srgbClr val="C00000"/>
                </a:solidFill>
              </a:rPr>
              <a:t>смарт</a:t>
            </a:r>
            <a:r>
              <a:rPr lang="uk-UA" sz="4400" b="1" dirty="0" err="1" smtClean="0"/>
              <a:t>технології</a:t>
            </a:r>
            <a:r>
              <a:rPr lang="uk-UA" sz="4400" b="1" dirty="0" smtClean="0"/>
              <a:t> </a:t>
            </a:r>
            <a:endParaRPr lang="uk-UA" sz="4400" b="1" dirty="0"/>
          </a:p>
          <a:p>
            <a:r>
              <a:rPr lang="uk-UA" sz="4400" b="1" dirty="0" err="1" smtClean="0">
                <a:solidFill>
                  <a:srgbClr val="C00000"/>
                </a:solidFill>
              </a:rPr>
              <a:t>арт</a:t>
            </a:r>
            <a:r>
              <a:rPr lang="uk-UA" sz="4400" b="1" dirty="0" err="1" smtClean="0"/>
              <a:t>проєкт</a:t>
            </a:r>
            <a:endParaRPr lang="uk-UA" sz="4400" b="1" dirty="0"/>
          </a:p>
          <a:p>
            <a:r>
              <a:rPr lang="uk-UA" sz="4400" b="1" dirty="0" err="1" smtClean="0">
                <a:solidFill>
                  <a:srgbClr val="C00000"/>
                </a:solidFill>
              </a:rPr>
              <a:t>арт</a:t>
            </a:r>
            <a:r>
              <a:rPr lang="uk-UA" sz="4400" b="1" dirty="0" err="1" smtClean="0"/>
              <a:t>терапія</a:t>
            </a:r>
            <a:endParaRPr lang="uk-UA" sz="4400" b="1" dirty="0"/>
          </a:p>
          <a:p>
            <a:r>
              <a:rPr lang="uk-UA" sz="4400" b="1" dirty="0" err="1" smtClean="0">
                <a:solidFill>
                  <a:srgbClr val="C00000"/>
                </a:solidFill>
              </a:rPr>
              <a:t>арт</a:t>
            </a:r>
            <a:r>
              <a:rPr lang="uk-UA" sz="4400" b="1" dirty="0" err="1" smtClean="0"/>
              <a:t>ринок</a:t>
            </a:r>
            <a:r>
              <a:rPr lang="uk-UA" sz="4400" b="1" dirty="0" smtClean="0"/>
              <a:t> </a:t>
            </a:r>
            <a:endParaRPr lang="uk-UA" sz="4400" b="1" dirty="0"/>
          </a:p>
          <a:p>
            <a:r>
              <a:rPr lang="uk-UA" sz="4400" b="1" dirty="0" err="1" smtClean="0">
                <a:solidFill>
                  <a:srgbClr val="C00000"/>
                </a:solidFill>
              </a:rPr>
              <a:t>медіа</a:t>
            </a:r>
            <a:r>
              <a:rPr lang="uk-UA" sz="4400" b="1" dirty="0" err="1" smtClean="0"/>
              <a:t>освіта</a:t>
            </a:r>
            <a:endParaRPr lang="uk-UA" sz="4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93798" y="1476856"/>
            <a:ext cx="313511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ВІЛ</a:t>
            </a:r>
            <a:r>
              <a:rPr lang="vi-VN" sz="2000" b="1" dirty="0">
                <a:latin typeface="Calibri" pitchFamily="34" charset="0"/>
                <a:cs typeface="Calibri" pitchFamily="34" charset="0"/>
              </a:rPr>
              <a:t>-інф</a:t>
            </a:r>
            <a:r>
              <a:rPr lang="uk-UA" sz="2000" b="1" dirty="0">
                <a:latin typeface="Calibri" pitchFamily="34" charset="0"/>
                <a:cs typeface="Calibri" pitchFamily="34" charset="0"/>
              </a:rPr>
              <a:t>е</a:t>
            </a:r>
            <a:r>
              <a:rPr lang="vi-VN" sz="2000" b="1" dirty="0" smtClean="0">
                <a:latin typeface="Calibri" pitchFamily="34" charset="0"/>
                <a:cs typeface="Calibri" pitchFamily="34" charset="0"/>
              </a:rPr>
              <a:t>кція</a:t>
            </a:r>
            <a:endParaRPr lang="uk-UA" sz="2000" b="1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vi-VN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ВІЛ</a:t>
            </a:r>
            <a:r>
              <a:rPr lang="uk-UA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- СНІД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vi-VN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ДНК</a:t>
            </a:r>
            <a:r>
              <a:rPr lang="vi-VN" sz="2000" b="1" dirty="0" smtClean="0">
                <a:latin typeface="Calibri" pitchFamily="34" charset="0"/>
                <a:cs typeface="Calibri" pitchFamily="34" charset="0"/>
              </a:rPr>
              <a:t>-ан</a:t>
            </a:r>
            <a:r>
              <a:rPr lang="uk-UA" sz="2000" b="1" dirty="0">
                <a:latin typeface="Calibri" pitchFamily="34" charset="0"/>
                <a:cs typeface="Calibri" pitchFamily="34" charset="0"/>
              </a:rPr>
              <a:t>а</a:t>
            </a:r>
            <a:r>
              <a:rPr lang="vi-VN" sz="2000" b="1" dirty="0">
                <a:latin typeface="Calibri" pitchFamily="34" charset="0"/>
                <a:cs typeface="Calibri" pitchFamily="34" charset="0"/>
              </a:rPr>
              <a:t>ліз 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vi-VN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ВІП</a:t>
            </a:r>
            <a:r>
              <a:rPr lang="vi-VN" sz="2000" b="1" dirty="0" smtClean="0">
                <a:latin typeface="Calibri" pitchFamily="34" charset="0"/>
                <a:cs typeface="Calibri" pitchFamily="34" charset="0"/>
              </a:rPr>
              <a:t>-з</a:t>
            </a:r>
            <a:r>
              <a:rPr lang="uk-UA" sz="2000" b="1" dirty="0">
                <a:latin typeface="Calibri" pitchFamily="34" charset="0"/>
                <a:cs typeface="Calibri" pitchFamily="34" charset="0"/>
              </a:rPr>
              <a:t>а</a:t>
            </a:r>
            <a:r>
              <a:rPr lang="vi-VN" sz="2000" b="1" dirty="0" smtClean="0">
                <a:latin typeface="Calibri" pitchFamily="34" charset="0"/>
                <a:cs typeface="Calibri" pitchFamily="34" charset="0"/>
              </a:rPr>
              <a:t>ла</a:t>
            </a:r>
            <a:endParaRPr lang="uk-UA" sz="2000" b="1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vi-VN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віп</a:t>
            </a:r>
            <a:r>
              <a:rPr lang="vi-VN" sz="2000" b="1" dirty="0" smtClean="0">
                <a:latin typeface="Calibri" pitchFamily="34" charset="0"/>
                <a:cs typeface="Calibri" pitchFamily="34" charset="0"/>
              </a:rPr>
              <a:t>-з</a:t>
            </a:r>
            <a:r>
              <a:rPr lang="uk-UA" sz="2000" b="1" dirty="0">
                <a:latin typeface="Calibri" pitchFamily="34" charset="0"/>
                <a:cs typeface="Calibri" pitchFamily="34" charset="0"/>
              </a:rPr>
              <a:t>а</a:t>
            </a:r>
            <a:r>
              <a:rPr lang="vi-VN" sz="2000" b="1" dirty="0">
                <a:latin typeface="Calibri" pitchFamily="34" charset="0"/>
                <a:cs typeface="Calibri" pitchFamily="34" charset="0"/>
              </a:rPr>
              <a:t>ла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vi-VN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е</a:t>
            </a:r>
            <a:r>
              <a:rPr lang="vi-VN" sz="2000" b="1" dirty="0" smtClean="0">
                <a:latin typeface="Calibri" pitchFamily="34" charset="0"/>
                <a:cs typeface="Calibri" pitchFamily="34" charset="0"/>
              </a:rPr>
              <a:t>-деклар</a:t>
            </a:r>
            <a:r>
              <a:rPr lang="uk-UA" sz="2000" b="1" dirty="0">
                <a:latin typeface="Calibri" pitchFamily="34" charset="0"/>
                <a:cs typeface="Calibri" pitchFamily="34" charset="0"/>
              </a:rPr>
              <a:t>а</a:t>
            </a:r>
            <a:r>
              <a:rPr lang="vi-VN" sz="2000" b="1" dirty="0">
                <a:latin typeface="Calibri" pitchFamily="34" charset="0"/>
                <a:cs typeface="Calibri" pitchFamily="34" charset="0"/>
              </a:rPr>
              <a:t>ція</a:t>
            </a:r>
            <a:endParaRPr lang="uk-UA" sz="2000" b="1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uk-UA" sz="2000" b="1" dirty="0">
                <a:latin typeface="Calibri" pitchFamily="34" charset="0"/>
                <a:cs typeface="Calibri" pitchFamily="34" charset="0"/>
              </a:rPr>
              <a:t>міні-</a:t>
            </a:r>
            <a:r>
              <a:rPr lang="uk-UA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РК</a:t>
            </a:r>
            <a:endParaRPr lang="en-US" sz="2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uk-UA" sz="2000" b="1" dirty="0">
                <a:latin typeface="Calibri" pitchFamily="34" charset="0"/>
                <a:cs typeface="Calibri" pitchFamily="34" charset="0"/>
              </a:rPr>
              <a:t>флеш-</a:t>
            </a:r>
            <a:r>
              <a:rPr lang="uk-UA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ВІО</a:t>
            </a:r>
            <a:r>
              <a:rPr lang="en-US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</a:t>
            </a:r>
            <a:endParaRPr lang="uk-UA" sz="2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uk-UA" sz="20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пін</a:t>
            </a:r>
            <a:r>
              <a:rPr lang="uk-UA" sz="2000" b="1" dirty="0" smtClean="0">
                <a:latin typeface="Calibri" pitchFamily="34" charset="0"/>
                <a:cs typeface="Calibri" pitchFamily="34" charset="0"/>
              </a:rPr>
              <a:t>-код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PIN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uk-UA" sz="2000" b="1" dirty="0">
                <a:latin typeface="Calibri" pitchFamily="34" charset="0"/>
                <a:cs typeface="Calibri" pitchFamily="34" charset="0"/>
              </a:rPr>
              <a:t>код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0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sms</a:t>
            </a:r>
            <a:r>
              <a:rPr lang="uk-UA" sz="2000" b="1" dirty="0">
                <a:latin typeface="Calibri" pitchFamily="34" charset="0"/>
                <a:cs typeface="Calibri" pitchFamily="34" charset="0"/>
              </a:rPr>
              <a:t>-</a:t>
            </a:r>
            <a:r>
              <a:rPr lang="ru-RU" sz="2000" b="1" dirty="0" err="1">
                <a:latin typeface="Calibri" pitchFamily="34" charset="0"/>
                <a:cs typeface="Calibri" pitchFamily="34" charset="0"/>
              </a:rPr>
              <a:t>пов</a:t>
            </a:r>
            <a:r>
              <a:rPr lang="uk-UA" sz="2000" b="1" dirty="0">
                <a:latin typeface="Calibri" pitchFamily="34" charset="0"/>
                <a:cs typeface="Calibri" pitchFamily="34" charset="0"/>
              </a:rPr>
              <a:t>і</a:t>
            </a:r>
            <a:r>
              <a:rPr lang="ru-RU" sz="2000" b="1" dirty="0" err="1" smtClean="0">
                <a:latin typeface="Calibri" pitchFamily="34" charset="0"/>
                <a:cs typeface="Calibri" pitchFamily="34" charset="0"/>
              </a:rPr>
              <a:t>домлення</a:t>
            </a:r>
            <a:endParaRPr lang="ru-RU" sz="2000" b="1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SMS</a:t>
            </a:r>
            <a:r>
              <a:rPr lang="uk-UA" sz="2000" b="1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ru-RU" sz="2000" b="1" dirty="0" err="1">
                <a:latin typeface="Calibri" pitchFamily="34" charset="0"/>
                <a:cs typeface="Calibri" pitchFamily="34" charset="0"/>
              </a:rPr>
              <a:t>пов</a:t>
            </a:r>
            <a:r>
              <a:rPr lang="uk-UA" sz="2000" b="1" dirty="0">
                <a:latin typeface="Calibri" pitchFamily="34" charset="0"/>
                <a:cs typeface="Calibri" pitchFamily="34" charset="0"/>
              </a:rPr>
              <a:t>і</a:t>
            </a:r>
            <a:r>
              <a:rPr lang="ru-RU" sz="2000" b="1" dirty="0" err="1">
                <a:latin typeface="Calibri" pitchFamily="34" charset="0"/>
                <a:cs typeface="Calibri" pitchFamily="34" charset="0"/>
              </a:rPr>
              <a:t>домлення</a:t>
            </a:r>
            <a:endParaRPr lang="uk-UA" sz="2000" b="1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смс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ru-RU" sz="2000" b="1" dirty="0" err="1" smtClean="0">
                <a:latin typeface="Calibri" pitchFamily="34" charset="0"/>
                <a:cs typeface="Calibri" pitchFamily="34" charset="0"/>
              </a:rPr>
              <a:t>пов</a:t>
            </a:r>
            <a:r>
              <a:rPr lang="uk-UA" sz="2000" b="1" dirty="0">
                <a:latin typeface="Calibri" pitchFamily="34" charset="0"/>
                <a:cs typeface="Calibri" pitchFamily="34" charset="0"/>
              </a:rPr>
              <a:t>і</a:t>
            </a:r>
            <a:r>
              <a:rPr lang="ru-RU" sz="2000" b="1" dirty="0" err="1">
                <a:latin typeface="Calibri" pitchFamily="34" charset="0"/>
                <a:cs typeface="Calibri" pitchFamily="34" charset="0"/>
              </a:rPr>
              <a:t>домлення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vi-VN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компа́кт-</a:t>
            </a:r>
            <a:r>
              <a:rPr lang="vi-VN" sz="2000" b="1" dirty="0">
                <a:latin typeface="Calibri" pitchFamily="34" charset="0"/>
                <a:cs typeface="Calibri" pitchFamily="34" charset="0"/>
              </a:rPr>
              <a:t>диск</a:t>
            </a:r>
            <a:endParaRPr lang="uk-UA" sz="2000" b="1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vi-VN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піа́р-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á</a:t>
            </a:r>
            <a:r>
              <a:rPr lang="vi-VN" sz="2000" b="1" dirty="0">
                <a:latin typeface="Calibri" pitchFamily="34" charset="0"/>
                <a:cs typeface="Calibri" pitchFamily="34" charset="0"/>
              </a:rPr>
              <a:t>кція</a:t>
            </a:r>
            <a:endParaRPr lang="uk-UA" sz="2000" b="1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uk-UA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інтернет-</a:t>
            </a:r>
            <a:r>
              <a:rPr lang="uk-UA" sz="2000" b="1" dirty="0">
                <a:latin typeface="Calibri" pitchFamily="34" charset="0"/>
                <a:cs typeface="Calibri" pitchFamily="34" charset="0"/>
              </a:rPr>
              <a:t>зв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’</a:t>
            </a:r>
            <a:r>
              <a:rPr lang="uk-UA" sz="2000" b="1" dirty="0" err="1">
                <a:latin typeface="Calibri" pitchFamily="34" charset="0"/>
                <a:cs typeface="Calibri" pitchFamily="34" charset="0"/>
              </a:rPr>
              <a:t>язок</a:t>
            </a:r>
            <a:endParaRPr lang="uk-UA" sz="2000" b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490180" y="352422"/>
            <a:ext cx="35387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/>
              <a:t>правильно</a:t>
            </a:r>
          </a:p>
        </p:txBody>
      </p:sp>
    </p:spTree>
    <p:extLst>
      <p:ext uri="{BB962C8B-B14F-4D97-AF65-F5344CB8AC3E}">
        <p14:creationId xmlns:p14="http://schemas.microsoft.com/office/powerpoint/2010/main" val="135481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7057622" y="571187"/>
            <a:ext cx="4829578" cy="600991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uk-UA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РОДОВИЙ ВІДМІНОК ІМЕННИКІВ – </a:t>
            </a:r>
            <a:br>
              <a:rPr lang="uk-UA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 НАСЕЛЕНИХ </a:t>
            </a:r>
            <a:r>
              <a:rPr lang="uk-UA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ПУНКТІВ</a:t>
            </a:r>
          </a:p>
          <a:p>
            <a:pPr fontAlgn="base"/>
            <a:r>
              <a:rPr lang="uk-UA" i="1" dirty="0" err="1" smtClean="0"/>
              <a:t>Небіт-Даг</a:t>
            </a:r>
            <a:r>
              <a:rPr lang="uk-UA" i="1" dirty="0" smtClean="0"/>
              <a:t> — </a:t>
            </a:r>
            <a:r>
              <a:rPr lang="uk-UA" i="1" dirty="0" err="1" smtClean="0"/>
              <a:t>небіт-дагський</a:t>
            </a:r>
            <a:r>
              <a:rPr lang="uk-UA" i="1" dirty="0" smtClean="0"/>
              <a:t> </a:t>
            </a:r>
          </a:p>
          <a:p>
            <a:pPr fontAlgn="base"/>
            <a:r>
              <a:rPr lang="uk-UA" i="1" dirty="0" err="1" smtClean="0"/>
              <a:t>Клуж</a:t>
            </a:r>
            <a:r>
              <a:rPr lang="uk-UA" i="1" dirty="0" smtClean="0"/>
              <a:t> — </a:t>
            </a:r>
            <a:r>
              <a:rPr lang="uk-UA" i="1" dirty="0" err="1" smtClean="0"/>
              <a:t>клужський</a:t>
            </a:r>
            <a:endParaRPr lang="uk-UA" i="1" dirty="0" smtClean="0"/>
          </a:p>
          <a:p>
            <a:pPr fontAlgn="base"/>
            <a:r>
              <a:rPr lang="uk-UA" i="1" dirty="0" smtClean="0"/>
              <a:t>Бангкок — бангкокський</a:t>
            </a:r>
          </a:p>
          <a:p>
            <a:pPr fontAlgn="base"/>
            <a:r>
              <a:rPr lang="uk-UA" i="1" dirty="0" smtClean="0"/>
              <a:t>баски — баскський </a:t>
            </a:r>
          </a:p>
          <a:p>
            <a:pPr fontAlgn="base"/>
            <a:r>
              <a:rPr lang="uk-UA" i="1" dirty="0" smtClean="0"/>
              <a:t>казах — казахський</a:t>
            </a:r>
          </a:p>
          <a:p>
            <a:pPr fontAlgn="base"/>
            <a:r>
              <a:rPr lang="uk-UA" i="1" dirty="0" err="1" smtClean="0"/>
              <a:t>Печ</a:t>
            </a:r>
            <a:r>
              <a:rPr lang="uk-UA" i="1" dirty="0" smtClean="0"/>
              <a:t> — </a:t>
            </a:r>
            <a:r>
              <a:rPr lang="uk-UA" i="1" dirty="0" err="1" smtClean="0"/>
              <a:t>печський</a:t>
            </a:r>
            <a:endParaRPr lang="uk-UA" i="1" dirty="0" smtClean="0"/>
          </a:p>
          <a:p>
            <a:pPr fontAlgn="base"/>
            <a:r>
              <a:rPr lang="uk-UA" i="1" dirty="0" smtClean="0"/>
              <a:t>Перемишль — перемишльський </a:t>
            </a:r>
          </a:p>
          <a:p>
            <a:pPr fontAlgn="base"/>
            <a:r>
              <a:rPr lang="uk-UA" i="1" dirty="0" smtClean="0"/>
              <a:t>Радомишль — радомишльський </a:t>
            </a:r>
          </a:p>
          <a:p>
            <a:pPr fontAlgn="base"/>
            <a:r>
              <a:rPr lang="uk-UA" i="1" dirty="0" smtClean="0"/>
              <a:t>Мекка — меккський </a:t>
            </a:r>
          </a:p>
          <a:p>
            <a:pPr fontAlgn="base"/>
            <a:r>
              <a:rPr lang="uk-UA" i="1" dirty="0" smtClean="0"/>
              <a:t>тюрки — тюркський</a:t>
            </a:r>
            <a:r>
              <a:rPr lang="uk-UA" dirty="0" smtClean="0"/>
              <a:t> 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91261" y="1325863"/>
            <a:ext cx="2547547" cy="541067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600" b="1" dirty="0" err="1" smtClean="0"/>
              <a:t>інстаграм</a:t>
            </a:r>
            <a:r>
              <a:rPr lang="uk-UA" sz="3600" b="1" dirty="0" err="1" smtClean="0">
                <a:solidFill>
                  <a:srgbClr val="C00000"/>
                </a:solidFill>
              </a:rPr>
              <a:t>а</a:t>
            </a:r>
            <a:endParaRPr lang="uk-UA" sz="3600" b="1" dirty="0" smtClean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600" b="1" dirty="0" err="1" smtClean="0"/>
              <a:t>фейсбук</a:t>
            </a:r>
            <a:r>
              <a:rPr lang="uk-UA" sz="3600" b="1" dirty="0" err="1" smtClean="0">
                <a:solidFill>
                  <a:srgbClr val="C00000"/>
                </a:solidFill>
              </a:rPr>
              <a:t>а</a:t>
            </a:r>
            <a:endParaRPr lang="uk-UA" sz="3600" b="1" dirty="0" smtClean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600" b="1" dirty="0" err="1" smtClean="0"/>
              <a:t>емейл</a:t>
            </a:r>
            <a:r>
              <a:rPr lang="uk-UA" sz="3600" b="1" dirty="0" err="1" smtClean="0">
                <a:solidFill>
                  <a:srgbClr val="C00000"/>
                </a:solidFill>
              </a:rPr>
              <a:t>у</a:t>
            </a:r>
            <a:r>
              <a:rPr lang="uk-UA" sz="3600" b="1" dirty="0" smtClean="0">
                <a:solidFill>
                  <a:srgbClr val="C00000"/>
                </a:solidFill>
              </a:rPr>
              <a:t>, </a:t>
            </a:r>
            <a:r>
              <a:rPr lang="uk-UA" sz="3600" b="1" dirty="0" err="1" smtClean="0"/>
              <a:t>емейл</a:t>
            </a:r>
            <a:r>
              <a:rPr lang="uk-UA" sz="3600" b="1" dirty="0" err="1" smtClean="0">
                <a:solidFill>
                  <a:srgbClr val="C00000"/>
                </a:solidFill>
              </a:rPr>
              <a:t>а</a:t>
            </a:r>
            <a:endParaRPr lang="uk-UA" sz="3600" b="1" dirty="0" smtClean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600" b="1" dirty="0" err="1" smtClean="0"/>
              <a:t>тві</a:t>
            </a:r>
            <a:r>
              <a:rPr lang="uk-UA" sz="3600" b="1" dirty="0" err="1" smtClean="0">
                <a:solidFill>
                  <a:srgbClr val="C00000"/>
                </a:solidFill>
              </a:rPr>
              <a:t>т</a:t>
            </a:r>
            <a:r>
              <a:rPr lang="uk-UA" sz="3600" b="1" dirty="0" err="1" smtClean="0"/>
              <a:t>ер</a:t>
            </a:r>
            <a:endParaRPr lang="uk-UA" sz="3600" b="1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600" b="1" dirty="0" err="1" smtClean="0"/>
              <a:t>твітер</a:t>
            </a:r>
            <a:r>
              <a:rPr lang="uk-UA" sz="3600" b="1" dirty="0" err="1" smtClean="0">
                <a:solidFill>
                  <a:srgbClr val="C00000"/>
                </a:solidFill>
              </a:rPr>
              <a:t>а</a:t>
            </a:r>
            <a:endParaRPr lang="uk-UA" sz="3600" b="1" dirty="0" smtClean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600" b="1" dirty="0" err="1" smtClean="0"/>
              <a:t>ютуб</a:t>
            </a:r>
            <a:r>
              <a:rPr lang="uk-UA" sz="3600" b="1" dirty="0" err="1" smtClean="0">
                <a:solidFill>
                  <a:srgbClr val="C00000"/>
                </a:solidFill>
              </a:rPr>
              <a:t>а</a:t>
            </a:r>
            <a:endParaRPr lang="uk-UA" sz="3600" b="1" dirty="0" smtClean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600" b="1" dirty="0" err="1" smtClean="0"/>
              <a:t>вайбер</a:t>
            </a:r>
            <a:r>
              <a:rPr lang="uk-UA" sz="3600" b="1" dirty="0" err="1" smtClean="0">
                <a:solidFill>
                  <a:srgbClr val="C00000"/>
                </a:solidFill>
              </a:rPr>
              <a:t>а</a:t>
            </a:r>
            <a:endParaRPr lang="uk-UA" sz="3600" b="1" dirty="0" smtClean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600" b="1" dirty="0" smtClean="0"/>
              <a:t>телеграм</a:t>
            </a:r>
            <a:r>
              <a:rPr lang="uk-UA" sz="3600" b="1" dirty="0" smtClean="0">
                <a:solidFill>
                  <a:srgbClr val="C00000"/>
                </a:solidFill>
              </a:rPr>
              <a:t>а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600" b="1" dirty="0" err="1"/>
              <a:t>я</a:t>
            </a:r>
            <a:r>
              <a:rPr lang="uk-UA" sz="3600" b="1" dirty="0" err="1" smtClean="0"/>
              <a:t>ндекс</a:t>
            </a:r>
            <a:r>
              <a:rPr lang="uk-UA" sz="3600" b="1" dirty="0" err="1" smtClean="0">
                <a:solidFill>
                  <a:srgbClr val="C00000"/>
                </a:solidFill>
              </a:rPr>
              <a:t>а</a:t>
            </a:r>
            <a:endParaRPr lang="uk-UA" sz="3600" b="1" dirty="0" smtClean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600" b="1" dirty="0" err="1"/>
              <a:t>інтернет</a:t>
            </a:r>
            <a:r>
              <a:rPr lang="uk-UA" sz="3600" b="1" dirty="0" err="1">
                <a:solidFill>
                  <a:srgbClr val="C00000"/>
                </a:solidFill>
              </a:rPr>
              <a:t>а</a:t>
            </a:r>
            <a:endParaRPr lang="uk-UA" sz="3600" b="1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600" b="1" dirty="0"/>
              <a:t>принтер</a:t>
            </a:r>
            <a:r>
              <a:rPr lang="uk-UA" sz="3600" b="1" dirty="0">
                <a:solidFill>
                  <a:srgbClr val="C00000"/>
                </a:solidFill>
              </a:rPr>
              <a:t>у</a:t>
            </a:r>
            <a:endParaRPr lang="en-US" sz="3600" b="1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600" b="1" dirty="0" err="1"/>
              <a:t>шрифт</a:t>
            </a:r>
            <a:r>
              <a:rPr lang="uk-UA" sz="3600" b="1" dirty="0" err="1">
                <a:solidFill>
                  <a:srgbClr val="C00000"/>
                </a:solidFill>
              </a:rPr>
              <a:t>а</a:t>
            </a:r>
            <a:endParaRPr lang="uk-UA" sz="3600" b="1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600" b="1" dirty="0"/>
              <a:t>диск</a:t>
            </a:r>
            <a:r>
              <a:rPr lang="uk-UA" sz="3600" b="1" dirty="0">
                <a:solidFill>
                  <a:srgbClr val="C00000"/>
                </a:solidFill>
              </a:rPr>
              <a:t>у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600" b="1" dirty="0" err="1"/>
              <a:t>енкран</a:t>
            </a:r>
            <a:r>
              <a:rPr lang="uk-UA" sz="3600" b="1" dirty="0" err="1">
                <a:solidFill>
                  <a:srgbClr val="C00000"/>
                </a:solidFill>
              </a:rPr>
              <a:t>у</a:t>
            </a:r>
            <a:endParaRPr lang="uk-UA" sz="3600" b="1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600" b="1" dirty="0"/>
              <a:t>браузер</a:t>
            </a:r>
            <a:r>
              <a:rPr lang="uk-UA" sz="3600" b="1" dirty="0">
                <a:solidFill>
                  <a:srgbClr val="C00000"/>
                </a:solidFill>
              </a:rPr>
              <a:t>у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600" b="1" dirty="0"/>
              <a:t>ноутбук</a:t>
            </a:r>
            <a:r>
              <a:rPr lang="uk-UA" sz="3600" b="1" dirty="0">
                <a:solidFill>
                  <a:srgbClr val="C00000"/>
                </a:solidFill>
              </a:rPr>
              <a:t>у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uk-UA" strike="sngStrike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uk-UA" strike="sngStrike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uk-UA" strike="sngStrike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uk-UA" strike="sngStrike" dirty="0" smtClean="0">
              <a:solidFill>
                <a:srgbClr val="C00000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529230" y="1368495"/>
            <a:ext cx="3133060" cy="541067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8000" b="1" dirty="0" err="1"/>
              <a:t>інстаграм</a:t>
            </a:r>
            <a:r>
              <a:rPr lang="uk-UA" sz="8000" b="1" dirty="0" err="1">
                <a:solidFill>
                  <a:srgbClr val="C00000"/>
                </a:solidFill>
              </a:rPr>
              <a:t>у</a:t>
            </a:r>
            <a:endParaRPr lang="uk-UA" sz="8000" b="1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8000" b="1" dirty="0" err="1"/>
              <a:t>фейсбук</a:t>
            </a:r>
            <a:r>
              <a:rPr lang="uk-UA" sz="8000" b="1" dirty="0" err="1">
                <a:solidFill>
                  <a:srgbClr val="C00000"/>
                </a:solidFill>
              </a:rPr>
              <a:t>у</a:t>
            </a:r>
            <a:endParaRPr lang="uk-UA" sz="8000" b="1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8000" b="1" dirty="0" err="1" smtClean="0"/>
              <a:t>імейл</a:t>
            </a:r>
            <a:r>
              <a:rPr lang="uk-UA" sz="8000" b="1" dirty="0" err="1" smtClean="0">
                <a:solidFill>
                  <a:srgbClr val="C00000"/>
                </a:solidFill>
              </a:rPr>
              <a:t>у</a:t>
            </a:r>
            <a:r>
              <a:rPr lang="uk-UA" sz="8000" b="1" dirty="0" smtClean="0">
                <a:solidFill>
                  <a:srgbClr val="C00000"/>
                </a:solidFill>
              </a:rPr>
              <a:t>, </a:t>
            </a:r>
            <a:r>
              <a:rPr lang="uk-UA" sz="8000" b="1" dirty="0" err="1" smtClean="0"/>
              <a:t>імейл</a:t>
            </a:r>
            <a:r>
              <a:rPr lang="uk-UA" sz="8000" b="1" dirty="0" err="1" smtClean="0">
                <a:solidFill>
                  <a:srgbClr val="C00000"/>
                </a:solidFill>
              </a:rPr>
              <a:t>а</a:t>
            </a:r>
            <a:r>
              <a:rPr lang="uk-UA" sz="8000" b="1" dirty="0" smtClean="0">
                <a:solidFill>
                  <a:srgbClr val="C00000"/>
                </a:solidFill>
              </a:rPr>
              <a:t> </a:t>
            </a:r>
            <a:endParaRPr lang="uk-UA" sz="80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8000" b="1" dirty="0" err="1"/>
              <a:t>тві</a:t>
            </a:r>
            <a:r>
              <a:rPr lang="uk-UA" sz="8000" b="1" dirty="0" err="1">
                <a:solidFill>
                  <a:srgbClr val="C00000"/>
                </a:solidFill>
              </a:rPr>
              <a:t>тт</a:t>
            </a:r>
            <a:r>
              <a:rPr lang="uk-UA" sz="8000" b="1" dirty="0" err="1"/>
              <a:t>ер</a:t>
            </a:r>
            <a:endParaRPr lang="uk-UA" sz="80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8000" b="1" dirty="0" err="1"/>
              <a:t>твіттер</a:t>
            </a:r>
            <a:r>
              <a:rPr lang="uk-UA" sz="8000" b="1" dirty="0" err="1">
                <a:solidFill>
                  <a:srgbClr val="C00000"/>
                </a:solidFill>
              </a:rPr>
              <a:t>у</a:t>
            </a:r>
            <a:endParaRPr lang="uk-UA" sz="8000" b="1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8000" b="1" dirty="0" err="1"/>
              <a:t>ютуб</a:t>
            </a:r>
            <a:r>
              <a:rPr lang="uk-UA" sz="8000" b="1" dirty="0" err="1">
                <a:solidFill>
                  <a:srgbClr val="C00000"/>
                </a:solidFill>
              </a:rPr>
              <a:t>у</a:t>
            </a:r>
            <a:endParaRPr lang="uk-UA" sz="8000" b="1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8000" b="1" dirty="0" err="1"/>
              <a:t>вайбер</a:t>
            </a:r>
            <a:r>
              <a:rPr lang="uk-UA" sz="8000" b="1" dirty="0" err="1">
                <a:solidFill>
                  <a:srgbClr val="C00000"/>
                </a:solidFill>
              </a:rPr>
              <a:t>у</a:t>
            </a:r>
            <a:endParaRPr lang="uk-UA" sz="8000" b="1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8000" b="1" dirty="0"/>
              <a:t>т</a:t>
            </a:r>
            <a:r>
              <a:rPr lang="uk-UA" sz="8000" b="1" dirty="0" smtClean="0"/>
              <a:t>елеграм</a:t>
            </a:r>
            <a:r>
              <a:rPr lang="uk-UA" sz="8000" b="1" dirty="0" smtClean="0">
                <a:solidFill>
                  <a:srgbClr val="C00000"/>
                </a:solidFill>
              </a:rPr>
              <a:t>у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8000" b="1" dirty="0" err="1"/>
              <a:t>я</a:t>
            </a:r>
            <a:r>
              <a:rPr lang="uk-UA" sz="8000" b="1" dirty="0" err="1" smtClean="0"/>
              <a:t>ндекс</a:t>
            </a:r>
            <a:r>
              <a:rPr lang="uk-UA" sz="8000" b="1" dirty="0" err="1" smtClean="0">
                <a:solidFill>
                  <a:srgbClr val="C00000"/>
                </a:solidFill>
              </a:rPr>
              <a:t>у</a:t>
            </a:r>
            <a:endParaRPr lang="uk-UA" sz="8000" b="1" dirty="0" smtClean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8000" b="1" dirty="0"/>
              <a:t>інтернет</a:t>
            </a:r>
            <a:r>
              <a:rPr lang="uk-UA" sz="8000" b="1" dirty="0">
                <a:solidFill>
                  <a:srgbClr val="C00000"/>
                </a:solidFill>
              </a:rPr>
              <a:t>у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8000" b="1" dirty="0"/>
              <a:t>принтер</a:t>
            </a:r>
            <a:r>
              <a:rPr lang="uk-UA" sz="8000" b="1" dirty="0">
                <a:solidFill>
                  <a:srgbClr val="C00000"/>
                </a:solidFill>
              </a:rPr>
              <a:t>а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8000" b="1" dirty="0"/>
              <a:t>шрифт</a:t>
            </a:r>
            <a:r>
              <a:rPr lang="uk-UA" sz="8000" b="1" dirty="0">
                <a:solidFill>
                  <a:srgbClr val="C00000"/>
                </a:solidFill>
              </a:rPr>
              <a:t>у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8000" b="1" dirty="0"/>
              <a:t>диск</a:t>
            </a:r>
            <a:r>
              <a:rPr lang="uk-UA" sz="8000" b="1" dirty="0">
                <a:solidFill>
                  <a:srgbClr val="C00000"/>
                </a:solidFill>
              </a:rPr>
              <a:t>а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8000" b="1" dirty="0"/>
              <a:t>екран</a:t>
            </a:r>
            <a:r>
              <a:rPr lang="uk-UA" sz="8000" b="1" dirty="0">
                <a:solidFill>
                  <a:srgbClr val="C00000"/>
                </a:solidFill>
              </a:rPr>
              <a:t>а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8000" b="1" dirty="0"/>
              <a:t>браузер</a:t>
            </a:r>
            <a:r>
              <a:rPr lang="uk-UA" sz="8000" b="1" dirty="0">
                <a:solidFill>
                  <a:srgbClr val="C00000"/>
                </a:solidFill>
              </a:rPr>
              <a:t>а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8000" b="1" dirty="0"/>
              <a:t>ноутбук</a:t>
            </a:r>
            <a:r>
              <a:rPr lang="uk-UA" sz="8000" b="1" dirty="0">
                <a:solidFill>
                  <a:srgbClr val="C00000"/>
                </a:solidFill>
              </a:rPr>
              <a:t>а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2800" b="1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4400" b="1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4400" b="1" dirty="0" smtClean="0"/>
              <a:t/>
            </a:r>
            <a:br>
              <a:rPr lang="uk-UA" sz="4400" b="1" dirty="0" smtClean="0"/>
            </a:br>
            <a:endParaRPr lang="uk-UA" sz="4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34290" y="557844"/>
            <a:ext cx="31998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НЕПРАВИЛЬНО</a:t>
            </a:r>
            <a:endParaRPr lang="uk-UA" sz="3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627323" y="598924"/>
            <a:ext cx="2683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/>
              <a:t>ПРАВИЛЬНО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105409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826" y="390991"/>
            <a:ext cx="11139177" cy="1325563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Нова редакція Українського правопису і ЗНО 2021</a:t>
            </a:r>
            <a:br>
              <a:rPr lang="uk-UA" b="1" dirty="0" smtClean="0">
                <a:solidFill>
                  <a:srgbClr val="0070C0"/>
                </a:solidFill>
              </a:rPr>
            </a:br>
            <a:endParaRPr lang="uk-UA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5439" t="22352" r="22511" b="12110"/>
          <a:stretch/>
        </p:blipFill>
        <p:spPr>
          <a:xfrm>
            <a:off x="463825" y="1401250"/>
            <a:ext cx="4606881" cy="3416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27470" t="37207" r="25221" b="49707"/>
          <a:stretch/>
        </p:blipFill>
        <p:spPr>
          <a:xfrm>
            <a:off x="463826" y="4901639"/>
            <a:ext cx="11139177" cy="15903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86284" y="1443285"/>
            <a:ext cx="5960003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200" i="1" dirty="0" err="1" smtClean="0">
                <a:latin typeface="Arial" panose="020B0604020202020204" pitchFamily="34" charset="0"/>
              </a:rPr>
              <a:t>Згідно</a:t>
            </a:r>
            <a:r>
              <a:rPr lang="ru-RU" sz="2200" i="1" dirty="0" smtClean="0">
                <a:latin typeface="Arial" panose="020B0604020202020204" pitchFamily="34" charset="0"/>
              </a:rPr>
              <a:t> </a:t>
            </a:r>
            <a:r>
              <a:rPr lang="ru-RU" sz="2200" i="1" dirty="0">
                <a:latin typeface="Arial" panose="020B0604020202020204" pitchFamily="34" charset="0"/>
              </a:rPr>
              <a:t>з наказом </a:t>
            </a:r>
            <a:r>
              <a:rPr lang="ru-RU" sz="2200" i="1" dirty="0" err="1">
                <a:latin typeface="Arial" panose="020B0604020202020204" pitchFamily="34" charset="0"/>
              </a:rPr>
              <a:t>Міністерства</a:t>
            </a:r>
            <a:r>
              <a:rPr lang="ru-RU" sz="2200" i="1" dirty="0">
                <a:latin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</a:rPr>
              <a:t>освіти</a:t>
            </a:r>
            <a:r>
              <a:rPr lang="ru-RU" sz="2200" i="1" dirty="0">
                <a:latin typeface="Arial" panose="020B0604020202020204" pitchFamily="34" charset="0"/>
              </a:rPr>
              <a:t> і науки </a:t>
            </a:r>
            <a:r>
              <a:rPr lang="ru-RU" sz="2200" i="1" dirty="0">
                <a:latin typeface="Arial" panose="020B0604020202020204" pitchFamily="34" charset="0"/>
                <a:hlinkClick r:id="rId4"/>
              </a:rPr>
              <a:t>№ 1033</a:t>
            </a:r>
            <a:r>
              <a:rPr lang="ru-RU" sz="2200" i="1" dirty="0">
                <a:latin typeface="Arial" panose="020B0604020202020204" pitchFamily="34" charset="0"/>
              </a:rPr>
              <a:t> у </a:t>
            </a:r>
            <a:r>
              <a:rPr lang="ru-RU" sz="2200" i="1" dirty="0" err="1">
                <a:latin typeface="Arial" panose="020B0604020202020204" pitchFamily="34" charset="0"/>
              </a:rPr>
              <a:t>завданнях</a:t>
            </a:r>
            <a:r>
              <a:rPr lang="ru-RU" sz="2200" i="1" dirty="0">
                <a:latin typeface="Arial" panose="020B0604020202020204" pitchFamily="34" charset="0"/>
              </a:rPr>
              <a:t> ЗНО з </a:t>
            </a:r>
            <a:r>
              <a:rPr lang="ru-RU" sz="2200" i="1" dirty="0" err="1">
                <a:latin typeface="Arial" panose="020B0604020202020204" pitchFamily="34" charset="0"/>
              </a:rPr>
              <a:t>української</a:t>
            </a:r>
            <a:r>
              <a:rPr lang="ru-RU" sz="2200" i="1" dirty="0">
                <a:latin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</a:rPr>
              <a:t>мови</a:t>
            </a:r>
            <a:r>
              <a:rPr lang="ru-RU" sz="2200" i="1" dirty="0">
                <a:latin typeface="Arial" panose="020B0604020202020204" pitchFamily="34" charset="0"/>
              </a:rPr>
              <a:t> до 2024 року </a:t>
            </a:r>
            <a:r>
              <a:rPr lang="ru-RU" sz="2200" i="1" dirty="0" err="1">
                <a:latin typeface="Arial" panose="020B0604020202020204" pitchFamily="34" charset="0"/>
              </a:rPr>
              <a:t>використовуються</a:t>
            </a:r>
            <a:r>
              <a:rPr lang="ru-RU" sz="2200" i="1" dirty="0">
                <a:latin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</a:rPr>
              <a:t>норми</a:t>
            </a:r>
            <a:r>
              <a:rPr lang="ru-RU" sz="2200" i="1" dirty="0">
                <a:latin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</a:rPr>
              <a:t>Українського</a:t>
            </a:r>
            <a:r>
              <a:rPr lang="ru-RU" sz="2200" i="1" dirty="0">
                <a:latin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</a:rPr>
              <a:t>правопису</a:t>
            </a:r>
            <a:r>
              <a:rPr lang="ru-RU" sz="2200" i="1" dirty="0">
                <a:latin typeface="Arial" panose="020B0604020202020204" pitchFamily="34" charset="0"/>
              </a:rPr>
              <a:t>, </a:t>
            </a:r>
            <a:r>
              <a:rPr lang="ru-RU" sz="2200" i="1" dirty="0" err="1">
                <a:latin typeface="Arial" panose="020B0604020202020204" pitchFamily="34" charset="0"/>
              </a:rPr>
              <a:t>які</a:t>
            </a:r>
            <a:r>
              <a:rPr lang="ru-RU" sz="2200" i="1" dirty="0">
                <a:latin typeface="Arial" panose="020B0604020202020204" pitchFamily="34" charset="0"/>
              </a:rPr>
              <a:t> не </a:t>
            </a:r>
            <a:r>
              <a:rPr lang="ru-RU" sz="2200" i="1" dirty="0" err="1">
                <a:latin typeface="Arial" panose="020B0604020202020204" pitchFamily="34" charset="0"/>
              </a:rPr>
              <a:t>зазнали</a:t>
            </a:r>
            <a:r>
              <a:rPr lang="ru-RU" sz="2200" i="1" dirty="0">
                <a:latin typeface="Arial" panose="020B0604020202020204" pitchFamily="34" charset="0"/>
              </a:rPr>
              <a:t> </a:t>
            </a:r>
            <a:r>
              <a:rPr lang="ru-RU" sz="2200" i="1" dirty="0" err="1" smtClean="0">
                <a:latin typeface="Arial" panose="020B0604020202020204" pitchFamily="34" charset="0"/>
              </a:rPr>
              <a:t>змін</a:t>
            </a:r>
            <a:endParaRPr lang="uk-UA" sz="2200" i="1" dirty="0"/>
          </a:p>
          <a:p>
            <a:endParaRPr lang="ru-RU" sz="2200" i="1" dirty="0" smtClean="0">
              <a:latin typeface="Arial" panose="020B0604020202020204" pitchFamily="34" charset="0"/>
            </a:endParaRPr>
          </a:p>
          <a:p>
            <a:r>
              <a:rPr lang="ru-RU" sz="2200" i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Самі</a:t>
            </a:r>
            <a:r>
              <a:rPr lang="ru-RU" sz="2200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ж </a:t>
            </a:r>
            <a:r>
              <a:rPr lang="ru-RU" sz="2200" i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умови</a:t>
            </a:r>
            <a:r>
              <a:rPr lang="ru-RU" sz="2200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sz="2200" i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завдань</a:t>
            </a:r>
            <a:r>
              <a:rPr lang="ru-RU" sz="2200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ЗНО </a:t>
            </a:r>
            <a:r>
              <a:rPr lang="ru-RU" sz="2200" i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написані</a:t>
            </a:r>
            <a:r>
              <a:rPr lang="ru-RU" sz="2200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з </a:t>
            </a:r>
            <a:r>
              <a:rPr lang="ru-RU" sz="2200" i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дотриманням</a:t>
            </a:r>
            <a:r>
              <a:rPr lang="ru-RU" sz="2200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норм </a:t>
            </a:r>
            <a:r>
              <a:rPr lang="ru-RU" sz="2200" i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нової</a:t>
            </a:r>
            <a:r>
              <a:rPr lang="ru-RU" sz="2200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sz="2200" i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редакції</a:t>
            </a:r>
            <a:r>
              <a:rPr lang="ru-RU" sz="2200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sz="2200" i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Українського</a:t>
            </a:r>
            <a:r>
              <a:rPr lang="ru-RU" sz="2200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sz="2200" i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правопису</a:t>
            </a:r>
            <a:endParaRPr lang="ru-RU" sz="2200" i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3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199" t="19833" r="40772" b="10538"/>
          <a:stretch/>
        </p:blipFill>
        <p:spPr>
          <a:xfrm>
            <a:off x="695459" y="309325"/>
            <a:ext cx="4752304" cy="46476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53825" y="450993"/>
            <a:ext cx="6220496" cy="42780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fontAlgn="base"/>
            <a:r>
              <a:rPr lang="uk-UA" sz="2400" b="1" dirty="0" smtClean="0"/>
              <a:t>30 </a:t>
            </a:r>
            <a:r>
              <a:rPr lang="uk-UA" sz="2400" b="1" dirty="0"/>
              <a:t>вересня 2020 року Кабінет </a:t>
            </a:r>
            <a:r>
              <a:rPr lang="uk-UA" sz="2400" b="1" dirty="0" smtClean="0"/>
              <a:t>Міністрів затвердив Державний </a:t>
            </a:r>
            <a:r>
              <a:rPr lang="uk-UA" sz="2400" b="1" dirty="0"/>
              <a:t>стандарт базової середньої освіти. </a:t>
            </a:r>
            <a:endParaRPr lang="uk-UA" sz="2400" b="1" dirty="0" smtClean="0"/>
          </a:p>
          <a:p>
            <a:pPr algn="just" fontAlgn="base"/>
            <a:endParaRPr lang="uk-UA" sz="800" b="1" dirty="0" smtClean="0"/>
          </a:p>
          <a:p>
            <a:pPr algn="just" fontAlgn="base"/>
            <a:r>
              <a:rPr lang="uk-UA" sz="2400" b="1" dirty="0" smtClean="0"/>
              <a:t>Згідно </a:t>
            </a:r>
            <a:r>
              <a:rPr lang="uk-UA" sz="2400" b="1" dirty="0"/>
              <a:t>з рішенням Уряду, Державний стандарт базової середньої освіти буде застосовано з 1 вересня 2022 року для учнів Нової української школи</a:t>
            </a:r>
            <a:r>
              <a:rPr lang="uk-UA" sz="2400" b="1" dirty="0" smtClean="0"/>
              <a:t>.</a:t>
            </a:r>
          </a:p>
          <a:p>
            <a:pPr algn="just" fontAlgn="base"/>
            <a:endParaRPr lang="uk-UA" sz="800" b="1" dirty="0" smtClean="0"/>
          </a:p>
          <a:p>
            <a:pPr fontAlgn="base"/>
            <a:endParaRPr lang="uk-UA" b="1" dirty="0" smtClean="0">
              <a:solidFill>
                <a:srgbClr val="333333"/>
              </a:solidFill>
              <a:hlinkClick r:id="rId3"/>
            </a:endParaRPr>
          </a:p>
          <a:p>
            <a:pPr fontAlgn="base"/>
            <a:r>
              <a:rPr lang="en-US" b="1" dirty="0" smtClean="0">
                <a:solidFill>
                  <a:srgbClr val="333333"/>
                </a:solidFill>
                <a:hlinkClick r:id="rId3"/>
              </a:rPr>
              <a:t>https</a:t>
            </a:r>
            <a:r>
              <a:rPr lang="en-US" b="1" dirty="0">
                <a:solidFill>
                  <a:srgbClr val="333333"/>
                </a:solidFill>
                <a:hlinkClick r:id="rId3"/>
              </a:rPr>
              <a:t>://www.kmu.gov.ua/npas/pro-deyaki-pitannya-derzhavnih-standartiv-povnoyi-zagalnoyi-serednoyi-osviti-i300920-898</a:t>
            </a:r>
            <a:endParaRPr lang="uk-UA" b="1" dirty="0">
              <a:solidFill>
                <a:srgbClr val="333333"/>
              </a:solidFill>
            </a:endParaRPr>
          </a:p>
          <a:p>
            <a:pPr fontAlgn="base"/>
            <a:endParaRPr lang="uk-UA" sz="800" b="1" dirty="0" smtClean="0">
              <a:solidFill>
                <a:srgbClr val="333333"/>
              </a:solidFill>
            </a:endParaRPr>
          </a:p>
          <a:p>
            <a:pPr algn="just" fontAlgn="base"/>
            <a:endParaRPr lang="uk-UA" sz="800" b="1" dirty="0" smtClean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35617" y="5285486"/>
            <a:ext cx="10032644" cy="892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       </a:t>
            </a:r>
            <a:r>
              <a:rPr lang="uk-UA" b="1" dirty="0" smtClean="0">
                <a:cs typeface="Aharoni" panose="02010803020104030203" pitchFamily="2" charset="-79"/>
              </a:rPr>
              <a:t>С</a:t>
            </a:r>
            <a:r>
              <a:rPr lang="uk-UA" sz="1600" b="1" dirty="0" smtClean="0">
                <a:cs typeface="Aharoni" panose="02010803020104030203" pitchFamily="2" charset="-79"/>
              </a:rPr>
              <a:t>тандарт </a:t>
            </a:r>
            <a:r>
              <a:rPr lang="uk-UA" sz="1600" b="1" dirty="0">
                <a:cs typeface="Aharoni" panose="02010803020104030203" pitchFamily="2" charset="-79"/>
              </a:rPr>
              <a:t>– це рамковий документ, який визначає обов’язкові </a:t>
            </a:r>
            <a:r>
              <a:rPr lang="uk-UA" sz="1600" b="1" dirty="0" smtClean="0">
                <a:cs typeface="Aharoni" panose="02010803020104030203" pitchFamily="2" charset="-79"/>
              </a:rPr>
              <a:t>результати </a:t>
            </a:r>
            <a:r>
              <a:rPr lang="uk-UA" sz="1600" b="1" dirty="0">
                <a:cs typeface="Aharoni" panose="02010803020104030203" pitchFamily="2" charset="-79"/>
              </a:rPr>
              <a:t>навчання для </a:t>
            </a:r>
            <a:r>
              <a:rPr lang="uk-UA" sz="1600" b="1" dirty="0" smtClean="0">
                <a:cs typeface="Aharoni" panose="02010803020104030203" pitchFamily="2" charset="-79"/>
              </a:rPr>
              <a:t>учнів 5-9 </a:t>
            </a:r>
            <a:r>
              <a:rPr lang="uk-UA" sz="1600" b="1" dirty="0">
                <a:cs typeface="Aharoni" panose="02010803020104030203" pitchFamily="2" charset="-79"/>
              </a:rPr>
              <a:t>класів. </a:t>
            </a:r>
            <a:endParaRPr lang="uk-UA" sz="1600" b="1" dirty="0" smtClean="0">
              <a:cs typeface="Aharoni" panose="02010803020104030203" pitchFamily="2" charset="-79"/>
            </a:endParaRPr>
          </a:p>
          <a:p>
            <a:r>
              <a:rPr lang="uk-UA" sz="1600" b="1" dirty="0">
                <a:cs typeface="Aharoni" panose="02010803020104030203" pitchFamily="2" charset="-79"/>
              </a:rPr>
              <a:t> </a:t>
            </a:r>
            <a:r>
              <a:rPr lang="uk-UA" sz="1600" b="1" dirty="0" smtClean="0">
                <a:cs typeface="Aharoni" panose="02010803020104030203" pitchFamily="2" charset="-79"/>
              </a:rPr>
              <a:t>          Цей </a:t>
            </a:r>
            <a:r>
              <a:rPr lang="uk-UA" sz="1600" b="1" dirty="0">
                <a:cs typeface="Aharoni" panose="02010803020104030203" pitchFamily="2" charset="-79"/>
              </a:rPr>
              <a:t>документ </a:t>
            </a:r>
            <a:r>
              <a:rPr lang="uk-UA" sz="1600" b="1" dirty="0" smtClean="0">
                <a:cs typeface="Aharoni" panose="02010803020104030203" pitchFamily="2" charset="-79"/>
              </a:rPr>
              <a:t> розповсюджується </a:t>
            </a:r>
            <a:r>
              <a:rPr lang="uk-UA" sz="1600" b="1" dirty="0">
                <a:cs typeface="Aharoni" panose="02010803020104030203" pitchFamily="2" charset="-79"/>
              </a:rPr>
              <a:t>на всі державні, комунальні і приватні (</a:t>
            </a:r>
            <a:r>
              <a:rPr lang="uk-UA" sz="1600" b="1" dirty="0" smtClean="0">
                <a:cs typeface="Aharoni" panose="02010803020104030203" pitchFamily="2" charset="-79"/>
              </a:rPr>
              <a:t>якщо вони </a:t>
            </a:r>
            <a:r>
              <a:rPr lang="uk-UA" sz="1600" b="1" dirty="0">
                <a:cs typeface="Aharoni" panose="02010803020104030203" pitchFamily="2" charset="-79"/>
              </a:rPr>
              <a:t>мають ліцензію</a:t>
            </a:r>
            <a:r>
              <a:rPr lang="uk-UA" sz="1600" b="1" dirty="0" smtClean="0">
                <a:cs typeface="Aharoni" panose="02010803020104030203" pitchFamily="2" charset="-79"/>
              </a:rPr>
              <a:t>,           б         тобто </a:t>
            </a:r>
            <a:r>
              <a:rPr lang="uk-UA" sz="1600" b="1" dirty="0">
                <a:cs typeface="Aharoni" panose="02010803020104030203" pitchFamily="2" charset="-79"/>
              </a:rPr>
              <a:t>мають право видавати свідоцтва </a:t>
            </a:r>
            <a:r>
              <a:rPr lang="uk-UA" sz="1600" b="1" dirty="0" smtClean="0">
                <a:cs typeface="Aharoni" panose="02010803020104030203" pitchFamily="2" charset="-79"/>
              </a:rPr>
              <a:t>про здобуття </a:t>
            </a:r>
            <a:r>
              <a:rPr lang="uk-UA" sz="1600" b="1" dirty="0">
                <a:cs typeface="Aharoni" panose="02010803020104030203" pitchFamily="2" charset="-79"/>
              </a:rPr>
              <a:t>освіти) </a:t>
            </a:r>
            <a:r>
              <a:rPr lang="uk-UA" sz="1600" b="1" dirty="0" smtClean="0">
                <a:cs typeface="Aharoni" panose="02010803020104030203" pitchFamily="2" charset="-79"/>
              </a:rPr>
              <a:t>заклади  середньої освіти, в яких є 5-9 класи</a:t>
            </a:r>
            <a:r>
              <a:rPr lang="uk-UA" dirty="0" smtClean="0">
                <a:cs typeface="Aharoni" panose="02010803020104030203" pitchFamily="2" charset="-79"/>
              </a:rPr>
              <a:t>.</a:t>
            </a:r>
            <a:endParaRPr lang="uk-UA" dirty="0">
              <a:cs typeface="Aharoni" panose="02010803020104030203" pitchFamily="2" charset="-79"/>
            </a:endParaRPr>
          </a:p>
        </p:txBody>
      </p:sp>
      <p:sp>
        <p:nvSpPr>
          <p:cNvPr id="6" name="Нашивка 5"/>
          <p:cNvSpPr/>
          <p:nvPr/>
        </p:nvSpPr>
        <p:spPr>
          <a:xfrm>
            <a:off x="937856" y="5285487"/>
            <a:ext cx="1200037" cy="892551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1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23448" r="46992" b="22710"/>
          <a:stretch/>
        </p:blipFill>
        <p:spPr>
          <a:xfrm>
            <a:off x="423005" y="367513"/>
            <a:ext cx="5287561" cy="30196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3005" y="3802050"/>
            <a:ext cx="5140668" cy="25853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креативний директор сайту </a:t>
            </a:r>
            <a:r>
              <a:rPr lang="uk-UA" b="1" dirty="0">
                <a:hlinkClick r:id="rId3"/>
              </a:rPr>
              <a:t>Освіта.</a:t>
            </a:r>
            <a:r>
              <a:rPr lang="en-US" b="1" dirty="0" err="1">
                <a:hlinkClick r:id="rId3"/>
              </a:rPr>
              <a:t>ua</a:t>
            </a:r>
            <a:r>
              <a:rPr lang="en-US" dirty="0"/>
              <a:t> </a:t>
            </a:r>
            <a:r>
              <a:rPr lang="uk-UA" dirty="0"/>
              <a:t> </a:t>
            </a:r>
            <a:r>
              <a:rPr lang="uk-UA" dirty="0" smtClean="0"/>
              <a:t>експерт Українського </a:t>
            </a:r>
            <a:r>
              <a:rPr lang="uk-UA" dirty="0"/>
              <a:t>центру оцінювання якості освіти </a:t>
            </a:r>
            <a:r>
              <a:rPr lang="uk-UA" b="1" dirty="0" smtClean="0">
                <a:solidFill>
                  <a:srgbClr val="C00000"/>
                </a:solidFill>
              </a:rPr>
              <a:t>Андрій </a:t>
            </a:r>
            <a:r>
              <a:rPr lang="uk-UA" b="1" dirty="0" err="1">
                <a:solidFill>
                  <a:srgbClr val="C00000"/>
                </a:solidFill>
              </a:rPr>
              <a:t>Панченков</a:t>
            </a:r>
            <a:r>
              <a:rPr lang="uk-UA" b="1" dirty="0">
                <a:solidFill>
                  <a:srgbClr val="C0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начальник відділу досліджень та аналітики Українського центру оцінювання якості освіти </a:t>
            </a:r>
            <a:r>
              <a:rPr lang="uk-UA" b="1" dirty="0">
                <a:solidFill>
                  <a:srgbClr val="C00000"/>
                </a:solidFill>
              </a:rPr>
              <a:t>Василь Терещенко </a:t>
            </a:r>
          </a:p>
          <a:p>
            <a:endParaRPr lang="uk-UA" dirty="0"/>
          </a:p>
          <a:p>
            <a:r>
              <a:rPr lang="en-US" b="1" dirty="0"/>
              <a:t>https://www.facebook.com/sunbook.ua/videos/878512439661425</a:t>
            </a:r>
            <a:endParaRPr lang="uk-UA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201479" y="5026969"/>
            <a:ext cx="5602309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Roboto"/>
              </a:rPr>
              <a:t>Онлайн-</a:t>
            </a:r>
            <a:r>
              <a:rPr lang="ru-RU" dirty="0" err="1" smtClean="0">
                <a:latin typeface="Roboto"/>
              </a:rPr>
              <a:t>консультація</a:t>
            </a:r>
            <a:r>
              <a:rPr lang="ru-RU" dirty="0" smtClean="0">
                <a:latin typeface="Roboto"/>
              </a:rPr>
              <a:t>  </a:t>
            </a:r>
            <a:r>
              <a:rPr lang="ru-RU" b="1" dirty="0" err="1" smtClean="0">
                <a:solidFill>
                  <a:srgbClr val="C00000"/>
                </a:solidFill>
                <a:latin typeface="Roboto"/>
              </a:rPr>
              <a:t>Олександра</a:t>
            </a:r>
            <a:r>
              <a:rPr lang="ru-RU" b="1" dirty="0" smtClean="0">
                <a:solidFill>
                  <a:srgbClr val="C00000"/>
                </a:solidFill>
                <a:latin typeface="Roboto"/>
              </a:rPr>
              <a:t> Авраменка </a:t>
            </a:r>
            <a:r>
              <a:rPr lang="ru-RU" dirty="0" smtClean="0">
                <a:latin typeface="Roboto"/>
              </a:rPr>
              <a:t>«</a:t>
            </a:r>
            <a:r>
              <a:rPr lang="ru-RU" dirty="0" err="1" smtClean="0">
                <a:latin typeface="Roboto"/>
              </a:rPr>
              <a:t>Підготовка</a:t>
            </a:r>
            <a:r>
              <a:rPr lang="ru-RU" dirty="0" smtClean="0">
                <a:latin typeface="Roboto"/>
              </a:rPr>
              <a:t> </a:t>
            </a:r>
            <a:r>
              <a:rPr lang="ru-RU" dirty="0" smtClean="0">
                <a:latin typeface="Roboto"/>
              </a:rPr>
              <a:t>до ЗНО-2021»</a:t>
            </a:r>
          </a:p>
          <a:p>
            <a:endParaRPr lang="ru-RU" b="1" dirty="0" smtClean="0">
              <a:solidFill>
                <a:srgbClr val="C00000"/>
              </a:solidFill>
              <a:latin typeface="Roboto"/>
            </a:endParaRPr>
          </a:p>
          <a:p>
            <a:r>
              <a:rPr lang="en-US" dirty="0">
                <a:latin typeface="Roboto"/>
              </a:rPr>
              <a:t>https://cutt.ly/ucUolzm</a:t>
            </a:r>
            <a:endParaRPr lang="ru-RU" dirty="0" smtClean="0">
              <a:latin typeface="Roboto"/>
            </a:endParaRPr>
          </a:p>
          <a:p>
            <a:endParaRPr lang="ru-RU" b="0" i="0" dirty="0">
              <a:effectLst/>
              <a:latin typeface="Roboto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5261" t="28652" r="25980" b="6030"/>
          <a:stretch/>
        </p:blipFill>
        <p:spPr>
          <a:xfrm>
            <a:off x="6201479" y="367511"/>
            <a:ext cx="5602309" cy="421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3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133" y="255004"/>
            <a:ext cx="8245593" cy="884126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Загальна характеристика роботи ЗНО 2021 </a:t>
            </a:r>
            <a:endParaRPr lang="uk-UA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351" t="31629" r="27374" b="5214"/>
          <a:stretch/>
        </p:blipFill>
        <p:spPr>
          <a:xfrm>
            <a:off x="740534" y="1740034"/>
            <a:ext cx="7250806" cy="4201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0862" t="33595" r="49143" b="16591"/>
          <a:stretch/>
        </p:blipFill>
        <p:spPr>
          <a:xfrm>
            <a:off x="8916366" y="569842"/>
            <a:ext cx="2983713" cy="428148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92134" y="6280993"/>
            <a:ext cx="5535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https://www.facebook.com/sunbook.ua/videos/878512439661425</a:t>
            </a:r>
            <a:r>
              <a:rPr lang="uk-UA" sz="1400" dirty="0"/>
              <a:t/>
            </a:r>
            <a:br>
              <a:rPr lang="uk-UA" sz="1400" dirty="0"/>
            </a:br>
            <a:endParaRPr lang="uk-UA" sz="1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2133" y="1390891"/>
            <a:ext cx="3873804" cy="48939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Сертифікаційна робота </a:t>
            </a:r>
            <a:r>
              <a:rPr lang="uk-UA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української мови </a:t>
            </a:r>
            <a:r>
              <a:rPr lang="uk-UA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 з двох частин </a:t>
            </a:r>
            <a:endParaRPr lang="uk-UA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98274" y="4910771"/>
            <a:ext cx="3949523" cy="1631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 </a:t>
            </a:r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УЦОЯО </a:t>
            </a:r>
          </a:p>
          <a:p>
            <a:pPr algn="ctr"/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16.10.20 №177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cutt.ly/rcfBSsw</a:t>
            </a:r>
            <a:endPara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95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096" y="374415"/>
            <a:ext cx="7714445" cy="682580"/>
          </a:xfrm>
        </p:spPr>
        <p:txBody>
          <a:bodyPr>
            <a:normAutofit/>
          </a:bodyPr>
          <a:lstStyle/>
          <a:p>
            <a:r>
              <a:rPr lang="en-US" sz="2000" b="1" dirty="0"/>
              <a:t>https://</a:t>
            </a:r>
            <a:r>
              <a:rPr lang="en-US" sz="2000" b="1" dirty="0" smtClean="0"/>
              <a:t>www.facebook.com/sunbook.ua/videos/878512439661425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33" t="43542" r="47567" b="7736"/>
          <a:stretch/>
        </p:blipFill>
        <p:spPr>
          <a:xfrm>
            <a:off x="1071863" y="1263058"/>
            <a:ext cx="6822514" cy="501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688" y="586917"/>
            <a:ext cx="2535008" cy="2298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9475" t="41793" r="44886" b="45355"/>
          <a:stretch/>
        </p:blipFill>
        <p:spPr>
          <a:xfrm>
            <a:off x="8448541" y="3644721"/>
            <a:ext cx="3478361" cy="16070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16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28" t="26014" r="16082" b="12253"/>
          <a:stretch/>
        </p:blipFill>
        <p:spPr>
          <a:xfrm>
            <a:off x="477591" y="656442"/>
            <a:ext cx="10989108" cy="552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972145" y="564687"/>
            <a:ext cx="2350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https://cutt.ly/gcf6PAN</a:t>
            </a:r>
          </a:p>
        </p:txBody>
      </p:sp>
    </p:spTree>
    <p:extLst>
      <p:ext uri="{BB962C8B-B14F-4D97-AF65-F5344CB8AC3E}">
        <p14:creationId xmlns:p14="http://schemas.microsoft.com/office/powerpoint/2010/main" val="38239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323" t="23725" r="16477" b="12431"/>
          <a:stretch/>
        </p:blipFill>
        <p:spPr>
          <a:xfrm>
            <a:off x="616039" y="468401"/>
            <a:ext cx="11124781" cy="5855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663052" y="744991"/>
            <a:ext cx="2350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https://cutt.ly/gcf6PAN</a:t>
            </a:r>
          </a:p>
        </p:txBody>
      </p:sp>
    </p:spTree>
    <p:extLst>
      <p:ext uri="{BB962C8B-B14F-4D97-AF65-F5344CB8AC3E}">
        <p14:creationId xmlns:p14="http://schemas.microsoft.com/office/powerpoint/2010/main" val="338320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729" t="21420" r="15784" b="14720"/>
          <a:stretch/>
        </p:blipFill>
        <p:spPr>
          <a:xfrm>
            <a:off x="631064" y="643944"/>
            <a:ext cx="11316067" cy="5847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899344" y="951894"/>
            <a:ext cx="2350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https://cutt.ly/gcf6PAN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3863" y="3110248"/>
            <a:ext cx="1706451" cy="356100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НАЗВАТИ ТРЕБА ВСІ</a:t>
            </a: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НЕПРАВИЛЬНО ВИЗНАЧЕНІ ОЗНАКИ, А ПОЯСНИТИ - ДВІ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5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578" y="503565"/>
            <a:ext cx="5111840" cy="1325563"/>
          </a:xfrm>
        </p:spPr>
        <p:txBody>
          <a:bodyPr>
            <a:normAutofit/>
          </a:bodyPr>
          <a:lstStyle/>
          <a:p>
            <a:r>
              <a:rPr lang="uk-UA" dirty="0" smtClean="0"/>
              <a:t> </a:t>
            </a:r>
            <a:r>
              <a:rPr lang="uk-UA" b="1" dirty="0" smtClean="0">
                <a:solidFill>
                  <a:srgbClr val="C00000"/>
                </a:solidFill>
              </a:rPr>
              <a:t>Де взяти</a:t>
            </a:r>
            <a:br>
              <a:rPr lang="uk-UA" b="1" dirty="0" smtClean="0">
                <a:solidFill>
                  <a:srgbClr val="C00000"/>
                </a:solidFill>
              </a:rPr>
            </a:br>
            <a:r>
              <a:rPr lang="uk-UA" b="1" dirty="0" smtClean="0">
                <a:solidFill>
                  <a:srgbClr val="C00000"/>
                </a:solidFill>
              </a:rPr>
              <a:t> зразки завдань?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34" t="14280" r="58875" b="30077"/>
          <a:stretch/>
        </p:blipFill>
        <p:spPr>
          <a:xfrm>
            <a:off x="559224" y="3115061"/>
            <a:ext cx="2934610" cy="34267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63" y="2173379"/>
            <a:ext cx="2492866" cy="33238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022855" y="4828435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Segoe UI Historic"/>
                <a:hlinkClick r:id="rId4"/>
              </a:rPr>
              <a:t>https://bit.ly/3aQUF8v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971339" y="5127868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Segoe UI Historic"/>
                <a:hlinkClick r:id="rId5"/>
              </a:rPr>
              <a:t>https://bit.ly/2LArPkr</a:t>
            </a:r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51" y="543588"/>
            <a:ext cx="2347283" cy="32553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30961" t="33521" r="32910" b="23169"/>
          <a:stretch/>
        </p:blipFill>
        <p:spPr>
          <a:xfrm>
            <a:off x="7405352" y="2058782"/>
            <a:ext cx="3939162" cy="265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9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1533" y="271835"/>
            <a:ext cx="5574406" cy="1064429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2021 рік</a:t>
            </a:r>
            <a:br>
              <a:rPr lang="uk-UA" sz="4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https://cutt.ly/ocgq7o7</a:t>
            </a:r>
            <a:endParaRPr lang="uk-UA" sz="16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18592" y="1610080"/>
            <a:ext cx="4746424" cy="1064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2020 рік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haroni" panose="02010803020104030203" pitchFamily="2" charset="-79"/>
              </a:rPr>
              <a:t>https://cutt.ly/rcguywZ</a:t>
            </a:r>
            <a:endParaRPr lang="uk-UA" sz="1600" b="1" dirty="0">
              <a:solidFill>
                <a:schemeClr val="accent6">
                  <a:lumMod val="50000"/>
                </a:schemeClr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9240" t="25407" r="21685" b="20699"/>
          <a:stretch/>
        </p:blipFill>
        <p:spPr>
          <a:xfrm>
            <a:off x="5692462" y="1455534"/>
            <a:ext cx="6293477" cy="3685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8493" t="47489" r="14300" b="16201"/>
          <a:stretch/>
        </p:blipFill>
        <p:spPr>
          <a:xfrm>
            <a:off x="377203" y="3014352"/>
            <a:ext cx="5469805" cy="2420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77203" y="305856"/>
            <a:ext cx="68436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</a:rPr>
              <a:t>З</a:t>
            </a:r>
            <a:r>
              <a:rPr lang="uk-UA" sz="3600" b="1" dirty="0" smtClean="0">
                <a:solidFill>
                  <a:srgbClr val="C00000"/>
                </a:solidFill>
              </a:rPr>
              <a:t>мінилося формулювання умови</a:t>
            </a:r>
          </a:p>
          <a:p>
            <a:r>
              <a:rPr lang="uk-UA" sz="3600" b="1" dirty="0" smtClean="0">
                <a:solidFill>
                  <a:srgbClr val="C00000"/>
                </a:solidFill>
              </a:rPr>
              <a:t>завдань  відкритої форми </a:t>
            </a:r>
            <a:endParaRPr lang="uk-UA" sz="3600" b="1" dirty="0">
              <a:solidFill>
                <a:srgbClr val="C00000"/>
              </a:solidFill>
            </a:endParaRPr>
          </a:p>
        </p:txBody>
      </p:sp>
      <p:sp>
        <p:nvSpPr>
          <p:cNvPr id="4" name="AutoShape 2" descr="Цифра 1 презентация 1 клас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9" y="4172755"/>
            <a:ext cx="297636" cy="2976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34" y="2852209"/>
            <a:ext cx="297636" cy="2976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34" y="3696040"/>
            <a:ext cx="291737" cy="2917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9" y="4812386"/>
            <a:ext cx="328880" cy="32888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176970" y="5434885"/>
            <a:ext cx="5324460" cy="12311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ВИСЛО</a:t>
            </a: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rgbClr val="CCFFCC"/>
                </a:solidFill>
                <a:effectLst/>
                <a:cs typeface="Arial" panose="020B0604020202020204" pitchFamily="34" charset="0"/>
              </a:rPr>
              <a:t>́</a:t>
            </a: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ВЛЮВАННЯ</a:t>
            </a:r>
            <a:r>
              <a:rPr kumimoji="0" lang="uk-UA" altLang="uk-UA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, я, сер.</a:t>
            </a:r>
            <a:endParaRPr kumimoji="0" lang="uk-UA" alt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1.</a:t>
            </a:r>
            <a:r>
              <a:rPr kumimoji="0" lang="uk-UA" altLang="uk-UA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 Дія за значенням </a:t>
            </a:r>
            <a:r>
              <a:rPr kumimoji="0" lang="uk-UA" altLang="uk-UA" sz="2000" b="0" i="0" u="none" strike="noStrike" cap="none" normalizeH="0" baseline="0" dirty="0" smtClean="0">
                <a:ln>
                  <a:noFill/>
                </a:ln>
                <a:solidFill>
                  <a:srgbClr val="1166BB"/>
                </a:solidFill>
                <a:effectLst/>
                <a:latin typeface="DejaVu Sans Condensed"/>
                <a:cs typeface="Tahoma" panose="020B0604030504040204" pitchFamily="34" charset="0"/>
                <a:hlinkClick r:id="rId6"/>
              </a:rPr>
              <a:t>висловлювати</a:t>
            </a:r>
            <a:r>
              <a:rPr kumimoji="0" lang="uk-UA" altLang="uk-UA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. </a:t>
            </a: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2.</a:t>
            </a:r>
            <a:r>
              <a:rPr kumimoji="0" lang="uk-UA" altLang="uk-UA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 Те, що висловлене (про думку, погляд, міркування і т. ін.).</a:t>
            </a:r>
            <a:endParaRPr kumimoji="0" lang="uk-UA" alt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60375" y="5708194"/>
            <a:ext cx="5445542" cy="12311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ВИ</a:t>
            </a: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rgbClr val="CCFFCC"/>
                </a:solidFill>
                <a:effectLst/>
                <a:cs typeface="Arial" panose="020B0604020202020204" pitchFamily="34" charset="0"/>
              </a:rPr>
              <a:t>́</a:t>
            </a: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СЛОВЛЕННЯ</a:t>
            </a:r>
            <a:r>
              <a:rPr kumimoji="0" lang="uk-UA" altLang="uk-UA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, я, сер.</a:t>
            </a:r>
            <a:endParaRPr kumimoji="0" lang="uk-UA" alt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1.</a:t>
            </a:r>
            <a:r>
              <a:rPr kumimoji="0" lang="uk-UA" altLang="uk-UA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 Дія за значенням </a:t>
            </a:r>
            <a:r>
              <a:rPr kumimoji="0" lang="uk-UA" altLang="uk-UA" sz="2000" b="0" i="0" u="none" strike="noStrike" cap="none" normalizeH="0" baseline="0" dirty="0" smtClean="0">
                <a:ln>
                  <a:noFill/>
                </a:ln>
                <a:solidFill>
                  <a:srgbClr val="1166BB"/>
                </a:solidFill>
                <a:effectLst/>
                <a:latin typeface="DejaVu Sans Condensed"/>
                <a:cs typeface="Tahoma" panose="020B0604030504040204" pitchFamily="34" charset="0"/>
                <a:hlinkClick r:id="rId7"/>
              </a:rPr>
              <a:t>висловити</a:t>
            </a:r>
            <a:r>
              <a:rPr kumimoji="0" lang="uk-UA" altLang="uk-UA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2.</a:t>
            </a:r>
            <a:r>
              <a:rPr kumimoji="0" lang="uk-UA" altLang="uk-UA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 Те, що висловлене (про думку, погляд, міркування і т. ін.).</a:t>
            </a:r>
            <a:r>
              <a:rPr kumimoji="0" lang="uk-UA" altLang="uk-UA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 </a:t>
            </a: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95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2335" y="447363"/>
            <a:ext cx="5057107" cy="1064429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Умова завдання відкритої форми  2021 року</a:t>
            </a:r>
            <a:b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https://cutt.ly/ocgq7o7</a:t>
            </a:r>
            <a:endParaRPr lang="uk-UA" sz="1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2" t="27440" r="11949" b="26208"/>
          <a:stretch/>
        </p:blipFill>
        <p:spPr>
          <a:xfrm>
            <a:off x="6001555" y="1983346"/>
            <a:ext cx="5869678" cy="3690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01578" y="443965"/>
            <a:ext cx="5355003" cy="1064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dirty="0" smtClean="0">
                <a:solidFill>
                  <a:schemeClr val="tx2"/>
                </a:solidFill>
                <a:latin typeface="+mn-lt"/>
                <a:cs typeface="Aharoni" panose="02010803020104030203" pitchFamily="2" charset="-79"/>
              </a:rPr>
              <a:t>Оцінювання завдання відкритої форми 2021 року</a:t>
            </a:r>
          </a:p>
          <a:p>
            <a:pPr algn="ctr"/>
            <a:r>
              <a:rPr lang="uk-UA" sz="1800" b="1" dirty="0" smtClean="0">
                <a:solidFill>
                  <a:schemeClr val="tx2"/>
                </a:solidFill>
                <a:latin typeface="+mn-lt"/>
                <a:cs typeface="Aharoni" panose="02010803020104030203" pitchFamily="2" charset="-79"/>
              </a:rPr>
              <a:t>Наказ УЦОЯО</a:t>
            </a:r>
            <a:r>
              <a:rPr lang="uk-UA" sz="1800" b="1" dirty="0">
                <a:solidFill>
                  <a:schemeClr val="tx2"/>
                </a:solidFill>
                <a:cs typeface="Aharoni" panose="02010803020104030203" pitchFamily="2" charset="-79"/>
              </a:rPr>
              <a:t> </a:t>
            </a:r>
            <a:r>
              <a:rPr lang="uk-UA" sz="1800" b="1" dirty="0" smtClean="0">
                <a:solidFill>
                  <a:schemeClr val="tx2"/>
                </a:solidFill>
                <a:cs typeface="Aharoni" panose="02010803020104030203" pitchFamily="2" charset="-79"/>
              </a:rPr>
              <a:t> </a:t>
            </a:r>
            <a:r>
              <a:rPr lang="uk-UA" sz="1800" b="1" dirty="0" smtClean="0">
                <a:solidFill>
                  <a:schemeClr val="tx2"/>
                </a:solidFill>
                <a:latin typeface="+mn-lt"/>
                <a:cs typeface="Aharoni" panose="02010803020104030203" pitchFamily="2" charset="-79"/>
              </a:rPr>
              <a:t>від 16.10.20 </a:t>
            </a:r>
            <a:r>
              <a:rPr lang="uk-UA" sz="1800" b="1" dirty="0">
                <a:solidFill>
                  <a:schemeClr val="tx2"/>
                </a:solidFill>
                <a:latin typeface="+mn-lt"/>
                <a:cs typeface="Aharoni" panose="02010803020104030203" pitchFamily="2" charset="-79"/>
              </a:rPr>
              <a:t>№</a:t>
            </a:r>
            <a:r>
              <a:rPr lang="uk-UA" sz="1800" b="1" dirty="0" smtClean="0">
                <a:solidFill>
                  <a:schemeClr val="tx2"/>
                </a:solidFill>
                <a:latin typeface="+mn-lt"/>
                <a:cs typeface="Aharoni" panose="02010803020104030203" pitchFamily="2" charset="-79"/>
              </a:rPr>
              <a:t>177</a:t>
            </a:r>
          </a:p>
          <a:p>
            <a:pPr algn="ctr"/>
            <a:r>
              <a:rPr lang="en-US" sz="1800" b="1" dirty="0">
                <a:solidFill>
                  <a:schemeClr val="tx2"/>
                </a:solidFill>
                <a:latin typeface="+mn-lt"/>
                <a:cs typeface="Aharoni" panose="02010803020104030203" pitchFamily="2" charset="-79"/>
              </a:rPr>
              <a:t>https://cutt.ly/rcfBSsw</a:t>
            </a:r>
            <a:r>
              <a:rPr lang="uk-UA" sz="1800" b="1" dirty="0" smtClean="0">
                <a:solidFill>
                  <a:schemeClr val="tx2"/>
                </a:solidFill>
                <a:latin typeface="+mn-lt"/>
                <a:cs typeface="Aharoni" panose="02010803020104030203" pitchFamily="2" charset="-79"/>
              </a:rPr>
              <a:t> </a:t>
            </a:r>
            <a:endParaRPr lang="uk-UA" sz="1800" b="1" dirty="0">
              <a:solidFill>
                <a:schemeClr val="tx2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6013" t="24453" r="21922" b="20381"/>
          <a:stretch/>
        </p:blipFill>
        <p:spPr>
          <a:xfrm>
            <a:off x="221273" y="1971696"/>
            <a:ext cx="5535308" cy="3702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82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669646" y="2897746"/>
            <a:ext cx="2664854" cy="1325563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+mn-lt"/>
              </a:rPr>
              <a:t>ДЖЕРЕЛА</a:t>
            </a:r>
            <a:endParaRPr lang="uk-UA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6067" y="386365"/>
            <a:ext cx="10972801" cy="5988677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400" dirty="0" smtClean="0"/>
              <a:t>Держстандарт </a:t>
            </a:r>
            <a:r>
              <a:rPr lang="uk-UA" sz="3400" dirty="0"/>
              <a:t>базової середньої </a:t>
            </a:r>
            <a:r>
              <a:rPr lang="uk-UA" sz="3400" dirty="0" smtClean="0"/>
              <a:t>освіти:  </a:t>
            </a:r>
            <a:r>
              <a:rPr lang="en-US" sz="3400" dirty="0">
                <a:hlinkClick r:id="rId2"/>
              </a:rPr>
              <a:t>https://</a:t>
            </a:r>
            <a:r>
              <a:rPr lang="en-US" sz="3400" dirty="0" smtClean="0">
                <a:hlinkClick r:id="rId2"/>
              </a:rPr>
              <a:t>cutt.ly/ucUmTLW</a:t>
            </a:r>
            <a:endParaRPr lang="uk-UA" sz="3400" dirty="0" smtClean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400" dirty="0" smtClean="0"/>
              <a:t>Наказ </a:t>
            </a:r>
            <a:r>
              <a:rPr lang="uk-UA" sz="3400" dirty="0"/>
              <a:t>Міністерства освіти і науки України 19.02. </a:t>
            </a:r>
            <a:r>
              <a:rPr lang="uk-UA" sz="3400" dirty="0"/>
              <a:t>2021 р. </a:t>
            </a:r>
            <a:r>
              <a:rPr lang="uk-UA" sz="3400" dirty="0"/>
              <a:t>№ 235  «Про затвердження типової  освітньої програми для 5-9 класів ЗЗСО</a:t>
            </a:r>
            <a:r>
              <a:rPr lang="uk-UA" sz="3400" dirty="0" smtClean="0"/>
              <a:t>»:</a:t>
            </a:r>
            <a:r>
              <a:rPr lang="en-US" sz="3400" dirty="0"/>
              <a:t> </a:t>
            </a:r>
            <a:r>
              <a:rPr lang="en-US" sz="3400" dirty="0">
                <a:hlinkClick r:id="rId3"/>
              </a:rPr>
              <a:t>https://</a:t>
            </a:r>
            <a:r>
              <a:rPr lang="en-US" sz="3400" dirty="0" smtClean="0">
                <a:hlinkClick r:id="rId3"/>
              </a:rPr>
              <a:t>cutt.ly/JcUmcHB</a:t>
            </a:r>
            <a:endParaRPr lang="uk-UA" sz="3400" dirty="0" smtClean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400" dirty="0" smtClean="0"/>
              <a:t>Наказ </a:t>
            </a:r>
            <a:r>
              <a:rPr lang="uk-UA" sz="3400" dirty="0"/>
              <a:t>УЦОЯО  від 16.10.20 №</a:t>
            </a:r>
            <a:r>
              <a:rPr lang="uk-UA" sz="3400" dirty="0" smtClean="0"/>
              <a:t>177 «Про затвердження Загальних характеристик сертифікаційних робіт ЗНО2021 року» :</a:t>
            </a:r>
            <a:r>
              <a:rPr lang="en-US" sz="3400" dirty="0"/>
              <a:t> </a:t>
            </a:r>
            <a:r>
              <a:rPr lang="en-US" sz="3400" dirty="0">
                <a:hlinkClick r:id="rId4"/>
              </a:rPr>
              <a:t>https://</a:t>
            </a:r>
            <a:r>
              <a:rPr lang="en-US" sz="3400" dirty="0" smtClean="0">
                <a:hlinkClick r:id="rId4"/>
              </a:rPr>
              <a:t>cutt.ly/mcUmhSz</a:t>
            </a:r>
            <a:r>
              <a:rPr lang="uk-UA" sz="3400" dirty="0" smtClean="0"/>
              <a:t>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400" dirty="0" smtClean="0"/>
              <a:t>Сертифікаційна </a:t>
            </a:r>
            <a:r>
              <a:rPr lang="uk-UA" sz="3400" dirty="0"/>
              <a:t>робота з УМЛ ЗНО-2021 </a:t>
            </a:r>
            <a:r>
              <a:rPr lang="uk-UA" sz="3400" dirty="0" smtClean="0"/>
              <a:t>:</a:t>
            </a:r>
            <a:r>
              <a:rPr lang="en-US" sz="3400" dirty="0" smtClean="0"/>
              <a:t> </a:t>
            </a:r>
            <a:r>
              <a:rPr lang="en-US" sz="3400" dirty="0">
                <a:hlinkClick r:id="rId5"/>
              </a:rPr>
              <a:t>https://cutt.ly/ocgq7o7</a:t>
            </a:r>
            <a:endParaRPr lang="uk-UA" sz="3400" dirty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400" dirty="0"/>
              <a:t>Оновлені сертифікаційні роботи з української мови та української мови і </a:t>
            </a:r>
            <a:r>
              <a:rPr lang="uk-UA" sz="3400" dirty="0" smtClean="0"/>
              <a:t>літератури. Презентація Оксани </a:t>
            </a:r>
            <a:r>
              <a:rPr lang="uk-UA" sz="3400" dirty="0" err="1" smtClean="0"/>
              <a:t>Данилейко</a:t>
            </a:r>
            <a:r>
              <a:rPr lang="uk-UA" sz="3400" dirty="0" smtClean="0"/>
              <a:t>: </a:t>
            </a:r>
            <a:r>
              <a:rPr lang="uk-UA" sz="3400" dirty="0">
                <a:hlinkClick r:id="rId6"/>
              </a:rPr>
              <a:t>https://cutt.ly/gcf6PAN</a:t>
            </a:r>
            <a:r>
              <a:rPr lang="uk-UA" sz="3400" dirty="0"/>
              <a:t>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400" dirty="0" err="1"/>
              <a:t>Мовна</a:t>
            </a:r>
            <a:r>
              <a:rPr lang="uk-UA" sz="3400" dirty="0"/>
              <a:t> освіта в умовах </a:t>
            </a:r>
            <a:r>
              <a:rPr lang="uk-UA" sz="3400" dirty="0" smtClean="0"/>
              <a:t>турбулентності : </a:t>
            </a:r>
            <a:r>
              <a:rPr lang="uk-UA" sz="3400" dirty="0"/>
              <a:t>новий Український правопис і  </a:t>
            </a:r>
            <a:r>
              <a:rPr lang="uk-UA" sz="3400" dirty="0" smtClean="0"/>
              <a:t>новий формат тесту ЗНО-2021 . Онлайн-лекція Василя Терещенка і Андрія </a:t>
            </a:r>
            <a:r>
              <a:rPr lang="uk-UA" sz="3400" dirty="0" err="1" smtClean="0"/>
              <a:t>Панченкова</a:t>
            </a:r>
            <a:r>
              <a:rPr lang="uk-UA" sz="3400" dirty="0" smtClean="0"/>
              <a:t>: </a:t>
            </a:r>
            <a:r>
              <a:rPr lang="en-US" sz="3400" dirty="0" smtClean="0">
                <a:hlinkClick r:id="rId7"/>
              </a:rPr>
              <a:t>https</a:t>
            </a:r>
            <a:r>
              <a:rPr lang="en-US" sz="3400" dirty="0">
                <a:hlinkClick r:id="rId7"/>
              </a:rPr>
              <a:t>://www.facebook.com/sunbook.ua/videos/878512439661425</a:t>
            </a:r>
            <a:endParaRPr lang="uk-UA" sz="3400" dirty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400" dirty="0" err="1" smtClean="0"/>
              <a:t>Онлайнова</a:t>
            </a:r>
            <a:r>
              <a:rPr lang="ru-RU" sz="3400" dirty="0" smtClean="0"/>
              <a:t> </a:t>
            </a:r>
            <a:r>
              <a:rPr lang="ru-RU" sz="3400" dirty="0" err="1" smtClean="0"/>
              <a:t>консультація</a:t>
            </a:r>
            <a:r>
              <a:rPr lang="ru-RU" sz="3400" dirty="0" smtClean="0"/>
              <a:t>  </a:t>
            </a:r>
            <a:r>
              <a:rPr lang="ru-RU" sz="3400" dirty="0" err="1" smtClean="0"/>
              <a:t>Олександра</a:t>
            </a:r>
            <a:r>
              <a:rPr lang="ru-RU" sz="3400" dirty="0" smtClean="0"/>
              <a:t> Авраменка </a:t>
            </a:r>
            <a:r>
              <a:rPr lang="ru-RU" sz="3400" dirty="0"/>
              <a:t>«</a:t>
            </a:r>
            <a:r>
              <a:rPr lang="ru-RU" sz="3400" dirty="0" err="1"/>
              <a:t>Підготовка</a:t>
            </a:r>
            <a:r>
              <a:rPr lang="ru-RU" sz="3400" dirty="0"/>
              <a:t> до ЗНО-2021</a:t>
            </a:r>
            <a:r>
              <a:rPr lang="ru-RU" sz="3400" dirty="0" smtClean="0"/>
              <a:t>»: </a:t>
            </a:r>
            <a:r>
              <a:rPr lang="en-US" sz="3400" dirty="0">
                <a:hlinkClick r:id="rId8"/>
              </a:rPr>
              <a:t>https://cutt.ly/ucUolzm</a:t>
            </a:r>
            <a:r>
              <a:rPr lang="uk-UA" sz="3400" dirty="0"/>
              <a:t>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400" dirty="0" smtClean="0"/>
              <a:t>Нова </a:t>
            </a:r>
            <a:r>
              <a:rPr lang="ru-RU" sz="3400" dirty="0" err="1" smtClean="0"/>
              <a:t>редакція</a:t>
            </a:r>
            <a:r>
              <a:rPr lang="ru-RU" sz="3400" dirty="0" smtClean="0"/>
              <a:t> </a:t>
            </a:r>
            <a:r>
              <a:rPr lang="ru-RU" sz="3400" dirty="0" err="1" smtClean="0"/>
              <a:t>Українського</a:t>
            </a:r>
            <a:r>
              <a:rPr lang="ru-RU" sz="3400" dirty="0" smtClean="0"/>
              <a:t> </a:t>
            </a:r>
            <a:r>
              <a:rPr lang="ru-RU" sz="3400" dirty="0" err="1" smtClean="0"/>
              <a:t>правопису</a:t>
            </a:r>
            <a:r>
              <a:rPr lang="ru-RU" sz="3400" dirty="0"/>
              <a:t> </a:t>
            </a:r>
            <a:r>
              <a:rPr lang="ru-RU" sz="3400" dirty="0" smtClean="0"/>
              <a:t>(ПРАВИЛЬНА  ВЕРСІЯ): </a:t>
            </a:r>
            <a:r>
              <a:rPr lang="uk-UA" sz="3200" dirty="0">
                <a:solidFill>
                  <a:srgbClr val="FF0000"/>
                </a:solidFill>
                <a:hlinkClick r:id="rId9"/>
              </a:rPr>
              <a:t>https://</a:t>
            </a:r>
            <a:r>
              <a:rPr lang="uk-UA" sz="3200" dirty="0" smtClean="0">
                <a:solidFill>
                  <a:srgbClr val="FF0000"/>
                </a:solidFill>
                <a:hlinkClick r:id="rId9"/>
              </a:rPr>
              <a:t>cutt.ly/oco2JPY</a:t>
            </a:r>
            <a:r>
              <a:rPr lang="uk-UA" sz="3200" dirty="0" smtClean="0">
                <a:solidFill>
                  <a:srgbClr val="FF0000"/>
                </a:solidFill>
              </a:rPr>
              <a:t> </a:t>
            </a:r>
            <a:endParaRPr lang="uk-UA" sz="3200" dirty="0">
              <a:solidFill>
                <a:srgbClr val="FF0000"/>
              </a:solidFill>
            </a:endParaRP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400" dirty="0" err="1" smtClean="0"/>
              <a:t>Онлайнова</a:t>
            </a:r>
            <a:r>
              <a:rPr lang="ru-RU" sz="3400" dirty="0" smtClean="0"/>
              <a:t> </a:t>
            </a:r>
            <a:r>
              <a:rPr lang="ru-RU" sz="3400" dirty="0" err="1"/>
              <a:t>лекція</a:t>
            </a:r>
            <a:r>
              <a:rPr lang="ru-RU" sz="3400" dirty="0"/>
              <a:t> доктора </a:t>
            </a:r>
            <a:r>
              <a:rPr lang="ru-RU" sz="3400" dirty="0" err="1"/>
              <a:t>філологічних</a:t>
            </a:r>
            <a:r>
              <a:rPr lang="ru-RU" sz="3400" dirty="0"/>
              <a:t> наук </a:t>
            </a:r>
            <a:r>
              <a:rPr lang="ru-RU" sz="3400" dirty="0" err="1"/>
              <a:t>Катерини</a:t>
            </a:r>
            <a:r>
              <a:rPr lang="ru-RU" sz="3400" dirty="0"/>
              <a:t> </a:t>
            </a:r>
            <a:r>
              <a:rPr lang="ru-RU" sz="3400" dirty="0" err="1"/>
              <a:t>Городенської</a:t>
            </a:r>
            <a:r>
              <a:rPr lang="ru-RU" sz="3400" dirty="0"/>
              <a:t> «</a:t>
            </a:r>
            <a:r>
              <a:rPr lang="ru-RU" sz="3400" dirty="0" err="1"/>
              <a:t>Новий</a:t>
            </a:r>
            <a:r>
              <a:rPr lang="ru-RU" sz="3400" dirty="0"/>
              <a:t> «</a:t>
            </a:r>
            <a:r>
              <a:rPr lang="ru-RU" sz="3400" dirty="0" err="1"/>
              <a:t>Український</a:t>
            </a:r>
            <a:r>
              <a:rPr lang="ru-RU" sz="3400" dirty="0"/>
              <a:t> </a:t>
            </a:r>
            <a:r>
              <a:rPr lang="ru-RU" sz="3400" dirty="0" err="1"/>
              <a:t>правопис</a:t>
            </a:r>
            <a:r>
              <a:rPr lang="ru-RU" sz="3400" dirty="0"/>
              <a:t>»: </a:t>
            </a:r>
            <a:r>
              <a:rPr lang="ru-RU" sz="3400" dirty="0" err="1"/>
              <a:t>рік</a:t>
            </a:r>
            <a:r>
              <a:rPr lang="ru-RU" sz="3400" dirty="0"/>
              <a:t> </a:t>
            </a:r>
            <a:r>
              <a:rPr lang="ru-RU" sz="3400" dirty="0" smtClean="0"/>
              <a:t>потому»:  </a:t>
            </a:r>
            <a:r>
              <a:rPr lang="en-US" sz="3400" dirty="0" smtClean="0">
                <a:hlinkClick r:id="rId10"/>
              </a:rPr>
              <a:t>https</a:t>
            </a:r>
            <a:r>
              <a:rPr lang="en-US" sz="3400" dirty="0">
                <a:hlinkClick r:id="rId10"/>
              </a:rPr>
              <a:t>://cutt.ly/XcptZb2</a:t>
            </a:r>
            <a:r>
              <a:rPr lang="uk-UA" sz="3400" dirty="0"/>
              <a:t> </a:t>
            </a:r>
            <a:endParaRPr lang="uk-UA" sz="3400" dirty="0" smtClean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400" dirty="0" smtClean="0"/>
              <a:t>Кодифікація </a:t>
            </a:r>
            <a:r>
              <a:rPr lang="uk-UA" sz="3400" dirty="0"/>
              <a:t>норм нової редакції Українського правопису в процесі реалізації дистанційної </a:t>
            </a:r>
            <a:r>
              <a:rPr lang="uk-UA" sz="3400" dirty="0" smtClean="0"/>
              <a:t>освіти. Презентація Лесі  </a:t>
            </a:r>
            <a:r>
              <a:rPr lang="uk-UA" sz="3400" dirty="0" err="1" smtClean="0"/>
              <a:t>Гапон</a:t>
            </a:r>
            <a:r>
              <a:rPr lang="uk-UA" sz="3400" dirty="0" smtClean="0"/>
              <a:t> :</a:t>
            </a:r>
            <a:r>
              <a:rPr lang="uk-UA" sz="3400" dirty="0"/>
              <a:t> </a:t>
            </a:r>
            <a:r>
              <a:rPr lang="en-US" sz="3400" dirty="0"/>
              <a:t>https://</a:t>
            </a:r>
            <a:r>
              <a:rPr lang="en-US" sz="3400" dirty="0" smtClean="0"/>
              <a:t>cutt.ly/3cUbi27</a:t>
            </a:r>
            <a:r>
              <a:rPr lang="uk-UA" sz="3400" dirty="0" smtClean="0"/>
              <a:t>   </a:t>
            </a:r>
            <a:endParaRPr lang="uk-UA" dirty="0"/>
          </a:p>
          <a:p>
            <a:pPr marL="514350" indent="-514350" algn="ctr">
              <a:buFont typeface="+mj-lt"/>
              <a:buAutoNum type="arabicPeriod"/>
            </a:pPr>
            <a:endParaRPr lang="uk-UA" b="1" dirty="0">
              <a:solidFill>
                <a:schemeClr val="tx2"/>
              </a:solidFill>
              <a:cs typeface="Aharoni" panose="02010803020104030203" pitchFamily="2" charset="-79"/>
            </a:endParaRPr>
          </a:p>
          <a:p>
            <a:pPr marL="514350" indent="-514350">
              <a:buFont typeface="+mj-lt"/>
              <a:buAutoNum type="arabicPeriod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04109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767" t="26522" r="21823" b="20309"/>
          <a:stretch/>
        </p:blipFill>
        <p:spPr>
          <a:xfrm>
            <a:off x="528034" y="502276"/>
            <a:ext cx="10833605" cy="5640946"/>
          </a:xfrm>
          <a:prstGeom prst="rect">
            <a:avLst/>
          </a:prstGeom>
        </p:spPr>
      </p:pic>
      <p:sp>
        <p:nvSpPr>
          <p:cNvPr id="3" name="Нашивка 2"/>
          <p:cNvSpPr/>
          <p:nvPr/>
        </p:nvSpPr>
        <p:spPr>
          <a:xfrm>
            <a:off x="669700" y="5138670"/>
            <a:ext cx="1251553" cy="1004552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6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252" t="32879" r="21625" b="13953"/>
          <a:stretch/>
        </p:blipFill>
        <p:spPr>
          <a:xfrm>
            <a:off x="682580" y="386366"/>
            <a:ext cx="11243640" cy="59886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7000" t="35520" r="23704" b="24340"/>
          <a:stretch/>
        </p:blipFill>
        <p:spPr>
          <a:xfrm>
            <a:off x="4779974" y="2846781"/>
            <a:ext cx="2844319" cy="19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5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3439" t="33934" r="20833" b="22661"/>
          <a:stretch/>
        </p:blipFill>
        <p:spPr>
          <a:xfrm>
            <a:off x="215348" y="508996"/>
            <a:ext cx="11671852" cy="511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57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856" t="23084" r="21723" b="22292"/>
          <a:stretch/>
        </p:blipFill>
        <p:spPr>
          <a:xfrm>
            <a:off x="429986" y="384312"/>
            <a:ext cx="11341304" cy="617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70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855" t="22843" r="21229" b="22541"/>
          <a:stretch/>
        </p:blipFill>
        <p:spPr>
          <a:xfrm>
            <a:off x="416229" y="391218"/>
            <a:ext cx="11556569" cy="623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90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559" t="23273" r="21922" b="21332"/>
          <a:stretch/>
        </p:blipFill>
        <p:spPr>
          <a:xfrm>
            <a:off x="746974" y="249215"/>
            <a:ext cx="10555737" cy="581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430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1477</Words>
  <Application>Microsoft Office PowerPoint</Application>
  <PresentationFormat>Широкоэкранный</PresentationFormat>
  <Paragraphs>276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0" baseType="lpstr">
      <vt:lpstr>Aharoni</vt:lpstr>
      <vt:lpstr>Arial</vt:lpstr>
      <vt:lpstr>Arial Black</vt:lpstr>
      <vt:lpstr>Calibri</vt:lpstr>
      <vt:lpstr>Calibri Light</vt:lpstr>
      <vt:lpstr>DejaVu Sans Condensed</vt:lpstr>
      <vt:lpstr>Roboto</vt:lpstr>
      <vt:lpstr>Segoe UI Historic</vt:lpstr>
      <vt:lpstr>Tahoma</vt:lpstr>
      <vt:lpstr>Times New Roman</vt:lpstr>
      <vt:lpstr>Тема Office</vt:lpstr>
      <vt:lpstr>ІННОВАЦІЇ ДЕРЖСТАНДАРТУ БАЗОВОЇ СЕРЕДНЬОЇ ОСВІТИ ЗНО-2021,  НОВОЇ РЕДАКЦІЇ  УКРАЇНСЬКОГО ПРАВОПИСУ: ПОШУК, ПРОБЛЕМИ, РІШЕННЯ </vt:lpstr>
      <vt:lpstr>ПЛАН РОБОТИ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МОВНО-ЛІТЕРАТУРНА ГАЛУЗЬ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ОЦІНЮВАННЯ</vt:lpstr>
      <vt:lpstr>ОЦІНЮВАННЯ</vt:lpstr>
      <vt:lpstr>Презентация PowerPoint</vt:lpstr>
      <vt:lpstr>Повне достовірне  джерело</vt:lpstr>
      <vt:lpstr>Презентация PowerPoint</vt:lpstr>
      <vt:lpstr>Презентация PowerPoint</vt:lpstr>
      <vt:lpstr>РОДОВИЙ ВІДМІНОК ІМЕННИКІВ –  НАЗВ НАСЕЛЕНИХ ПУНКТІВ</vt:lpstr>
      <vt:lpstr>ПРАВОПИС ПРИКЛАДОК</vt:lpstr>
      <vt:lpstr>неправильно</vt:lpstr>
      <vt:lpstr>неправильно</vt:lpstr>
      <vt:lpstr>Презентация PowerPoint</vt:lpstr>
      <vt:lpstr>Нова редакція Українського правопису і ЗНО 2021 </vt:lpstr>
      <vt:lpstr>Презентация PowerPoint</vt:lpstr>
      <vt:lpstr>Загальна характеристика роботи ЗНО 2021 </vt:lpstr>
      <vt:lpstr>https://www.facebook.com/sunbook.ua/videos/878512439661425</vt:lpstr>
      <vt:lpstr>Презентация PowerPoint</vt:lpstr>
      <vt:lpstr>Презентация PowerPoint</vt:lpstr>
      <vt:lpstr>Презентация PowerPoint</vt:lpstr>
      <vt:lpstr> Де взяти  зразки завдань?</vt:lpstr>
      <vt:lpstr>2021 рік https://cutt.ly/ocgq7o7</vt:lpstr>
      <vt:lpstr>Умова завдання відкритої форми  2021 року https://cutt.ly/ocgq7o7</vt:lpstr>
      <vt:lpstr>ДЖЕРЕЛА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vip-fast</dc:creator>
  <cp:lastModifiedBy>vip-fast</cp:lastModifiedBy>
  <cp:revision>118</cp:revision>
  <dcterms:created xsi:type="dcterms:W3CDTF">2021-04-01T05:50:46Z</dcterms:created>
  <dcterms:modified xsi:type="dcterms:W3CDTF">2021-04-06T07:56:45Z</dcterms:modified>
</cp:coreProperties>
</file>