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3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92" r:id="rId3"/>
    <p:sldId id="296" r:id="rId4"/>
    <p:sldId id="321" r:id="rId5"/>
    <p:sldId id="294" r:id="rId6"/>
    <p:sldId id="297" r:id="rId7"/>
    <p:sldId id="315" r:id="rId8"/>
    <p:sldId id="299" r:id="rId9"/>
    <p:sldId id="303" r:id="rId10"/>
    <p:sldId id="300" r:id="rId11"/>
    <p:sldId id="302" r:id="rId12"/>
    <p:sldId id="322" r:id="rId13"/>
    <p:sldId id="272" r:id="rId14"/>
    <p:sldId id="330" r:id="rId15"/>
    <p:sldId id="312" r:id="rId16"/>
    <p:sldId id="329" r:id="rId17"/>
    <p:sldId id="305" r:id="rId18"/>
    <p:sldId id="264" r:id="rId19"/>
    <p:sldId id="331" r:id="rId20"/>
    <p:sldId id="308" r:id="rId21"/>
    <p:sldId id="319" r:id="rId22"/>
    <p:sldId id="311" r:id="rId23"/>
    <p:sldId id="326" r:id="rId24"/>
    <p:sldId id="310" r:id="rId25"/>
    <p:sldId id="317" r:id="rId26"/>
    <p:sldId id="269" r:id="rId27"/>
    <p:sldId id="286" r:id="rId28"/>
    <p:sldId id="287" r:id="rId29"/>
    <p:sldId id="270" r:id="rId30"/>
    <p:sldId id="284" r:id="rId31"/>
    <p:sldId id="277" r:id="rId32"/>
    <p:sldId id="283" r:id="rId33"/>
    <p:sldId id="280" r:id="rId34"/>
    <p:sldId id="313" r:id="rId35"/>
    <p:sldId id="289" r:id="rId36"/>
    <p:sldId id="288" r:id="rId37"/>
    <p:sldId id="307" r:id="rId38"/>
    <p:sldId id="260" r:id="rId39"/>
    <p:sldId id="258" r:id="rId40"/>
    <p:sldId id="327" r:id="rId41"/>
    <p:sldId id="293" r:id="rId4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1F9A"/>
    <a:srgbClr val="33CC33"/>
    <a:srgbClr val="FF3300"/>
    <a:srgbClr val="00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294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036C7-190C-4201-BDE9-46FD754E13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AFA865B-7FEE-41ED-8AD3-07FFF0A88628}">
      <dgm:prSet custT="1"/>
      <dgm:spPr>
        <a:solidFill>
          <a:srgbClr val="770967"/>
        </a:solidFill>
      </dgm:spPr>
      <dgm:t>
        <a:bodyPr/>
        <a:lstStyle/>
        <a:p>
          <a:pPr rtl="0"/>
          <a:r>
            <a:rPr lang="ru-RU" sz="2000" dirty="0" smtClean="0"/>
            <a:t>Сервис для </a:t>
          </a:r>
          <a:r>
            <a:rPr lang="ru-RU" sz="2000" dirty="0" err="1" smtClean="0"/>
            <a:t>створення</a:t>
          </a:r>
          <a:r>
            <a:rPr lang="ru-RU" sz="2000" dirty="0" smtClean="0"/>
            <a:t> </a:t>
          </a:r>
          <a:r>
            <a:rPr lang="ru-RU" sz="2000" dirty="0" err="1" smtClean="0"/>
            <a:t>навчального</a:t>
          </a:r>
          <a:r>
            <a:rPr lang="ru-RU" sz="2000" dirty="0" smtClean="0"/>
            <a:t> </a:t>
          </a:r>
          <a:r>
            <a:rPr lang="ru-RU" sz="2000" dirty="0" err="1" smtClean="0"/>
            <a:t>середовища</a:t>
          </a:r>
          <a:r>
            <a:rPr lang="ru-RU" sz="2000" dirty="0" smtClean="0"/>
            <a:t> </a:t>
          </a:r>
        </a:p>
        <a:p>
          <a:pPr rtl="0"/>
          <a:r>
            <a:rPr lang="ru-RU" sz="2300" b="1" dirty="0" err="1" smtClean="0"/>
            <a:t>сайти</a:t>
          </a:r>
          <a:r>
            <a:rPr lang="ru-RU" sz="2300" b="1" dirty="0" smtClean="0"/>
            <a:t> </a:t>
          </a:r>
          <a:r>
            <a:rPr lang="ru-RU" sz="2300" b="1" dirty="0" err="1" smtClean="0"/>
            <a:t>Google</a:t>
          </a:r>
          <a:r>
            <a:rPr lang="ru-RU" sz="2300" b="1" dirty="0" smtClean="0"/>
            <a:t> </a:t>
          </a:r>
          <a:r>
            <a:rPr lang="ru-RU" sz="2000" b="1" dirty="0" smtClean="0"/>
            <a:t>sites.google.com</a:t>
          </a:r>
          <a:endParaRPr lang="uk-UA" sz="1300" dirty="0"/>
        </a:p>
      </dgm:t>
    </dgm:pt>
    <dgm:pt modelId="{7E68D50C-C993-4914-8D8E-62821298934B}" type="parTrans" cxnId="{18C6FD85-8183-480A-9ABB-4E831B9D27C8}">
      <dgm:prSet/>
      <dgm:spPr/>
      <dgm:t>
        <a:bodyPr/>
        <a:lstStyle/>
        <a:p>
          <a:endParaRPr lang="uk-UA"/>
        </a:p>
      </dgm:t>
    </dgm:pt>
    <dgm:pt modelId="{24B40D7B-8382-4EC5-92F5-B4F06A528810}" type="sibTrans" cxnId="{18C6FD85-8183-480A-9ABB-4E831B9D27C8}">
      <dgm:prSet/>
      <dgm:spPr/>
      <dgm:t>
        <a:bodyPr/>
        <a:lstStyle/>
        <a:p>
          <a:endParaRPr lang="uk-UA"/>
        </a:p>
      </dgm:t>
    </dgm:pt>
    <dgm:pt modelId="{36762D56-18D7-481F-93F1-FB7A4498D9CB}">
      <dgm:prSet custT="1"/>
      <dgm:spPr>
        <a:solidFill>
          <a:srgbClr val="FC560C"/>
        </a:solidFill>
      </dgm:spPr>
      <dgm:t>
        <a:bodyPr/>
        <a:lstStyle/>
        <a:p>
          <a:pPr rtl="0"/>
          <a:r>
            <a:rPr lang="ru-RU" sz="2000" dirty="0" err="1" smtClean="0"/>
            <a:t>Сервіс</a:t>
          </a:r>
          <a:r>
            <a:rPr lang="ru-RU" sz="2000" dirty="0" smtClean="0"/>
            <a:t> для </a:t>
          </a:r>
          <a:r>
            <a:rPr lang="ru-RU" sz="2000" dirty="0" err="1" smtClean="0"/>
            <a:t>створення</a:t>
          </a:r>
          <a:r>
            <a:rPr lang="ru-RU" sz="2000" dirty="0" smtClean="0"/>
            <a:t> </a:t>
          </a:r>
          <a:r>
            <a:rPr lang="ru-RU" sz="2000" dirty="0" err="1" smtClean="0"/>
            <a:t>спільнї</a:t>
          </a:r>
          <a:r>
            <a:rPr lang="ru-RU" sz="2000" dirty="0" smtClean="0"/>
            <a:t> </a:t>
          </a:r>
          <a:r>
            <a:rPr lang="ru-RU" sz="2000" dirty="0" err="1" smtClean="0"/>
            <a:t>документів</a:t>
          </a:r>
          <a:r>
            <a:rPr lang="ru-RU" sz="2000" dirty="0" smtClean="0"/>
            <a:t>, для </a:t>
          </a:r>
          <a:r>
            <a:rPr lang="ru-RU" sz="2000" dirty="0" err="1" smtClean="0"/>
            <a:t>групової</a:t>
          </a:r>
          <a:r>
            <a:rPr lang="ru-RU" sz="2000" dirty="0" smtClean="0"/>
            <a:t> работы </a:t>
          </a:r>
        </a:p>
        <a:p>
          <a:pPr rtl="0"/>
          <a:r>
            <a:rPr lang="ru-RU" sz="2000" dirty="0" smtClean="0"/>
            <a:t> </a:t>
          </a:r>
          <a:r>
            <a:rPr lang="ru-RU" sz="2300" b="1" dirty="0" err="1" smtClean="0"/>
            <a:t>текстові</a:t>
          </a:r>
          <a:r>
            <a:rPr lang="ru-RU" sz="2300" b="1" dirty="0" smtClean="0"/>
            <a:t> </a:t>
          </a:r>
          <a:r>
            <a:rPr lang="ru-RU" sz="2300" b="1" dirty="0" err="1" smtClean="0"/>
            <a:t>документи</a:t>
          </a:r>
          <a:r>
            <a:rPr lang="ru-RU" sz="2300" b="1" dirty="0" smtClean="0"/>
            <a:t> </a:t>
          </a:r>
          <a:r>
            <a:rPr lang="ru-RU" sz="2300" b="1" dirty="0" err="1" smtClean="0"/>
            <a:t>Google</a:t>
          </a:r>
          <a:r>
            <a:rPr lang="ru-RU" sz="2300" b="1" dirty="0" smtClean="0"/>
            <a:t> </a:t>
          </a:r>
          <a:r>
            <a:rPr lang="ru-RU" sz="2000" b="1" dirty="0" smtClean="0"/>
            <a:t>docs.google.com</a:t>
          </a:r>
          <a:endParaRPr lang="uk-UA" sz="2000" dirty="0"/>
        </a:p>
      </dgm:t>
    </dgm:pt>
    <dgm:pt modelId="{86E1EF9C-7EC4-417F-9F0C-3DBDEA6E6DD9}" type="parTrans" cxnId="{962CF456-6547-47C6-9DD3-D4685C92D2A5}">
      <dgm:prSet/>
      <dgm:spPr/>
      <dgm:t>
        <a:bodyPr/>
        <a:lstStyle/>
        <a:p>
          <a:endParaRPr lang="uk-UA"/>
        </a:p>
      </dgm:t>
    </dgm:pt>
    <dgm:pt modelId="{57C7B304-23FA-4D1F-A4B7-640CC747C040}" type="sibTrans" cxnId="{962CF456-6547-47C6-9DD3-D4685C92D2A5}">
      <dgm:prSet/>
      <dgm:spPr/>
      <dgm:t>
        <a:bodyPr/>
        <a:lstStyle/>
        <a:p>
          <a:endParaRPr lang="uk-UA"/>
        </a:p>
      </dgm:t>
    </dgm:pt>
    <dgm:pt modelId="{27C268CD-C233-4D5C-85DB-5BBAC3052668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1300" dirty="0" smtClean="0"/>
            <a:t> </a:t>
          </a:r>
          <a:r>
            <a:rPr lang="ru-RU" sz="2000" dirty="0" smtClean="0"/>
            <a:t>Сервис для </a:t>
          </a:r>
          <a:r>
            <a:rPr lang="ru-RU" sz="2000" dirty="0" err="1" smtClean="0"/>
            <a:t>створення</a:t>
          </a:r>
          <a:r>
            <a:rPr lang="ru-RU" sz="2000" dirty="0" smtClean="0"/>
            <a:t> </a:t>
          </a:r>
          <a:r>
            <a:rPr lang="ru-RU" sz="2000" dirty="0" err="1" smtClean="0"/>
            <a:t>таблиць</a:t>
          </a:r>
          <a:r>
            <a:rPr lang="ru-RU" sz="2000" dirty="0" smtClean="0"/>
            <a:t>, </a:t>
          </a:r>
          <a:r>
            <a:rPr lang="ru-RU" sz="2000" dirty="0" err="1" smtClean="0"/>
            <a:t>органайзерів</a:t>
          </a:r>
          <a:r>
            <a:rPr lang="ru-RU" sz="2000" dirty="0" smtClean="0"/>
            <a:t>, среда для </a:t>
          </a:r>
          <a:r>
            <a:rPr lang="ru-RU" sz="2000" dirty="0" err="1" smtClean="0"/>
            <a:t>спільної</a:t>
          </a:r>
          <a:r>
            <a:rPr lang="ru-RU" sz="2000" dirty="0" smtClean="0"/>
            <a:t>  </a:t>
          </a:r>
          <a:r>
            <a:rPr lang="ru-RU" sz="2000" dirty="0" err="1" smtClean="0"/>
            <a:t>груповоїработи</a:t>
          </a:r>
          <a:endParaRPr lang="ru-RU" sz="2000" dirty="0" smtClean="0"/>
        </a:p>
        <a:p>
          <a:pPr rtl="0"/>
          <a:r>
            <a:rPr lang="ru-RU" sz="2300" dirty="0" smtClean="0"/>
            <a:t> </a:t>
          </a:r>
          <a:r>
            <a:rPr lang="uk-UA" sz="2300" b="1" dirty="0" smtClean="0"/>
            <a:t>таблиці </a:t>
          </a:r>
          <a:r>
            <a:rPr lang="en-US" sz="2300" b="1" dirty="0" err="1" smtClean="0"/>
            <a:t>Googl</a:t>
          </a:r>
          <a:r>
            <a:rPr lang="uk-UA" sz="2300" b="1" dirty="0" smtClean="0"/>
            <a:t>е</a:t>
          </a:r>
          <a:endParaRPr lang="uk-UA" sz="2300" dirty="0"/>
        </a:p>
      </dgm:t>
    </dgm:pt>
    <dgm:pt modelId="{B57164D0-7E9D-4F15-A3CA-D9526B60502B}" type="parTrans" cxnId="{853C9B83-6380-4718-914A-D1B5AE4BA02F}">
      <dgm:prSet/>
      <dgm:spPr/>
      <dgm:t>
        <a:bodyPr/>
        <a:lstStyle/>
        <a:p>
          <a:endParaRPr lang="uk-UA"/>
        </a:p>
      </dgm:t>
    </dgm:pt>
    <dgm:pt modelId="{85341F5A-C484-45A6-98AD-F175BC47C78F}" type="sibTrans" cxnId="{853C9B83-6380-4718-914A-D1B5AE4BA02F}">
      <dgm:prSet/>
      <dgm:spPr/>
      <dgm:t>
        <a:bodyPr/>
        <a:lstStyle/>
        <a:p>
          <a:endParaRPr lang="uk-UA"/>
        </a:p>
      </dgm:t>
    </dgm:pt>
    <dgm:pt modelId="{4C57322F-D1E2-45C4-99D4-ED5330B3A440}">
      <dgm:prSet custT="1"/>
      <dgm:spPr>
        <a:solidFill>
          <a:srgbClr val="360EC8"/>
        </a:solidFill>
      </dgm:spPr>
      <dgm:t>
        <a:bodyPr/>
        <a:lstStyle/>
        <a:p>
          <a:pPr rtl="0"/>
          <a:r>
            <a:rPr lang="ru-RU" sz="2000" dirty="0" err="1" smtClean="0"/>
            <a:t>Сервіс</a:t>
          </a:r>
          <a:r>
            <a:rPr lang="ru-RU" sz="2000" dirty="0" smtClean="0"/>
            <a:t> для </a:t>
          </a:r>
          <a:r>
            <a:rPr lang="ru-RU" sz="2000" dirty="0" err="1" smtClean="0"/>
            <a:t>створення</a:t>
          </a:r>
          <a:r>
            <a:rPr lang="ru-RU" sz="2000" dirty="0" smtClean="0"/>
            <a:t> </a:t>
          </a:r>
          <a:r>
            <a:rPr lang="ru-RU" sz="2000" dirty="0" err="1" smtClean="0"/>
            <a:t>інтерактивних</a:t>
          </a:r>
          <a:r>
            <a:rPr lang="ru-RU" sz="2000" dirty="0" smtClean="0"/>
            <a:t> </a:t>
          </a:r>
          <a:r>
            <a:rPr lang="ru-RU" sz="2000" dirty="0" err="1" smtClean="0"/>
            <a:t>робочих</a:t>
          </a:r>
          <a:r>
            <a:rPr lang="ru-RU" sz="2000" dirty="0" smtClean="0"/>
            <a:t> </a:t>
          </a:r>
          <a:r>
            <a:rPr lang="ru-RU" sz="2000" dirty="0" err="1" smtClean="0"/>
            <a:t>докумапентів</a:t>
          </a:r>
          <a:r>
            <a:rPr lang="ru-RU" sz="2000" dirty="0" smtClean="0"/>
            <a:t>, схем, </a:t>
          </a:r>
          <a:r>
            <a:rPr lang="ru-RU" sz="2000" dirty="0" err="1" smtClean="0"/>
            <a:t>діаграм</a:t>
          </a:r>
          <a:r>
            <a:rPr lang="ru-RU" sz="2000" dirty="0" smtClean="0"/>
            <a:t>, </a:t>
          </a:r>
          <a:r>
            <a:rPr lang="ru-RU" sz="2000" dirty="0" err="1" smtClean="0"/>
            <a:t>малюнків</a:t>
          </a:r>
          <a:r>
            <a:rPr lang="ru-RU" sz="2000" dirty="0" smtClean="0"/>
            <a:t>  – </a:t>
          </a:r>
        </a:p>
        <a:p>
          <a:pPr rtl="0"/>
          <a:r>
            <a:rPr lang="ru-RU" sz="2300" b="1" dirty="0" err="1" smtClean="0"/>
            <a:t>малюнки</a:t>
          </a:r>
          <a:r>
            <a:rPr lang="ru-RU" sz="2300" b="1" dirty="0" smtClean="0"/>
            <a:t> </a:t>
          </a:r>
          <a:r>
            <a:rPr lang="en-US" sz="2300" b="1" dirty="0" smtClean="0"/>
            <a:t>Google</a:t>
          </a:r>
          <a:endParaRPr lang="uk-UA" sz="2300" dirty="0"/>
        </a:p>
      </dgm:t>
    </dgm:pt>
    <dgm:pt modelId="{89EA4177-9320-439A-BCEF-110BDF1DCFE6}" type="parTrans" cxnId="{02D45642-B040-464A-9A59-DD8E7C894120}">
      <dgm:prSet/>
      <dgm:spPr/>
      <dgm:t>
        <a:bodyPr/>
        <a:lstStyle/>
        <a:p>
          <a:endParaRPr lang="uk-UA"/>
        </a:p>
      </dgm:t>
    </dgm:pt>
    <dgm:pt modelId="{22108D3F-F8BA-4819-8800-A1F5B728DE1E}" type="sibTrans" cxnId="{02D45642-B040-464A-9A59-DD8E7C894120}">
      <dgm:prSet/>
      <dgm:spPr/>
      <dgm:t>
        <a:bodyPr/>
        <a:lstStyle/>
        <a:p>
          <a:endParaRPr lang="uk-UA"/>
        </a:p>
      </dgm:t>
    </dgm:pt>
    <dgm:pt modelId="{4971EF9D-D659-4716-99B1-A6F80867AED5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2000" dirty="0" err="1" smtClean="0"/>
            <a:t>Сервіс</a:t>
          </a:r>
          <a:r>
            <a:rPr lang="ru-RU" sz="2000" dirty="0" smtClean="0"/>
            <a:t> для </a:t>
          </a:r>
          <a:r>
            <a:rPr lang="ru-RU" sz="2000" dirty="0" err="1" smtClean="0"/>
            <a:t>створення</a:t>
          </a:r>
          <a:r>
            <a:rPr lang="ru-RU" sz="2000" dirty="0" smtClean="0"/>
            <a:t> </a:t>
          </a:r>
          <a:r>
            <a:rPr lang="ru-RU" sz="2000" dirty="0" err="1" smtClean="0"/>
            <a:t>інтерактивних</a:t>
          </a:r>
          <a:r>
            <a:rPr lang="ru-RU" sz="2000" dirty="0" smtClean="0"/>
            <a:t> </a:t>
          </a:r>
          <a:r>
            <a:rPr lang="ru-RU" sz="2000" dirty="0" err="1" smtClean="0"/>
            <a:t>тестів</a:t>
          </a:r>
          <a:r>
            <a:rPr lang="ru-RU" sz="2000" dirty="0" smtClean="0"/>
            <a:t> </a:t>
          </a:r>
          <a:r>
            <a:rPr lang="ru-RU" sz="2000" dirty="0" err="1" smtClean="0"/>
            <a:t>самоперевірки</a:t>
          </a:r>
          <a:endParaRPr lang="ru-RU" sz="2000" dirty="0" smtClean="0"/>
        </a:p>
        <a:p>
          <a:pPr rtl="0"/>
          <a:r>
            <a:rPr lang="en-US" sz="2600" b="1" dirty="0" smtClean="0"/>
            <a:t>Learningapps.org</a:t>
          </a:r>
          <a:r>
            <a:rPr lang="uk-UA" sz="2600" b="1" dirty="0" smtClean="0"/>
            <a:t> </a:t>
          </a:r>
          <a:endParaRPr lang="uk-UA" sz="2600" dirty="0"/>
        </a:p>
      </dgm:t>
    </dgm:pt>
    <dgm:pt modelId="{612ADC2F-7CE5-42E2-92BA-F126DE705A62}" type="parTrans" cxnId="{68CFC507-9CCD-4259-BC99-EAAC08E7072E}">
      <dgm:prSet/>
      <dgm:spPr/>
      <dgm:t>
        <a:bodyPr/>
        <a:lstStyle/>
        <a:p>
          <a:endParaRPr lang="uk-UA"/>
        </a:p>
      </dgm:t>
    </dgm:pt>
    <dgm:pt modelId="{534B4BF5-E1A7-42E4-B0FB-061E287D813C}" type="sibTrans" cxnId="{68CFC507-9CCD-4259-BC99-EAAC08E7072E}">
      <dgm:prSet/>
      <dgm:spPr/>
      <dgm:t>
        <a:bodyPr/>
        <a:lstStyle/>
        <a:p>
          <a:endParaRPr lang="uk-UA"/>
        </a:p>
      </dgm:t>
    </dgm:pt>
    <dgm:pt modelId="{47405C24-88F8-4708-932A-E57CB9BF85A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ru-RU" sz="2000" dirty="0" err="1" smtClean="0"/>
            <a:t>Середовище</a:t>
          </a:r>
          <a:r>
            <a:rPr lang="ru-RU" sz="2000" dirty="0" smtClean="0"/>
            <a:t> для </a:t>
          </a:r>
          <a:r>
            <a:rPr lang="ru-RU" sz="2000" dirty="0" err="1" smtClean="0"/>
            <a:t>спільного</a:t>
          </a:r>
          <a:r>
            <a:rPr lang="ru-RU" sz="2000" dirty="0" smtClean="0"/>
            <a:t> </a:t>
          </a:r>
          <a:r>
            <a:rPr lang="ru-RU" sz="2000" dirty="0" err="1" smtClean="0"/>
            <a:t>планування</a:t>
          </a:r>
          <a:endParaRPr lang="ru-RU" sz="2000" dirty="0" smtClean="0"/>
        </a:p>
        <a:p>
          <a:pPr rtl="0"/>
          <a:r>
            <a:rPr lang="ru-RU" sz="2000" b="1" dirty="0" smtClean="0"/>
            <a:t> </a:t>
          </a:r>
          <a:r>
            <a:rPr lang="ru-RU" sz="2300" b="1" dirty="0" err="1" smtClean="0"/>
            <a:t>календар</a:t>
          </a:r>
          <a:r>
            <a:rPr lang="ru-RU" sz="2300" b="1" dirty="0" smtClean="0"/>
            <a:t> </a:t>
          </a:r>
          <a:r>
            <a:rPr lang="ru-RU" sz="2300" b="1" dirty="0" err="1" smtClean="0"/>
            <a:t>Google</a:t>
          </a:r>
          <a:endParaRPr lang="ru-RU" sz="2300" b="1" dirty="0" smtClean="0"/>
        </a:p>
        <a:p>
          <a:pPr rtl="0"/>
          <a:r>
            <a:rPr lang="en-US" sz="2000" b="1" dirty="0" smtClean="0"/>
            <a:t>google.com/calendar</a:t>
          </a:r>
          <a:endParaRPr lang="uk-UA" sz="2000" dirty="0"/>
        </a:p>
      </dgm:t>
    </dgm:pt>
    <dgm:pt modelId="{A6C9BBEA-6507-416E-8CC2-676CDF5145FE}" type="parTrans" cxnId="{93D8B25A-DB0C-46B1-BFC2-2909A61CD08A}">
      <dgm:prSet/>
      <dgm:spPr/>
      <dgm:t>
        <a:bodyPr/>
        <a:lstStyle/>
        <a:p>
          <a:endParaRPr lang="uk-UA"/>
        </a:p>
      </dgm:t>
    </dgm:pt>
    <dgm:pt modelId="{401A5D93-2677-4293-B4B2-FAD48D19CC26}" type="sibTrans" cxnId="{93D8B25A-DB0C-46B1-BFC2-2909A61CD08A}">
      <dgm:prSet/>
      <dgm:spPr/>
      <dgm:t>
        <a:bodyPr/>
        <a:lstStyle/>
        <a:p>
          <a:endParaRPr lang="uk-UA"/>
        </a:p>
      </dgm:t>
    </dgm:pt>
    <dgm:pt modelId="{12FBF518-E619-4202-A59C-31F68A1ABCBC}" type="pres">
      <dgm:prSet presAssocID="{D3F036C7-190C-4201-BDE9-46FD754E13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7B055F2-64C9-4E01-AC87-A92C7805173F}" type="pres">
      <dgm:prSet presAssocID="{2AFA865B-7FEE-41ED-8AD3-07FFF0A8862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1A338A-AE3B-48D7-BBAA-755B806E24B3}" type="pres">
      <dgm:prSet presAssocID="{24B40D7B-8382-4EC5-92F5-B4F06A528810}" presName="sibTrans" presStyleCnt="0"/>
      <dgm:spPr/>
    </dgm:pt>
    <dgm:pt modelId="{DC5EFA6C-4FF9-45F3-ADB4-F1D521E9124F}" type="pres">
      <dgm:prSet presAssocID="{36762D56-18D7-481F-93F1-FB7A4498D9C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23A7AA-34E4-442C-AA50-A89B2C00EC6B}" type="pres">
      <dgm:prSet presAssocID="{57C7B304-23FA-4D1F-A4B7-640CC747C040}" presName="sibTrans" presStyleCnt="0"/>
      <dgm:spPr/>
    </dgm:pt>
    <dgm:pt modelId="{01B1621B-18A1-497C-AF11-DBE4C965C3CA}" type="pres">
      <dgm:prSet presAssocID="{27C268CD-C233-4D5C-85DB-5BBAC305266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8B795B-07F1-461A-8CC9-5CA5350451E6}" type="pres">
      <dgm:prSet presAssocID="{85341F5A-C484-45A6-98AD-F175BC47C78F}" presName="sibTrans" presStyleCnt="0"/>
      <dgm:spPr/>
    </dgm:pt>
    <dgm:pt modelId="{23B7F782-E535-43A5-BE4D-A342FC927ADB}" type="pres">
      <dgm:prSet presAssocID="{47405C24-88F8-4708-932A-E57CB9BF85A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D5D1F1-C3F9-4E1A-9600-354FA76FAC07}" type="pres">
      <dgm:prSet presAssocID="{401A5D93-2677-4293-B4B2-FAD48D19CC26}" presName="sibTrans" presStyleCnt="0"/>
      <dgm:spPr/>
    </dgm:pt>
    <dgm:pt modelId="{269F6CA1-2DC1-4F0A-959F-EF6903B41403}" type="pres">
      <dgm:prSet presAssocID="{4C57322F-D1E2-45C4-99D4-ED5330B3A44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0508BA-F693-47DC-9DEE-EAAC01B4F888}" type="pres">
      <dgm:prSet presAssocID="{22108D3F-F8BA-4819-8800-A1F5B728DE1E}" presName="sibTrans" presStyleCnt="0"/>
      <dgm:spPr/>
    </dgm:pt>
    <dgm:pt modelId="{2DAB105B-F7C6-404D-AFF3-012F784625C4}" type="pres">
      <dgm:prSet presAssocID="{4971EF9D-D659-4716-99B1-A6F80867AE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9537766-EAFD-46DF-AD8B-6D5BF15CFFB7}" type="presOf" srcId="{2AFA865B-7FEE-41ED-8AD3-07FFF0A88628}" destId="{E7B055F2-64C9-4E01-AC87-A92C7805173F}" srcOrd="0" destOrd="0" presId="urn:microsoft.com/office/officeart/2005/8/layout/default"/>
    <dgm:cxn modelId="{E41B743C-75E1-47E6-83A0-CD8663B12D8B}" type="presOf" srcId="{4C57322F-D1E2-45C4-99D4-ED5330B3A440}" destId="{269F6CA1-2DC1-4F0A-959F-EF6903B41403}" srcOrd="0" destOrd="0" presId="urn:microsoft.com/office/officeart/2005/8/layout/default"/>
    <dgm:cxn modelId="{AB2DE843-AD9C-4936-B717-15A346CF443A}" type="presOf" srcId="{27C268CD-C233-4D5C-85DB-5BBAC3052668}" destId="{01B1621B-18A1-497C-AF11-DBE4C965C3CA}" srcOrd="0" destOrd="0" presId="urn:microsoft.com/office/officeart/2005/8/layout/default"/>
    <dgm:cxn modelId="{346D66BE-B96E-42C7-AA92-BC460C7D26E6}" type="presOf" srcId="{36762D56-18D7-481F-93F1-FB7A4498D9CB}" destId="{DC5EFA6C-4FF9-45F3-ADB4-F1D521E9124F}" srcOrd="0" destOrd="0" presId="urn:microsoft.com/office/officeart/2005/8/layout/default"/>
    <dgm:cxn modelId="{18C6FD85-8183-480A-9ABB-4E831B9D27C8}" srcId="{D3F036C7-190C-4201-BDE9-46FD754E134C}" destId="{2AFA865B-7FEE-41ED-8AD3-07FFF0A88628}" srcOrd="0" destOrd="0" parTransId="{7E68D50C-C993-4914-8D8E-62821298934B}" sibTransId="{24B40D7B-8382-4EC5-92F5-B4F06A528810}"/>
    <dgm:cxn modelId="{4FCD7817-154E-4EEA-84BC-260BBC7FCFCD}" type="presOf" srcId="{47405C24-88F8-4708-932A-E57CB9BF85A1}" destId="{23B7F782-E535-43A5-BE4D-A342FC927ADB}" srcOrd="0" destOrd="0" presId="urn:microsoft.com/office/officeart/2005/8/layout/default"/>
    <dgm:cxn modelId="{D6DDFA8C-0E64-4985-B121-EF887D63F432}" type="presOf" srcId="{4971EF9D-D659-4716-99B1-A6F80867AED5}" destId="{2DAB105B-F7C6-404D-AFF3-012F784625C4}" srcOrd="0" destOrd="0" presId="urn:microsoft.com/office/officeart/2005/8/layout/default"/>
    <dgm:cxn modelId="{93D8B25A-DB0C-46B1-BFC2-2909A61CD08A}" srcId="{D3F036C7-190C-4201-BDE9-46FD754E134C}" destId="{47405C24-88F8-4708-932A-E57CB9BF85A1}" srcOrd="3" destOrd="0" parTransId="{A6C9BBEA-6507-416E-8CC2-676CDF5145FE}" sibTransId="{401A5D93-2677-4293-B4B2-FAD48D19CC26}"/>
    <dgm:cxn modelId="{853C9B83-6380-4718-914A-D1B5AE4BA02F}" srcId="{D3F036C7-190C-4201-BDE9-46FD754E134C}" destId="{27C268CD-C233-4D5C-85DB-5BBAC3052668}" srcOrd="2" destOrd="0" parTransId="{B57164D0-7E9D-4F15-A3CA-D9526B60502B}" sibTransId="{85341F5A-C484-45A6-98AD-F175BC47C78F}"/>
    <dgm:cxn modelId="{971CA958-0C5D-45B2-88A0-3CFFC9318591}" type="presOf" srcId="{D3F036C7-190C-4201-BDE9-46FD754E134C}" destId="{12FBF518-E619-4202-A59C-31F68A1ABCBC}" srcOrd="0" destOrd="0" presId="urn:microsoft.com/office/officeart/2005/8/layout/default"/>
    <dgm:cxn modelId="{962CF456-6547-47C6-9DD3-D4685C92D2A5}" srcId="{D3F036C7-190C-4201-BDE9-46FD754E134C}" destId="{36762D56-18D7-481F-93F1-FB7A4498D9CB}" srcOrd="1" destOrd="0" parTransId="{86E1EF9C-7EC4-417F-9F0C-3DBDEA6E6DD9}" sibTransId="{57C7B304-23FA-4D1F-A4B7-640CC747C040}"/>
    <dgm:cxn modelId="{02D45642-B040-464A-9A59-DD8E7C894120}" srcId="{D3F036C7-190C-4201-BDE9-46FD754E134C}" destId="{4C57322F-D1E2-45C4-99D4-ED5330B3A440}" srcOrd="4" destOrd="0" parTransId="{89EA4177-9320-439A-BCEF-110BDF1DCFE6}" sibTransId="{22108D3F-F8BA-4819-8800-A1F5B728DE1E}"/>
    <dgm:cxn modelId="{68CFC507-9CCD-4259-BC99-EAAC08E7072E}" srcId="{D3F036C7-190C-4201-BDE9-46FD754E134C}" destId="{4971EF9D-D659-4716-99B1-A6F80867AED5}" srcOrd="5" destOrd="0" parTransId="{612ADC2F-7CE5-42E2-92BA-F126DE705A62}" sibTransId="{534B4BF5-E1A7-42E4-B0FB-061E287D813C}"/>
    <dgm:cxn modelId="{F07D9C76-2EB6-4D8B-B508-2011971AD9BB}" type="presParOf" srcId="{12FBF518-E619-4202-A59C-31F68A1ABCBC}" destId="{E7B055F2-64C9-4E01-AC87-A92C7805173F}" srcOrd="0" destOrd="0" presId="urn:microsoft.com/office/officeart/2005/8/layout/default"/>
    <dgm:cxn modelId="{19AE9DBB-5AD1-48F0-A20F-5947F70AC7FA}" type="presParOf" srcId="{12FBF518-E619-4202-A59C-31F68A1ABCBC}" destId="{2E1A338A-AE3B-48D7-BBAA-755B806E24B3}" srcOrd="1" destOrd="0" presId="urn:microsoft.com/office/officeart/2005/8/layout/default"/>
    <dgm:cxn modelId="{2166A7E1-A8E5-4B23-8F15-49317D76FBB2}" type="presParOf" srcId="{12FBF518-E619-4202-A59C-31F68A1ABCBC}" destId="{DC5EFA6C-4FF9-45F3-ADB4-F1D521E9124F}" srcOrd="2" destOrd="0" presId="urn:microsoft.com/office/officeart/2005/8/layout/default"/>
    <dgm:cxn modelId="{C96E9820-DAFE-4BA3-8127-F4262B1EA9C2}" type="presParOf" srcId="{12FBF518-E619-4202-A59C-31F68A1ABCBC}" destId="{F923A7AA-34E4-442C-AA50-A89B2C00EC6B}" srcOrd="3" destOrd="0" presId="urn:microsoft.com/office/officeart/2005/8/layout/default"/>
    <dgm:cxn modelId="{50846B4E-3F70-447D-AFEA-F05B74BF6B0A}" type="presParOf" srcId="{12FBF518-E619-4202-A59C-31F68A1ABCBC}" destId="{01B1621B-18A1-497C-AF11-DBE4C965C3CA}" srcOrd="4" destOrd="0" presId="urn:microsoft.com/office/officeart/2005/8/layout/default"/>
    <dgm:cxn modelId="{4754C9E4-1AF1-434F-B41F-091F9311B428}" type="presParOf" srcId="{12FBF518-E619-4202-A59C-31F68A1ABCBC}" destId="{928B795B-07F1-461A-8CC9-5CA5350451E6}" srcOrd="5" destOrd="0" presId="urn:microsoft.com/office/officeart/2005/8/layout/default"/>
    <dgm:cxn modelId="{58C06401-1412-4C06-8A25-1B181ED05314}" type="presParOf" srcId="{12FBF518-E619-4202-A59C-31F68A1ABCBC}" destId="{23B7F782-E535-43A5-BE4D-A342FC927ADB}" srcOrd="6" destOrd="0" presId="urn:microsoft.com/office/officeart/2005/8/layout/default"/>
    <dgm:cxn modelId="{056B62AD-F198-448B-96D3-284827DEA05B}" type="presParOf" srcId="{12FBF518-E619-4202-A59C-31F68A1ABCBC}" destId="{F5D5D1F1-C3F9-4E1A-9600-354FA76FAC07}" srcOrd="7" destOrd="0" presId="urn:microsoft.com/office/officeart/2005/8/layout/default"/>
    <dgm:cxn modelId="{83930E6E-9C39-485C-97B2-18AB81B7A227}" type="presParOf" srcId="{12FBF518-E619-4202-A59C-31F68A1ABCBC}" destId="{269F6CA1-2DC1-4F0A-959F-EF6903B41403}" srcOrd="8" destOrd="0" presId="urn:microsoft.com/office/officeart/2005/8/layout/default"/>
    <dgm:cxn modelId="{CBDDFC5A-E918-4929-A155-D1B15D8F0372}" type="presParOf" srcId="{12FBF518-E619-4202-A59C-31F68A1ABCBC}" destId="{140508BA-F693-47DC-9DEE-EAAC01B4F888}" srcOrd="9" destOrd="0" presId="urn:microsoft.com/office/officeart/2005/8/layout/default"/>
    <dgm:cxn modelId="{5599E697-2307-4718-A555-117954881949}" type="presParOf" srcId="{12FBF518-E619-4202-A59C-31F68A1ABCBC}" destId="{2DAB105B-F7C6-404D-AFF3-012F784625C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9781-268B-468B-B05D-B5FD0D492978}" type="datetimeFigureOut">
              <a:rPr lang="uk-UA" smtClean="0"/>
              <a:t>14.12.2022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C5C32-FE8A-4528-9B7B-35505E933F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50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5C32-FE8A-4528-9B7B-35505E933F61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396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5C32-FE8A-4528-9B7B-35505E933F61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99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60B4-535A-4CF4-A010-722CC1D5C881}" type="datetimeFigureOut">
              <a:rPr lang="uk-UA" smtClean="0"/>
              <a:t>14.12.2022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2A3-F42A-40FF-94AE-357CCC34B5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51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60B4-535A-4CF4-A010-722CC1D5C881}" type="datetimeFigureOut">
              <a:rPr lang="uk-UA" smtClean="0"/>
              <a:t>14.12.2022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2A3-F42A-40FF-94AE-357CCC34B5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880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60B4-535A-4CF4-A010-722CC1D5C881}" type="datetimeFigureOut">
              <a:rPr lang="uk-UA" smtClean="0"/>
              <a:t>14.12.2022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2A3-F42A-40FF-94AE-357CCC34B5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848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60B4-535A-4CF4-A010-722CC1D5C881}" type="datetimeFigureOut">
              <a:rPr lang="uk-UA" smtClean="0"/>
              <a:t>14.12.2022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2A3-F42A-40FF-94AE-357CCC34B5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257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60B4-535A-4CF4-A010-722CC1D5C881}" type="datetimeFigureOut">
              <a:rPr lang="uk-UA" smtClean="0"/>
              <a:t>14.12.2022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2A3-F42A-40FF-94AE-357CCC34B5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60B4-535A-4CF4-A010-722CC1D5C881}" type="datetimeFigureOut">
              <a:rPr lang="uk-UA" smtClean="0"/>
              <a:t>14.12.2022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2A3-F42A-40FF-94AE-357CCC34B5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45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60B4-535A-4CF4-A010-722CC1D5C881}" type="datetimeFigureOut">
              <a:rPr lang="uk-UA" smtClean="0"/>
              <a:t>14.12.2022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2A3-F42A-40FF-94AE-357CCC34B5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28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60B4-535A-4CF4-A010-722CC1D5C881}" type="datetimeFigureOut">
              <a:rPr lang="uk-UA" smtClean="0"/>
              <a:t>14.12.2022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2A3-F42A-40FF-94AE-357CCC34B5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50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60B4-535A-4CF4-A010-722CC1D5C881}" type="datetimeFigureOut">
              <a:rPr lang="uk-UA" smtClean="0"/>
              <a:t>14.12.2022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2A3-F42A-40FF-94AE-357CCC34B5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52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60B4-535A-4CF4-A010-722CC1D5C881}" type="datetimeFigureOut">
              <a:rPr lang="uk-UA" smtClean="0"/>
              <a:t>14.12.2022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2A3-F42A-40FF-94AE-357CCC34B5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81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60B4-535A-4CF4-A010-722CC1D5C881}" type="datetimeFigureOut">
              <a:rPr lang="uk-UA" smtClean="0"/>
              <a:t>14.12.2022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2A3-F42A-40FF-94AE-357CCC34B5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503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B60B4-535A-4CF4-A010-722CC1D5C881}" type="datetimeFigureOut">
              <a:rPr lang="uk-UA" smtClean="0"/>
              <a:t>14.12.2022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C62A3-F42A-40FF-94AE-357CCC34B5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765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learningapps.org/watch?v=pzzpohxnk2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BImS6iM0HWQ/TJ-amJMVg6I/AAAAAAAAAIA/uLTnEgShnc0/S1600-R/Rainbow_Ocean__by_Thel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"/>
            <a:ext cx="12192000" cy="84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965278" y="2939714"/>
            <a:ext cx="9144000" cy="23876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uk-UA" sz="5400" b="1" dirty="0" smtClean="0">
                <a:latin typeface="+mn-lt"/>
              </a:rPr>
              <a:t>ОСНОВНІ АСПЕКТИ МОВЛЕННЄВО-МЕТОДИЧНОЇ КОМПЕТЕНТНОСТІ СУЧАСНОГО ВЧИТЕЛЯ В УМОВАХ ДИСТАНЦІЙНОГО НАВЧАННЯ</a:t>
            </a:r>
            <a:endParaRPr lang="uk-UA" sz="5400" b="1" dirty="0">
              <a:latin typeface="+mn-lt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5278" y="5922118"/>
            <a:ext cx="9144000" cy="1655762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Леся </a:t>
            </a:r>
            <a:r>
              <a:rPr lang="uk-UA" sz="2800" b="1" dirty="0" err="1" smtClean="0"/>
              <a:t>Гапон</a:t>
            </a:r>
            <a:r>
              <a:rPr lang="uk-UA" sz="2800" b="1" dirty="0"/>
              <a:t>,</a:t>
            </a:r>
            <a:r>
              <a:rPr lang="en-US" sz="2800" b="1" dirty="0" smtClean="0"/>
              <a:t> PhD</a:t>
            </a:r>
            <a:r>
              <a:rPr lang="uk-UA" sz="2800" b="1" dirty="0" smtClean="0"/>
              <a:t>, методист ТКМЦНОІМ</a:t>
            </a:r>
          </a:p>
          <a:p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9394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uk-UA" sz="4000" b="1" dirty="0" smtClean="0">
                <a:solidFill>
                  <a:schemeClr val="bg1"/>
                </a:solidFill>
              </a:rPr>
              <a:t>Організація навчання</a:t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2000" dirty="0" smtClean="0">
                <a:solidFill>
                  <a:schemeClr val="bg1"/>
                </a:solidFill>
              </a:rPr>
              <a:t>1. </a:t>
            </a:r>
            <a:r>
              <a:rPr lang="uk-UA" sz="2200" dirty="0" smtClean="0">
                <a:solidFill>
                  <a:schemeClr val="bg1"/>
                </a:solidFill>
              </a:rPr>
              <a:t>Онлайн-</a:t>
            </a:r>
            <a:r>
              <a:rPr lang="uk-UA" sz="2200" dirty="0" err="1" smtClean="0">
                <a:solidFill>
                  <a:schemeClr val="bg1"/>
                </a:solidFill>
              </a:rPr>
              <a:t>уроки</a:t>
            </a:r>
            <a:r>
              <a:rPr lang="uk-UA" sz="2200" dirty="0" smtClean="0">
                <a:solidFill>
                  <a:schemeClr val="bg1"/>
                </a:solidFill>
              </a:rPr>
              <a:t> для учнів середньої ланки варто планувати після 12.00 (у дітей є шанс подивитися </a:t>
            </a:r>
            <a:r>
              <a:rPr lang="uk-UA" sz="2200" dirty="0" err="1" smtClean="0">
                <a:solidFill>
                  <a:schemeClr val="bg1"/>
                </a:solidFill>
              </a:rPr>
              <a:t>телеуроки</a:t>
            </a:r>
            <a:r>
              <a:rPr lang="uk-UA" sz="2200" dirty="0" smtClean="0">
                <a:solidFill>
                  <a:schemeClr val="bg1"/>
                </a:solidFill>
              </a:rPr>
              <a:t>).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2. Дистанційний урок  онлайн (наприклад, конференція </a:t>
            </a:r>
            <a:r>
              <a:rPr lang="en-US" sz="2200" dirty="0" smtClean="0">
                <a:solidFill>
                  <a:schemeClr val="bg1"/>
                </a:solidFill>
              </a:rPr>
              <a:t>Zoom</a:t>
            </a:r>
            <a:r>
              <a:rPr lang="uk-UA" sz="2200" dirty="0" smtClean="0">
                <a:solidFill>
                  <a:schemeClr val="bg1"/>
                </a:solidFill>
              </a:rPr>
              <a:t>)  триває не більше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30хв. Час варто розподілити так: 10 хвилин повторення вивченої теми або виклад нової теми + 20 хвилин виконання завдань. Варто суттєво зменшити кількість вправ (1-2), підготувати </a:t>
            </a:r>
            <a:r>
              <a:rPr lang="uk-UA" sz="2200" dirty="0" err="1" smtClean="0">
                <a:solidFill>
                  <a:schemeClr val="bg1"/>
                </a:solidFill>
              </a:rPr>
              <a:t>гугл</a:t>
            </a:r>
            <a:r>
              <a:rPr lang="uk-UA" sz="2200" dirty="0" smtClean="0">
                <a:solidFill>
                  <a:schemeClr val="bg1"/>
                </a:solidFill>
              </a:rPr>
              <a:t>-форму для опитування (будуть поточні оцінки). На день учень  витримає не більше трьох  дистанційних уроків (додайте до них ще три </a:t>
            </a:r>
            <a:r>
              <a:rPr lang="uk-UA" sz="2200" dirty="0" err="1" smtClean="0">
                <a:solidFill>
                  <a:schemeClr val="bg1"/>
                </a:solidFill>
              </a:rPr>
              <a:t>телеуроки</a:t>
            </a:r>
            <a:r>
              <a:rPr lang="uk-UA" sz="2200" dirty="0" smtClean="0">
                <a:solidFill>
                  <a:schemeClr val="bg1"/>
                </a:solidFill>
              </a:rPr>
              <a:t> – і робочий день учня вдався!). 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3. </a:t>
            </a:r>
            <a:r>
              <a:rPr lang="uk-UA" sz="2200" dirty="0" err="1" smtClean="0">
                <a:solidFill>
                  <a:schemeClr val="bg1"/>
                </a:solidFill>
              </a:rPr>
              <a:t>Відеоурок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err="1" smtClean="0">
                <a:solidFill>
                  <a:schemeClr val="bg1"/>
                </a:solidFill>
              </a:rPr>
              <a:t>офлайн</a:t>
            </a:r>
            <a:r>
              <a:rPr lang="uk-UA" sz="2200" dirty="0" smtClean="0">
                <a:solidFill>
                  <a:schemeClr val="bg1"/>
                </a:solidFill>
              </a:rPr>
              <a:t> триває не більше 10 хв. Це – </a:t>
            </a:r>
            <a:r>
              <a:rPr lang="uk-UA" sz="2200" dirty="0" err="1" smtClean="0">
                <a:solidFill>
                  <a:schemeClr val="bg1"/>
                </a:solidFill>
              </a:rPr>
              <a:t>відеопояснення</a:t>
            </a:r>
            <a:r>
              <a:rPr lang="uk-UA" sz="2200" dirty="0" smtClean="0">
                <a:solidFill>
                  <a:schemeClr val="bg1"/>
                </a:solidFill>
              </a:rPr>
              <a:t> нового </a:t>
            </a:r>
            <a:r>
              <a:rPr lang="uk-UA" sz="2200" dirty="0" err="1" smtClean="0">
                <a:solidFill>
                  <a:schemeClr val="bg1"/>
                </a:solidFill>
              </a:rPr>
              <a:t>матріалу</a:t>
            </a:r>
            <a:r>
              <a:rPr lang="uk-UA" sz="2200" dirty="0" smtClean="0">
                <a:solidFill>
                  <a:schemeClr val="bg1"/>
                </a:solidFill>
              </a:rPr>
              <a:t>, яке учитель відзняв і відправив на е-пошту учнів, виклав у закритій групі,  е-класі тощо.  Ці відео варто зберегти, згодом його можна буде  викласти (за бажанням учителя) на </a:t>
            </a:r>
            <a:r>
              <a:rPr lang="uk-UA" sz="2200" dirty="0" err="1" smtClean="0">
                <a:solidFill>
                  <a:schemeClr val="bg1"/>
                </a:solidFill>
              </a:rPr>
              <a:t>ютуб</a:t>
            </a:r>
            <a:r>
              <a:rPr lang="uk-UA" sz="2200" dirty="0" smtClean="0">
                <a:solidFill>
                  <a:schemeClr val="bg1"/>
                </a:solidFill>
              </a:rPr>
              <a:t>-каналі, у блозі тощо. 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4. Зберігайте списки учасників  онлайн-уроків. Навіть коли це «спільний дзвінок» у </a:t>
            </a:r>
            <a:r>
              <a:rPr lang="uk-UA" sz="2200" dirty="0" err="1">
                <a:solidFill>
                  <a:schemeClr val="bg1"/>
                </a:solidFill>
              </a:rPr>
              <a:t>в</a:t>
            </a:r>
            <a:r>
              <a:rPr lang="uk-UA" sz="2200" dirty="0" err="1" smtClean="0">
                <a:solidFill>
                  <a:schemeClr val="bg1"/>
                </a:solidFill>
              </a:rPr>
              <a:t>айбері</a:t>
            </a:r>
            <a:r>
              <a:rPr lang="uk-UA" sz="2200" dirty="0" smtClean="0">
                <a:solidFill>
                  <a:schemeClr val="bg1"/>
                </a:solidFill>
              </a:rPr>
              <a:t>. Не карайте тих, хто не долучився, краще розробіть заохочувальну </a:t>
            </a:r>
            <a:r>
              <a:rPr lang="uk-UA" sz="2200" dirty="0" err="1" smtClean="0">
                <a:solidFill>
                  <a:schemeClr val="bg1"/>
                </a:solidFill>
              </a:rPr>
              <a:t>бонусну</a:t>
            </a:r>
            <a:r>
              <a:rPr lang="uk-UA" sz="2200" dirty="0" smtClean="0">
                <a:solidFill>
                  <a:schemeClr val="bg1"/>
                </a:solidFill>
              </a:rPr>
              <a:t> систему для активних учасників.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5. Ведіть «перспективний щоденник» (зразок у наступному слайді). Це допоможе у вересні реалізувати коригувальне навчання. 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6. Готуйте завдання для вхідного діагностичного оцінювання.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7</a:t>
            </a:r>
            <a:r>
              <a:rPr lang="uk-UA" sz="2200" dirty="0" smtClean="0">
                <a:solidFill>
                  <a:schemeClr val="bg1"/>
                </a:solidFill>
              </a:rPr>
              <a:t>. </a:t>
            </a:r>
            <a:r>
              <a:rPr lang="uk-UA" sz="2200" dirty="0" err="1" smtClean="0">
                <a:solidFill>
                  <a:schemeClr val="bg1"/>
                </a:solidFill>
              </a:rPr>
              <a:t>Обов</a:t>
            </a:r>
            <a:r>
              <a:rPr lang="en-US" sz="2200" dirty="0" smtClean="0">
                <a:solidFill>
                  <a:schemeClr val="bg1"/>
                </a:solidFill>
              </a:rPr>
              <a:t>’</a:t>
            </a:r>
            <a:r>
              <a:rPr lang="uk-UA" sz="2200" dirty="0" err="1" smtClean="0">
                <a:solidFill>
                  <a:schemeClr val="bg1"/>
                </a:solidFill>
              </a:rPr>
              <a:t>язково</a:t>
            </a:r>
            <a:r>
              <a:rPr lang="uk-UA" sz="2200" dirty="0" smtClean="0">
                <a:solidFill>
                  <a:schemeClr val="bg1"/>
                </a:solidFill>
              </a:rPr>
              <a:t> давайте </a:t>
            </a:r>
            <a:r>
              <a:rPr lang="uk-UA" sz="2200" dirty="0" err="1" smtClean="0">
                <a:solidFill>
                  <a:schemeClr val="bg1"/>
                </a:solidFill>
              </a:rPr>
              <a:t>зворотрний</a:t>
            </a:r>
            <a:r>
              <a:rPr lang="uk-UA" sz="2200" dirty="0" smtClean="0">
                <a:solidFill>
                  <a:schemeClr val="bg1"/>
                </a:solidFill>
              </a:rPr>
              <a:t> зв</a:t>
            </a:r>
            <a:r>
              <a:rPr lang="en-US" sz="2200" dirty="0" smtClean="0">
                <a:solidFill>
                  <a:schemeClr val="bg1"/>
                </a:solidFill>
              </a:rPr>
              <a:t>’</a:t>
            </a:r>
            <a:r>
              <a:rPr lang="uk-UA" sz="2200" dirty="0" err="1" smtClean="0">
                <a:solidFill>
                  <a:schemeClr val="bg1"/>
                </a:solidFill>
              </a:rPr>
              <a:t>язок</a:t>
            </a:r>
            <a:r>
              <a:rPr lang="uk-UA" sz="2200" dirty="0" smtClean="0">
                <a:solidFill>
                  <a:schemeClr val="bg1"/>
                </a:solidFill>
              </a:rPr>
              <a:t/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8. </a:t>
            </a:r>
            <a:r>
              <a:rPr lang="ru-RU" sz="2200" dirty="0" err="1" smtClean="0">
                <a:solidFill>
                  <a:schemeClr val="bg1"/>
                </a:solidFill>
              </a:rPr>
              <a:t>Інформацію</a:t>
            </a:r>
            <a:r>
              <a:rPr lang="ru-RU" sz="2200" dirty="0" smtClean="0">
                <a:solidFill>
                  <a:schemeClr val="bg1"/>
                </a:solidFill>
              </a:rPr>
              <a:t> про </a:t>
            </a:r>
            <a:r>
              <a:rPr lang="ru-RU" sz="2200" dirty="0" err="1" smtClean="0">
                <a:solidFill>
                  <a:schemeClr val="bg1"/>
                </a:solidFill>
              </a:rPr>
              <a:t>проведені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заняття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надають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лише</a:t>
            </a:r>
            <a:r>
              <a:rPr lang="ru-RU" sz="2200" dirty="0" smtClean="0">
                <a:solidFill>
                  <a:schemeClr val="bg1"/>
                </a:solidFill>
              </a:rPr>
              <a:t> директору </a:t>
            </a:r>
            <a:r>
              <a:rPr lang="ru-RU" sz="2200" dirty="0" err="1" smtClean="0">
                <a:solidFill>
                  <a:schemeClr val="bg1"/>
                </a:solidFill>
              </a:rPr>
              <a:t>школи</a:t>
            </a:r>
            <a:r>
              <a:rPr lang="ru-RU" sz="2200" dirty="0" smtClean="0">
                <a:solidFill>
                  <a:schemeClr val="bg1"/>
                </a:solidFill>
              </a:rPr>
              <a:t>: </a:t>
            </a:r>
            <a:r>
              <a:rPr lang="ru-RU" sz="2200" dirty="0" err="1" smtClean="0">
                <a:solidFill>
                  <a:schemeClr val="bg1"/>
                </a:solidFill>
              </a:rPr>
              <a:t>це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може</a:t>
            </a:r>
            <a:r>
              <a:rPr lang="ru-RU" sz="2200" dirty="0" smtClean="0">
                <a:solidFill>
                  <a:schemeClr val="bg1"/>
                </a:solidFill>
              </a:rPr>
              <a:t> бути </a:t>
            </a:r>
            <a:r>
              <a:rPr lang="ru-RU" sz="2200" dirty="0" err="1" smtClean="0">
                <a:solidFill>
                  <a:schemeClr val="bg1"/>
                </a:solidFill>
              </a:rPr>
              <a:t>запис</a:t>
            </a:r>
            <a:r>
              <a:rPr lang="ru-RU" sz="2200" dirty="0" smtClean="0">
                <a:solidFill>
                  <a:schemeClr val="bg1"/>
                </a:solidFill>
              </a:rPr>
              <a:t> у </a:t>
            </a:r>
            <a:r>
              <a:rPr lang="ru-RU" sz="2200" dirty="0" err="1" smtClean="0">
                <a:solidFill>
                  <a:schemeClr val="bg1"/>
                </a:solidFill>
              </a:rPr>
              <a:t>журналі</a:t>
            </a:r>
            <a:r>
              <a:rPr lang="ru-RU" sz="2200" dirty="0" smtClean="0">
                <a:solidFill>
                  <a:schemeClr val="bg1"/>
                </a:solidFill>
              </a:rPr>
              <a:t>; онлайн-ресурс, у </a:t>
            </a:r>
            <a:r>
              <a:rPr lang="ru-RU" sz="2200" dirty="0" err="1" smtClean="0">
                <a:solidFill>
                  <a:schemeClr val="bg1"/>
                </a:solidFill>
              </a:rPr>
              <a:t>якому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працює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вчитель</a:t>
            </a:r>
            <a:r>
              <a:rPr lang="ru-RU" sz="2200" dirty="0" smtClean="0">
                <a:solidFill>
                  <a:schemeClr val="bg1"/>
                </a:solidFill>
              </a:rPr>
              <a:t> (перегляд </a:t>
            </a:r>
            <a:r>
              <a:rPr lang="ru-RU" sz="2200" dirty="0" err="1" smtClean="0">
                <a:solidFill>
                  <a:schemeClr val="bg1"/>
                </a:solidFill>
              </a:rPr>
              <a:t>уроків</a:t>
            </a:r>
            <a:r>
              <a:rPr lang="ru-RU" sz="2200" dirty="0" smtClean="0">
                <a:solidFill>
                  <a:schemeClr val="bg1"/>
                </a:solidFill>
              </a:rPr>
              <a:t>).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9. </a:t>
            </a:r>
            <a:r>
              <a:rPr lang="ru-RU" sz="2200" dirty="0" err="1" smtClean="0">
                <a:solidFill>
                  <a:schemeClr val="bg1"/>
                </a:solidFill>
              </a:rPr>
              <a:t>Ведіть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щоденник</a:t>
            </a:r>
            <a:r>
              <a:rPr lang="ru-RU" sz="2200" dirty="0" smtClean="0">
                <a:solidFill>
                  <a:schemeClr val="bg1"/>
                </a:solidFill>
              </a:rPr>
              <a:t>  </a:t>
            </a:r>
            <a:r>
              <a:rPr lang="ru-RU" sz="2200" dirty="0" err="1" smtClean="0">
                <a:solidFill>
                  <a:schemeClr val="bg1"/>
                </a:solidFill>
              </a:rPr>
              <a:t>успіхів</a:t>
            </a:r>
            <a:r>
              <a:rPr lang="ru-RU" sz="2200" dirty="0" smtClean="0">
                <a:solidFill>
                  <a:schemeClr val="bg1"/>
                </a:solidFill>
              </a:rPr>
              <a:t> і нового </a:t>
            </a:r>
            <a:r>
              <a:rPr lang="ru-RU" sz="2200" dirty="0" err="1" smtClean="0">
                <a:solidFill>
                  <a:schemeClr val="bg1"/>
                </a:solidFill>
              </a:rPr>
              <a:t>досвіду</a:t>
            </a:r>
            <a:r>
              <a:rPr lang="ru-RU" sz="2200" dirty="0" smtClean="0">
                <a:solidFill>
                  <a:schemeClr val="bg1"/>
                </a:solidFill>
              </a:rPr>
              <a:t> (блог, </a:t>
            </a:r>
            <a:r>
              <a:rPr lang="ru-RU" sz="2200" dirty="0" err="1" smtClean="0">
                <a:solidFill>
                  <a:schemeClr val="bg1"/>
                </a:solidFill>
              </a:rPr>
              <a:t>записник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нотатник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гугл</a:t>
            </a:r>
            <a:r>
              <a:rPr lang="ru-RU" sz="2200" dirty="0" smtClean="0">
                <a:solidFill>
                  <a:schemeClr val="bg1"/>
                </a:solidFill>
              </a:rPr>
              <a:t>-папку </a:t>
            </a:r>
            <a:r>
              <a:rPr lang="ru-RU" sz="2200" dirty="0" err="1" smtClean="0">
                <a:solidFill>
                  <a:schemeClr val="bg1"/>
                </a:solidFill>
              </a:rPr>
              <a:t>тощо</a:t>
            </a:r>
            <a:r>
              <a:rPr lang="ru-RU" sz="2200" dirty="0" smtClean="0">
                <a:solidFill>
                  <a:schemeClr val="bg1"/>
                </a:solidFill>
              </a:rPr>
              <a:t>).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10. </a:t>
            </a:r>
            <a:r>
              <a:rPr lang="ru-RU" sz="2200" dirty="0" err="1" smtClean="0">
                <a:solidFill>
                  <a:schemeClr val="bg1"/>
                </a:solidFill>
              </a:rPr>
              <a:t>Діліться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позитивними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враженнями</a:t>
            </a:r>
            <a:r>
              <a:rPr lang="ru-RU" sz="2200" dirty="0" smtClean="0">
                <a:solidFill>
                  <a:schemeClr val="bg1"/>
                </a:solidFill>
              </a:rPr>
              <a:t> й </a:t>
            </a:r>
            <a:r>
              <a:rPr lang="ru-RU" sz="2200" dirty="0" err="1" smtClean="0">
                <a:solidFill>
                  <a:schemeClr val="bg1"/>
                </a:solidFill>
              </a:rPr>
              <a:t>досвідом</a:t>
            </a:r>
            <a:r>
              <a:rPr lang="ru-RU" sz="2200" dirty="0" smtClean="0">
                <a:solidFill>
                  <a:schemeClr val="bg1"/>
                </a:solidFill>
              </a:rPr>
              <a:t>!</a:t>
            </a:r>
            <a:r>
              <a:rPr lang="ru-RU" sz="2200" b="1" dirty="0" smtClean="0">
                <a:solidFill>
                  <a:schemeClr val="bg1"/>
                </a:solidFill>
              </a:rPr>
              <a:t/>
            </a:r>
            <a:br>
              <a:rPr lang="ru-RU" sz="2200" b="1" dirty="0" smtClean="0">
                <a:solidFill>
                  <a:schemeClr val="bg1"/>
                </a:solidFill>
              </a:rPr>
            </a:br>
            <a:endParaRPr lang="uk-UA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7" y="296885"/>
            <a:ext cx="1117638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Перспективний щоденник коригувального навчання</a:t>
            </a:r>
            <a:endParaRPr lang="uk-UA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060636"/>
              </p:ext>
            </p:extLst>
          </p:nvPr>
        </p:nvGraphicFramePr>
        <p:xfrm>
          <a:off x="810905" y="1402449"/>
          <a:ext cx="10515600" cy="5102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385"/>
                <a:gridCol w="1910687"/>
                <a:gridCol w="2238232"/>
                <a:gridCol w="2183642"/>
                <a:gridCol w="2796654"/>
              </a:tblGrid>
              <a:tr h="1444852">
                <a:tc>
                  <a:txBody>
                    <a:bodyPr/>
                    <a:lstStyle/>
                    <a:p>
                      <a:r>
                        <a:rPr lang="uk-UA" dirty="0" smtClean="0"/>
                        <a:t>Клас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Тема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 лінія (потрібно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повноцінний урок/</a:t>
                      </a:r>
                      <a:r>
                        <a:rPr lang="uk-UA" dirty="0" err="1" smtClean="0"/>
                        <a:t>уроки</a:t>
                      </a:r>
                      <a:r>
                        <a:rPr lang="uk-UA" dirty="0" smtClean="0"/>
                        <a:t>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ІІ лінія (достатньо групової</a:t>
                      </a:r>
                      <a:r>
                        <a:rPr lang="uk-UA" baseline="0" dirty="0" smtClean="0"/>
                        <a:t> консультації/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консультацій</a:t>
                      </a:r>
                      <a:r>
                        <a:rPr lang="uk-UA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ІІІ лінія (індивідуальна</a:t>
                      </a:r>
                      <a:r>
                        <a:rPr lang="uk-UA" baseline="0" dirty="0" smtClean="0"/>
                        <a:t> консультація, вказати прізвища дітей, які потребують консультації</a:t>
                      </a:r>
                      <a:r>
                        <a:rPr lang="uk-UA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6-Б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Числівник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Відмінювання</a:t>
                      </a:r>
                      <a:r>
                        <a:rPr lang="uk-UA" baseline="0" dirty="0" smtClean="0"/>
                        <a:t> числівників</a:t>
                      </a:r>
                      <a:endParaRPr lang="uk-UA" dirty="0" smtClean="0"/>
                    </a:p>
                    <a:p>
                      <a:endParaRPr lang="uk-UA" baseline="0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Узгодження числівників з іменниками (Бойчук, </a:t>
                      </a:r>
                      <a:r>
                        <a:rPr lang="uk-UA" dirty="0" err="1" smtClean="0"/>
                        <a:t>Федорчук</a:t>
                      </a:r>
                      <a:r>
                        <a:rPr lang="uk-UA" dirty="0" smtClean="0"/>
                        <a:t>, </a:t>
                      </a:r>
                      <a:r>
                        <a:rPr lang="uk-UA" dirty="0" err="1" smtClean="0"/>
                        <a:t>Семчук</a:t>
                      </a:r>
                      <a:r>
                        <a:rPr lang="uk-UA" dirty="0" smtClean="0"/>
                        <a:t>, </a:t>
                      </a:r>
                      <a:r>
                        <a:rPr lang="uk-UA" dirty="0" err="1" smtClean="0"/>
                        <a:t>Палійчук</a:t>
                      </a:r>
                      <a:r>
                        <a:rPr lang="uk-UA" dirty="0" smtClean="0"/>
                        <a:t>, </a:t>
                      </a:r>
                      <a:r>
                        <a:rPr lang="uk-UA" dirty="0" err="1" smtClean="0"/>
                        <a:t>Осініна</a:t>
                      </a:r>
                      <a:r>
                        <a:rPr lang="uk-UA" dirty="0" smtClean="0"/>
                        <a:t>, </a:t>
                      </a:r>
                      <a:r>
                        <a:rPr lang="uk-UA" dirty="0" err="1" smtClean="0"/>
                        <a:t>Мариновська</a:t>
                      </a:r>
                      <a:r>
                        <a:rPr lang="uk-UA" dirty="0" smtClean="0"/>
                        <a:t>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Правопис числівників (Іваненко, Петренко - вивчення)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Узгодження числівників з іменниками (Сидоренко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Вільниченко</a:t>
                      </a:r>
                      <a:r>
                        <a:rPr lang="uk-UA" baseline="0" dirty="0" smtClean="0"/>
                        <a:t> – закріплення, попередження помилок</a:t>
                      </a:r>
                      <a:r>
                        <a:rPr lang="uk-UA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Складені випадки (Панасенко – підготовка до олімпіади)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1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0772" y="1283474"/>
            <a:ext cx="4846687" cy="74696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СТАНДАРТИЗОВАНЕ ОЦІНЮВАННЯ</a:t>
            </a:r>
            <a:endParaRPr lang="uk-UA" sz="2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93947" y="3406449"/>
            <a:ext cx="2338527" cy="1311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Підсумкове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(</a:t>
            </a:r>
            <a:r>
              <a:rPr lang="uk-UA" sz="2400" b="1" dirty="0" err="1" smtClean="0">
                <a:solidFill>
                  <a:srgbClr val="002060"/>
                </a:solidFill>
              </a:rPr>
              <a:t>сумативне</a:t>
            </a:r>
            <a:r>
              <a:rPr lang="uk-UA" sz="2400" b="1" dirty="0" smtClean="0">
                <a:solidFill>
                  <a:srgbClr val="002060"/>
                </a:solidFill>
              </a:rPr>
              <a:t>)</a:t>
            </a:r>
            <a:endParaRPr lang="uk-UA" sz="2400" b="1" dirty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 оцінювання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23503" y="3386341"/>
            <a:ext cx="2305438" cy="1312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Тематичне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(рубіжне)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оцінювання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8915" y="2285556"/>
            <a:ext cx="4888543" cy="8955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У</a:t>
            </a:r>
            <a:r>
              <a:rPr lang="uk-UA" sz="2400" b="1" dirty="0" smtClean="0">
                <a:solidFill>
                  <a:srgbClr val="002060"/>
                </a:solidFill>
              </a:rPr>
              <a:t>сні та письмові індивідуальні контрольні роботи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9793" y="5058351"/>
            <a:ext cx="2338526" cy="13970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Зовнішнє незалежне оцінювання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62020" y="5014559"/>
            <a:ext cx="2305438" cy="1401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Державна підсумкова атестація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0772" y="186616"/>
            <a:ext cx="4846687" cy="86444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ДІАГНОСТИЧНЕ  ОЦІНЮВАННЯ</a:t>
            </a:r>
            <a:endParaRPr lang="uk-UA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937939" y="4607827"/>
            <a:ext cx="2905880" cy="114902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Усні та письмові, індивідуальні та групові поточні роботи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649516" y="4653725"/>
            <a:ext cx="3082361" cy="81979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sz="2000" b="1" dirty="0" smtClean="0">
                <a:solidFill>
                  <a:srgbClr val="C00000"/>
                </a:solidFill>
              </a:rPr>
              <a:t>Словесне </a:t>
            </a:r>
          </a:p>
          <a:p>
            <a:pPr algn="ctr">
              <a:lnSpc>
                <a:spcPts val="1900"/>
              </a:lnSpc>
            </a:pPr>
            <a:r>
              <a:rPr lang="uk-UA" sz="2000" b="1" dirty="0" smtClean="0">
                <a:solidFill>
                  <a:srgbClr val="C00000"/>
                </a:solidFill>
              </a:rPr>
              <a:t>оцінювання</a:t>
            </a:r>
            <a:endParaRPr lang="uk-UA" sz="2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66704" y="5627172"/>
            <a:ext cx="3065173" cy="93528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rgbClr val="C00000"/>
                </a:solidFill>
              </a:rPr>
              <a:t>Самооцінювання</a:t>
            </a:r>
            <a:endParaRPr lang="uk-UA" sz="2000" b="1" dirty="0">
              <a:solidFill>
                <a:srgbClr val="C00000"/>
              </a:solidFill>
            </a:endParaRPr>
          </a:p>
          <a:p>
            <a:pPr algn="ctr"/>
            <a:r>
              <a:rPr lang="uk-UA" sz="2000" b="1" dirty="0" err="1" smtClean="0">
                <a:solidFill>
                  <a:srgbClr val="C00000"/>
                </a:solidFill>
              </a:rPr>
              <a:t>Взаємооцінювання</a:t>
            </a:r>
            <a:endParaRPr lang="uk-UA" sz="2000" b="1" dirty="0" smtClean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66704" y="3633274"/>
            <a:ext cx="6247948" cy="79900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ФОРМУВАЛЬНЕ ОЦІНЮВАННЯ</a:t>
            </a:r>
            <a:endParaRPr lang="uk-UA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66704" y="1330962"/>
            <a:ext cx="6247949" cy="699473"/>
          </a:xfrm>
          <a:prstGeom prst="roundRect">
            <a:avLst/>
          </a:prstGeom>
          <a:solidFill>
            <a:srgbClr val="FC560C"/>
          </a:solidFill>
          <a:ln>
            <a:solidFill>
              <a:srgbClr val="FC5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ПОТОЧНЕ  ОЦІНЮВАННЯ</a:t>
            </a:r>
            <a:endParaRPr lang="uk-UA" sz="24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830598" y="2244951"/>
            <a:ext cx="3025251" cy="1130129"/>
          </a:xfrm>
          <a:prstGeom prst="roundRect">
            <a:avLst/>
          </a:prstGeom>
          <a:solidFill>
            <a:schemeClr val="bg1"/>
          </a:solidFill>
          <a:ln>
            <a:solidFill>
              <a:srgbClr val="FC5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FC560C"/>
                </a:solidFill>
              </a:rPr>
              <a:t>Усні та </a:t>
            </a:r>
            <a:r>
              <a:rPr lang="uk-UA" sz="2000" b="1" dirty="0" smtClean="0">
                <a:solidFill>
                  <a:srgbClr val="FC560C"/>
                </a:solidFill>
              </a:rPr>
              <a:t>письмові, індивідуальні та групові поточні </a:t>
            </a:r>
            <a:r>
              <a:rPr lang="uk-UA" sz="2000" b="1" dirty="0">
                <a:solidFill>
                  <a:srgbClr val="FC560C"/>
                </a:solidFill>
              </a:rPr>
              <a:t>роботи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66704" y="2229171"/>
            <a:ext cx="2962141" cy="1130129"/>
          </a:xfrm>
          <a:prstGeom prst="roundRect">
            <a:avLst/>
          </a:prstGeom>
          <a:solidFill>
            <a:schemeClr val="bg1"/>
          </a:solidFill>
          <a:ln>
            <a:solidFill>
              <a:srgbClr val="FC5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/>
          </a:p>
          <a:p>
            <a:pPr algn="ctr"/>
            <a:r>
              <a:rPr lang="uk-UA" sz="2000" b="1" dirty="0" err="1" smtClean="0">
                <a:solidFill>
                  <a:srgbClr val="FC560C"/>
                </a:solidFill>
              </a:rPr>
              <a:t>Самооцінювання</a:t>
            </a:r>
            <a:endParaRPr lang="uk-UA" sz="2000" b="1" dirty="0" smtClean="0">
              <a:solidFill>
                <a:srgbClr val="FC560C"/>
              </a:solidFill>
            </a:endParaRPr>
          </a:p>
          <a:p>
            <a:pPr algn="ctr"/>
            <a:r>
              <a:rPr lang="uk-UA" sz="2000" b="1" dirty="0" err="1" smtClean="0">
                <a:solidFill>
                  <a:srgbClr val="FC560C"/>
                </a:solidFill>
              </a:rPr>
              <a:t>Взаємооцінювання</a:t>
            </a:r>
            <a:endParaRPr lang="uk-UA" sz="2000" b="1" dirty="0" smtClean="0">
              <a:solidFill>
                <a:srgbClr val="FC560C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FC560C"/>
                </a:solidFill>
              </a:rPr>
              <a:t>Оцінка вчителя</a:t>
            </a:r>
          </a:p>
          <a:p>
            <a:pPr algn="ctr"/>
            <a:endParaRPr lang="uk-UA" sz="2400" b="1" dirty="0">
              <a:solidFill>
                <a:srgbClr val="FC560C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37938" y="186616"/>
            <a:ext cx="2976715" cy="8703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/>
          </a:p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Технологія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«Провокація»</a:t>
            </a:r>
          </a:p>
          <a:p>
            <a:pPr algn="ctr"/>
            <a:endParaRPr lang="uk-UA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666704" y="186616"/>
            <a:ext cx="3065173" cy="8703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/>
          </a:p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Вхідне тестування</a:t>
            </a:r>
          </a:p>
          <a:p>
            <a:pPr algn="ctr"/>
            <a:endParaRPr lang="uk-UA" sz="24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019279" y="5880888"/>
            <a:ext cx="2824540" cy="65933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sz="2000" b="1" dirty="0">
                <a:solidFill>
                  <a:srgbClr val="C00000"/>
                </a:solidFill>
              </a:rPr>
              <a:t>е</a:t>
            </a:r>
            <a:r>
              <a:rPr lang="uk-UA" sz="2000" b="1" dirty="0" smtClean="0">
                <a:solidFill>
                  <a:srgbClr val="C00000"/>
                </a:solidFill>
              </a:rPr>
              <a:t>-оцінювання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5146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76518" y="0"/>
            <a:ext cx="11715481" cy="685800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100" b="1" dirty="0" err="1" smtClean="0">
                <a:solidFill>
                  <a:schemeClr val="bg1"/>
                </a:solidFill>
              </a:rPr>
              <a:t>Згідно</a:t>
            </a:r>
            <a:r>
              <a:rPr lang="ru-RU" sz="3100" b="1" dirty="0" smtClean="0">
                <a:solidFill>
                  <a:schemeClr val="bg1"/>
                </a:solidFill>
              </a:rPr>
              <a:t> </a:t>
            </a:r>
            <a:r>
              <a:rPr lang="ru-RU" sz="3100" b="1" dirty="0">
                <a:solidFill>
                  <a:schemeClr val="bg1"/>
                </a:solidFill>
              </a:rPr>
              <a:t>з листом МОН </a:t>
            </a:r>
            <a:r>
              <a:rPr lang="ru-RU" sz="3100" b="1" dirty="0" err="1">
                <a:solidFill>
                  <a:schemeClr val="bg1"/>
                </a:solidFill>
              </a:rPr>
              <a:t>від</a:t>
            </a:r>
            <a:r>
              <a:rPr lang="ru-RU" sz="3100" b="1" dirty="0">
                <a:solidFill>
                  <a:schemeClr val="bg1"/>
                </a:solidFill>
              </a:rPr>
              <a:t> 16.04.2020 </a:t>
            </a:r>
            <a:r>
              <a:rPr lang="ru-RU" sz="3100" b="1" dirty="0" err="1">
                <a:solidFill>
                  <a:schemeClr val="bg1"/>
                </a:solidFill>
              </a:rPr>
              <a:t>особливості</a:t>
            </a:r>
            <a:r>
              <a:rPr lang="ru-RU" sz="3100" b="1" dirty="0">
                <a:solidFill>
                  <a:schemeClr val="bg1"/>
                </a:solidFill>
              </a:rPr>
              <a:t> </a:t>
            </a:r>
            <a:r>
              <a:rPr lang="ru-RU" sz="3100" b="1" dirty="0" err="1">
                <a:solidFill>
                  <a:schemeClr val="bg1"/>
                </a:solidFill>
              </a:rPr>
              <a:t>підсумкового</a:t>
            </a:r>
            <a:r>
              <a:rPr lang="ru-RU" sz="3100" b="1" dirty="0">
                <a:solidFill>
                  <a:schemeClr val="bg1"/>
                </a:solidFill>
              </a:rPr>
              <a:t> </a:t>
            </a:r>
            <a:r>
              <a:rPr lang="ru-RU" sz="3100" b="1" dirty="0" err="1">
                <a:solidFill>
                  <a:schemeClr val="bg1"/>
                </a:solidFill>
              </a:rPr>
              <a:t>оцінювання</a:t>
            </a:r>
            <a:r>
              <a:rPr lang="ru-RU" sz="3100" b="1" dirty="0">
                <a:solidFill>
                  <a:schemeClr val="bg1"/>
                </a:solidFill>
              </a:rPr>
              <a:t> - </a:t>
            </a:r>
            <a:r>
              <a:rPr lang="ru-RU" sz="3100" b="1" dirty="0" err="1">
                <a:solidFill>
                  <a:schemeClr val="bg1"/>
                </a:solidFill>
              </a:rPr>
              <a:t>повноваження</a:t>
            </a:r>
            <a:r>
              <a:rPr lang="ru-RU" sz="3100" b="1" dirty="0">
                <a:solidFill>
                  <a:schemeClr val="bg1"/>
                </a:solidFill>
              </a:rPr>
              <a:t> закладу </a:t>
            </a:r>
            <a:r>
              <a:rPr lang="ru-RU" sz="3100" b="1" dirty="0" err="1">
                <a:solidFill>
                  <a:schemeClr val="bg1"/>
                </a:solidFill>
              </a:rPr>
              <a:t>освіти</a:t>
            </a:r>
            <a:r>
              <a:rPr lang="ru-RU" sz="3100" b="1" dirty="0" smtClean="0">
                <a:solidFill>
                  <a:schemeClr val="bg1"/>
                </a:solidFill>
              </a:rPr>
              <a:t>.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900" b="1" dirty="0" smtClean="0">
                <a:solidFill>
                  <a:schemeClr val="accent6">
                    <a:lumMod val="75000"/>
                  </a:schemeClr>
                </a:solidFill>
              </a:rPr>
              <a:t>щ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uk-UA" sz="3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uk-UA" sz="3200" dirty="0" smtClean="0">
                <a:solidFill>
                  <a:schemeClr val="bg1"/>
                </a:solidFill>
                <a:latin typeface="+mn-lt"/>
              </a:rPr>
            </a:br>
            <a:r>
              <a:rPr lang="uk-UA" sz="3200" dirty="0" smtClean="0">
                <a:solidFill>
                  <a:schemeClr val="bg1"/>
                </a:solidFill>
                <a:latin typeface="+mn-lt"/>
              </a:rPr>
              <a:t>У </a:t>
            </a:r>
            <a:r>
              <a:rPr lang="uk-UA" sz="3200" dirty="0">
                <a:solidFill>
                  <a:schemeClr val="bg1"/>
                </a:solidFill>
                <a:latin typeface="+mn-lt"/>
              </a:rPr>
              <a:t>синхронному режимі учні можуть</a:t>
            </a:r>
            <a:r>
              <a:rPr lang="uk-UA" sz="3200" dirty="0" smtClean="0">
                <a:solidFill>
                  <a:schemeClr val="bg1"/>
                </a:solidFill>
                <a:latin typeface="+mn-lt"/>
              </a:rPr>
              <a:t>:</a:t>
            </a:r>
            <a:br>
              <a:rPr lang="uk-UA" sz="3200" dirty="0" smtClean="0">
                <a:solidFill>
                  <a:schemeClr val="bg1"/>
                </a:solidFill>
                <a:latin typeface="+mn-lt"/>
              </a:rPr>
            </a:br>
            <a:r>
              <a:rPr lang="uk-UA" sz="2000" dirty="0" smtClean="0">
                <a:solidFill>
                  <a:schemeClr val="bg1"/>
                </a:solidFill>
                <a:latin typeface="+mn-lt"/>
              </a:rPr>
              <a:t>виконувати 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тести на платформах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Googleclassroom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Naurok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Moodle 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тощо за вибором </a:t>
            </a:r>
            <a:r>
              <a:rPr lang="uk-UA" sz="2000" dirty="0" smtClean="0">
                <a:solidFill>
                  <a:schemeClr val="bg1"/>
                </a:solidFill>
                <a:latin typeface="+mn-lt"/>
              </a:rPr>
              <a:t>вчителя</a:t>
            </a:r>
            <a:br>
              <a:rPr lang="uk-UA" sz="2000" dirty="0" smtClean="0">
                <a:solidFill>
                  <a:schemeClr val="bg1"/>
                </a:solidFill>
                <a:latin typeface="+mn-lt"/>
              </a:rPr>
            </a:br>
            <a:r>
              <a:rPr lang="uk-UA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та з урахуванням можливостей учня;</a:t>
            </a:r>
            <a:br>
              <a:rPr lang="uk-UA" sz="2000" dirty="0">
                <a:solidFill>
                  <a:schemeClr val="bg1"/>
                </a:solidFill>
                <a:latin typeface="+mn-lt"/>
              </a:rPr>
            </a:br>
            <a:r>
              <a:rPr lang="uk-UA" sz="2000" dirty="0">
                <a:solidFill>
                  <a:schemeClr val="bg1"/>
                </a:solidFill>
                <a:latin typeface="+mn-lt"/>
              </a:rPr>
              <a:t>виконувати письмові роботи, у тому числі диктанти, із використанням </a:t>
            </a:r>
            <a:r>
              <a:rPr lang="uk-UA" sz="2000" dirty="0" err="1">
                <a:solidFill>
                  <a:schemeClr val="bg1"/>
                </a:solidFill>
                <a:latin typeface="+mn-lt"/>
              </a:rPr>
              <a:t>відеоінструментів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Skype, Zoom 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тощо;</a:t>
            </a:r>
            <a:br>
              <a:rPr lang="uk-UA" sz="2000" dirty="0">
                <a:solidFill>
                  <a:schemeClr val="bg1"/>
                </a:solidFill>
                <a:latin typeface="+mn-lt"/>
              </a:rPr>
            </a:br>
            <a:r>
              <a:rPr lang="uk-UA" sz="2000" dirty="0">
                <a:solidFill>
                  <a:schemeClr val="bg1"/>
                </a:solidFill>
                <a:latin typeface="+mn-lt"/>
              </a:rPr>
              <a:t>брати участь в усних формах контролю (усний переказ, читання напам’ять вірша та прозових текстів, презентація та захист </a:t>
            </a:r>
            <a:r>
              <a:rPr lang="uk-UA" sz="2000" dirty="0" err="1">
                <a:solidFill>
                  <a:schemeClr val="bg1"/>
                </a:solidFill>
                <a:latin typeface="+mn-lt"/>
              </a:rPr>
              <a:t>проєктів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 тощо) із використанням </a:t>
            </a:r>
            <a:r>
              <a:rPr lang="uk-UA" sz="2000" dirty="0" err="1">
                <a:solidFill>
                  <a:schemeClr val="bg1"/>
                </a:solidFill>
                <a:latin typeface="+mn-lt"/>
              </a:rPr>
              <a:t>відеоінструментів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Skype, Zoom 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індивідуально або в групах;</a:t>
            </a:r>
            <a:br>
              <a:rPr lang="uk-UA" sz="2000" dirty="0">
                <a:solidFill>
                  <a:schemeClr val="bg1"/>
                </a:solidFill>
                <a:latin typeface="+mn-lt"/>
              </a:rPr>
            </a:br>
            <a:r>
              <a:rPr lang="uk-UA" sz="2000" dirty="0">
                <a:solidFill>
                  <a:schemeClr val="bg1"/>
                </a:solidFill>
                <a:latin typeface="+mn-lt"/>
              </a:rPr>
              <a:t>брати участь в онлайн-семінарах та онлайн-форумах із використанням </a:t>
            </a:r>
            <a:r>
              <a:rPr lang="uk-UA" sz="2000" dirty="0" err="1">
                <a:solidFill>
                  <a:schemeClr val="bg1"/>
                </a:solidFill>
                <a:latin typeface="+mn-lt"/>
              </a:rPr>
              <a:t>відеоінструментів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Skype, Zoom 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або в чатах на платформах дистанційного навчання (наприклад,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Moodle) 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у закритих групах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Facebook 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та ін</a:t>
            </a:r>
            <a:r>
              <a:rPr lang="uk-UA" sz="2000" dirty="0" smtClean="0">
                <a:solidFill>
                  <a:schemeClr val="bg1"/>
                </a:solidFill>
                <a:latin typeface="+mn-lt"/>
              </a:rPr>
              <a:t>.</a:t>
            </a:r>
            <a:br>
              <a:rPr lang="uk-UA" sz="2000" dirty="0" smtClean="0">
                <a:solidFill>
                  <a:schemeClr val="bg1"/>
                </a:solidFill>
                <a:latin typeface="+mn-lt"/>
              </a:rPr>
            </a:br>
            <a:r>
              <a:rPr lang="uk-UA" sz="9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ь</a:t>
            </a:r>
            <a:r>
              <a:rPr lang="uk-UA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uk-UA" sz="2000" dirty="0" smtClean="0">
                <a:solidFill>
                  <a:schemeClr val="bg1"/>
                </a:solidFill>
                <a:latin typeface="+mn-lt"/>
              </a:rPr>
            </a:br>
            <a:r>
              <a:rPr lang="uk-UA" sz="3200" dirty="0" smtClean="0">
                <a:solidFill>
                  <a:schemeClr val="bg1"/>
                </a:solidFill>
                <a:latin typeface="+mn-lt"/>
              </a:rPr>
              <a:t>В </a:t>
            </a:r>
            <a:r>
              <a:rPr lang="uk-UA" sz="3200" dirty="0">
                <a:solidFill>
                  <a:schemeClr val="bg1"/>
                </a:solidFill>
                <a:latin typeface="+mn-lt"/>
              </a:rPr>
              <a:t>асинхронному режимі учні можуть</a:t>
            </a:r>
            <a:r>
              <a:rPr lang="uk-UA" sz="3200" dirty="0" smtClean="0">
                <a:solidFill>
                  <a:schemeClr val="bg1"/>
                </a:solidFill>
                <a:latin typeface="+mn-lt"/>
              </a:rPr>
              <a:t>:</a:t>
            </a:r>
            <a:br>
              <a:rPr lang="uk-UA" sz="3200" dirty="0" smtClean="0">
                <a:solidFill>
                  <a:schemeClr val="bg1"/>
                </a:solidFill>
                <a:latin typeface="+mn-lt"/>
              </a:rPr>
            </a:br>
            <a:r>
              <a:rPr lang="uk-UA" sz="2000" dirty="0" smtClean="0">
                <a:solidFill>
                  <a:schemeClr val="bg1"/>
                </a:solidFill>
                <a:latin typeface="+mn-lt"/>
              </a:rPr>
              <a:t>виконувати 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завдання на одній з платформ (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Googleclassroom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Naurok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Moodle 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та ін. за вибором вчителя);</a:t>
            </a:r>
            <a:br>
              <a:rPr lang="uk-UA" sz="2000" dirty="0">
                <a:solidFill>
                  <a:schemeClr val="bg1"/>
                </a:solidFill>
                <a:latin typeface="+mn-lt"/>
              </a:rPr>
            </a:br>
            <a:r>
              <a:rPr lang="uk-UA" sz="2000" dirty="0">
                <a:solidFill>
                  <a:schemeClr val="bg1"/>
                </a:solidFill>
                <a:latin typeface="+mn-lt"/>
              </a:rPr>
              <a:t>виконувати письмові роботи у текстових редакторах (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Word 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та ін.) або </a:t>
            </a:r>
            <a:r>
              <a:rPr lang="uk-UA" sz="2000" dirty="0" smtClean="0">
                <a:solidFill>
                  <a:schemeClr val="bg1"/>
                </a:solidFill>
                <a:latin typeface="+mn-lt"/>
              </a:rPr>
              <a:t>у зошитах 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та надсилати вчителю файли з виконаними завданнями електронною поштою, в один із </a:t>
            </a:r>
            <a:r>
              <a:rPr lang="uk-UA" sz="2000" dirty="0" err="1">
                <a:solidFill>
                  <a:schemeClr val="bg1"/>
                </a:solidFill>
                <a:latin typeface="+mn-lt"/>
              </a:rPr>
              <a:t>месенджерів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Viber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WhatsApp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Facebook 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тощо) або іншими засобами поштового зв’язку (за відсутністю технічних засобів навчання або доступу до мережі Інтернет);</a:t>
            </a:r>
            <a:br>
              <a:rPr lang="uk-UA" sz="2000" dirty="0">
                <a:solidFill>
                  <a:schemeClr val="bg1"/>
                </a:solidFill>
                <a:latin typeface="+mn-lt"/>
              </a:rPr>
            </a:br>
            <a:r>
              <a:rPr lang="uk-UA" sz="2000" dirty="0">
                <a:solidFill>
                  <a:schemeClr val="bg1"/>
                </a:solidFill>
                <a:latin typeface="+mn-lt"/>
              </a:rPr>
              <a:t>писати диктанти з використанням аудіо або відеозаписів, створених та надісланих вчителем;</a:t>
            </a:r>
            <a:br>
              <a:rPr lang="uk-UA" sz="2000" dirty="0">
                <a:solidFill>
                  <a:schemeClr val="bg1"/>
                </a:solidFill>
                <a:latin typeface="+mn-lt"/>
              </a:rPr>
            </a:br>
            <a:r>
              <a:rPr lang="uk-UA" sz="2000" dirty="0">
                <a:solidFill>
                  <a:schemeClr val="bg1"/>
                </a:solidFill>
                <a:latin typeface="+mn-lt"/>
              </a:rPr>
              <a:t>знімати на відео або записувати аудіо усних відповідей та надсилати файли вчителю засобами електронного зв’язку тощо</a:t>
            </a:r>
            <a:r>
              <a:rPr lang="uk-UA" sz="2000" dirty="0" smtClean="0">
                <a:solidFill>
                  <a:schemeClr val="bg1"/>
                </a:solidFill>
                <a:latin typeface="+mn-lt"/>
              </a:rPr>
              <a:t>.</a:t>
            </a:r>
            <a:br>
              <a:rPr lang="uk-UA" sz="2000" dirty="0" smtClean="0">
                <a:solidFill>
                  <a:schemeClr val="bg1"/>
                </a:solidFill>
                <a:latin typeface="+mn-lt"/>
              </a:rPr>
            </a:br>
            <a:r>
              <a:rPr lang="uk-UA" sz="2000" dirty="0">
                <a:solidFill>
                  <a:schemeClr val="bg1"/>
                </a:solidFill>
                <a:latin typeface="+mn-lt"/>
              </a:rPr>
              <a:t/>
            </a:r>
            <a:br>
              <a:rPr lang="uk-UA" sz="2000" dirty="0">
                <a:solidFill>
                  <a:schemeClr val="bg1"/>
                </a:solidFill>
                <a:latin typeface="+mn-lt"/>
              </a:rPr>
            </a:br>
            <a:endParaRPr lang="uk-UA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47651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6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sz="4000" b="1" dirty="0" smtClean="0">
                <a:solidFill>
                  <a:schemeClr val="bg1"/>
                </a:solidFill>
              </a:rPr>
              <a:t>  Записи в офіційному журналі</a:t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4000" b="1" dirty="0" smtClean="0">
                <a:solidFill>
                  <a:schemeClr val="bg1"/>
                </a:solidFill>
              </a:rPr>
              <a:t> 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  <a:t>Класні журнали заповнюють відповідно до календарно-тематичного планування </a:t>
            </a:r>
            <a:b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</a:br>
            <a:r>
              <a:rPr lang="uk-UA" altLang="uk-UA" sz="2400" dirty="0">
                <a:solidFill>
                  <a:schemeClr val="bg1"/>
                </a:solidFill>
                <a:latin typeface="Open Sans"/>
              </a:rPr>
              <a:t>  </a:t>
            </a:r>
            <a:r>
              <a:rPr lang="uk-UA" altLang="uk-UA" sz="2400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  <a:t>згідно з розкладом.</a:t>
            </a:r>
            <a:b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</a:b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  <a:t>   Під час заповнення можна використовувати нотатки й замітки, які були зроблені</a:t>
            </a:r>
            <a:b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</a:br>
            <a:r>
              <a:rPr lang="uk-UA" altLang="uk-UA" sz="24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uk-UA" altLang="uk-UA" sz="2400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  <a:t> у довільній формі під час карантину.</a:t>
            </a:r>
            <a:b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</a:b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  <a:t>   Семестрове оцінювання здійснюють на підставі тематичного оцінювання.</a:t>
            </a:r>
            <a:b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</a:b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  <a:t>   Річне оцінювання –   за результатами семестрових оцінок.</a:t>
            </a:r>
            <a:b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</a:b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  <a:t>   Журналі обліку замін не заповнюють.</a:t>
            </a:r>
            <a:b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</a:b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  <a:t>   Дати та зміст уроків записують відповідно до календарно-тематичного планування</a:t>
            </a:r>
            <a:b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</a:br>
            <a:r>
              <a:rPr lang="uk-UA" altLang="uk-UA" sz="2400" dirty="0">
                <a:solidFill>
                  <a:schemeClr val="bg1"/>
                </a:solidFill>
                <a:latin typeface="Open Sans"/>
              </a:rPr>
              <a:t>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  <a:t>  та свого розкладу.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uk-UA" sz="4000" b="1" dirty="0" smtClean="0">
                <a:solidFill>
                  <a:schemeClr val="bg1"/>
                </a:solidFill>
              </a:rPr>
              <a:t>Ключові цитати Любомири </a:t>
            </a:r>
            <a:r>
              <a:rPr lang="uk-UA" sz="4000" b="1" dirty="0" err="1" smtClean="0">
                <a:solidFill>
                  <a:schemeClr val="bg1"/>
                </a:solidFill>
              </a:rPr>
              <a:t>Мандзій</a:t>
            </a:r>
            <a:r>
              <a:rPr lang="uk-UA" sz="4000" b="1" dirty="0" smtClean="0">
                <a:solidFill>
                  <a:schemeClr val="bg1"/>
                </a:solidFill>
              </a:rPr>
              <a:t/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4000" b="1" dirty="0" smtClean="0">
                <a:solidFill>
                  <a:schemeClr val="bg1"/>
                </a:solidFill>
              </a:rPr>
              <a:t/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«</a:t>
            </a:r>
            <a:r>
              <a:rPr lang="uk-UA" sz="2800" dirty="0">
                <a:solidFill>
                  <a:schemeClr val="bg1"/>
                </a:solidFill>
              </a:rPr>
              <a:t>Якщо учень немає інших технологій, то і звичайний телефонний зв’язок може слугувати інструментом для взаємодії між учителем та </a:t>
            </a:r>
            <a:r>
              <a:rPr lang="uk-UA" sz="2800" dirty="0" smtClean="0">
                <a:solidFill>
                  <a:schemeClr val="bg1"/>
                </a:solidFill>
              </a:rPr>
              <a:t>учнем.»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/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 «Семестрове </a:t>
            </a:r>
            <a:r>
              <a:rPr lang="uk-UA" sz="2800" dirty="0">
                <a:solidFill>
                  <a:schemeClr val="bg1"/>
                </a:solidFill>
              </a:rPr>
              <a:t>оцінювання учнів, які не виходять на зв’язок під час карантину має формуватися з урахуванням очного навчання до впровадження карантинних обмежень</a:t>
            </a:r>
            <a:r>
              <a:rPr lang="uk-UA" sz="2800" dirty="0" smtClean="0">
                <a:solidFill>
                  <a:schemeClr val="bg1"/>
                </a:solidFill>
              </a:rPr>
              <a:t>.»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bg1"/>
                </a:solidFill>
              </a:rPr>
              <a:t/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bg1"/>
                </a:solidFill>
              </a:rPr>
              <a:t>«Рекомендуємо вчителям зважено і неформально підходити до виставлення оцінок за семестр учням, які з вагомих причин не змогли навчатися дистанційно і пропустили більшість навчальних занять під час </a:t>
            </a:r>
            <a:r>
              <a:rPr lang="uk-UA" sz="2800" dirty="0" smtClean="0">
                <a:solidFill>
                  <a:schemeClr val="bg1"/>
                </a:solidFill>
              </a:rPr>
              <a:t>карантину.»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uk-UA" sz="2400" b="1" dirty="0" smtClean="0">
                <a:solidFill>
                  <a:schemeClr val="bg1"/>
                </a:solidFill>
                <a:latin typeface="+mn-lt"/>
              </a:rPr>
            </a:br>
            <a:endParaRPr lang="uk-UA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6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uk-UA" sz="4000" b="1" dirty="0" smtClean="0">
                <a:solidFill>
                  <a:schemeClr val="bg1"/>
                </a:solidFill>
              </a:rPr>
              <a:t>Організація оцінювання</a:t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1</a:t>
            </a:r>
            <a:r>
              <a:rPr lang="uk-UA" sz="2400" b="1" dirty="0" smtClean="0">
                <a:solidFill>
                  <a:schemeClr val="bg1"/>
                </a:solidFill>
              </a:rPr>
              <a:t>.  </a:t>
            </a:r>
            <a:r>
              <a:rPr lang="uk-UA" sz="2400" dirty="0">
                <a:solidFill>
                  <a:schemeClr val="bg1"/>
                </a:solidFill>
              </a:rPr>
              <a:t>У</a:t>
            </a:r>
            <a:r>
              <a:rPr lang="uk-UA" sz="2400" dirty="0" smtClean="0">
                <a:solidFill>
                  <a:schemeClr val="bg1"/>
                </a:solidFill>
              </a:rPr>
              <a:t>сі </a:t>
            </a:r>
            <a:r>
              <a:rPr lang="uk-UA" sz="2400" dirty="0" err="1" smtClean="0">
                <a:solidFill>
                  <a:schemeClr val="bg1"/>
                </a:solidFill>
              </a:rPr>
              <a:t>обов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err="1" smtClean="0">
                <a:solidFill>
                  <a:schemeClr val="bg1"/>
                </a:solidFill>
              </a:rPr>
              <a:t>язкові</a:t>
            </a:r>
            <a:r>
              <a:rPr lang="uk-UA" sz="2400" dirty="0" smtClean="0">
                <a:solidFill>
                  <a:schemeClr val="bg1"/>
                </a:solidFill>
              </a:rPr>
              <a:t>  для оцінювання види робіт треба оцінювати. Оцінку </a:t>
            </a:r>
            <a:r>
              <a:rPr lang="uk-UA" sz="2400" dirty="0" err="1" smtClean="0">
                <a:solidFill>
                  <a:schemeClr val="bg1"/>
                </a:solidFill>
              </a:rPr>
              <a:t>обов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err="1" smtClean="0">
                <a:solidFill>
                  <a:schemeClr val="bg1"/>
                </a:solidFill>
              </a:rPr>
              <a:t>язково</a:t>
            </a:r>
            <a:r>
              <a:rPr lang="uk-UA" sz="2400" dirty="0" smtClean="0">
                <a:solidFill>
                  <a:schemeClr val="bg1"/>
                </a:solidFill>
              </a:rPr>
              <a:t> треба виставити в журнал. </a:t>
            </a:r>
            <a:r>
              <a:rPr lang="uk-UA" altLang="uk-UA" sz="2400" dirty="0" smtClean="0">
                <a:solidFill>
                  <a:schemeClr val="bg1"/>
                </a:solidFill>
              </a:rPr>
              <a:t>Дати та зміст уроків записують відповідно до календарно-тематичного планування  та свого розкладу.  </a:t>
            </a:r>
            <a:r>
              <a:rPr lang="uk-UA" altLang="uk-UA" sz="2400" dirty="0">
                <a:solidFill>
                  <a:schemeClr val="bg1"/>
                </a:solidFill>
              </a:rPr>
              <a:t/>
            </a:r>
            <a:br>
              <a:rPr lang="uk-UA" altLang="uk-UA" sz="2400" dirty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2.  Зберігайте всі надіслані учнями роботи в папках, на </a:t>
            </a:r>
            <a:r>
              <a:rPr lang="uk-UA" sz="2400" dirty="0" err="1" smtClean="0">
                <a:solidFill>
                  <a:schemeClr val="bg1"/>
                </a:solidFill>
              </a:rPr>
              <a:t>гугл</a:t>
            </a:r>
            <a:r>
              <a:rPr lang="uk-UA" sz="2400" dirty="0" smtClean="0">
                <a:solidFill>
                  <a:schemeClr val="bg1"/>
                </a:solidFill>
              </a:rPr>
              <a:t>-диску, а з пошти видаляйте.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3</a:t>
            </a:r>
            <a:r>
              <a:rPr lang="uk-UA" sz="2400" dirty="0" smtClean="0">
                <a:solidFill>
                  <a:schemeClr val="bg1"/>
                </a:solidFill>
              </a:rPr>
              <a:t>.  Намагайтеся використовувати одну і ту саму платформу  для проведення уроків і для опитування.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4.  Перед виставленням семестрової оцінки варто :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                -порівняти її із оцінкою за І семестр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                -домогтися особистого спілкування із учнями, які були пасивними(не виконували 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домашніх робіт) або не  виходили на зв’язок (не відвідували онлайн-уроків), 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щоб оцінити хоча б їхнє усне мовлення  або домовитися про можливість 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додаткового  надсилання робіт на перевірку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-узгодити з учнями випускних класів перспективи семестрового та річного  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оцінювання, обговорити з ними «прогнозовані» оцінки, якщо учень проситиме 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написати, здати, довчити - погоджуйтесь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 5. Користуйтеся принципом «не нашкодь собі і дітям»: усі «</a:t>
            </a:r>
            <a:r>
              <a:rPr lang="uk-UA" sz="2400" dirty="0" err="1" smtClean="0">
                <a:solidFill>
                  <a:schemeClr val="bg1"/>
                </a:solidFill>
              </a:rPr>
              <a:t>бонусні</a:t>
            </a:r>
            <a:r>
              <a:rPr lang="uk-UA" sz="2400" dirty="0" smtClean="0">
                <a:solidFill>
                  <a:schemeClr val="bg1"/>
                </a:solidFill>
              </a:rPr>
              <a:t>» оцінки ви матимете шанс підтвердити або спростувати вже у вересні.</a:t>
            </a:r>
            <a:br>
              <a:rPr lang="uk-UA" sz="2400" dirty="0" smtClean="0">
                <a:solidFill>
                  <a:schemeClr val="bg1"/>
                </a:solidFill>
              </a:rPr>
            </a:b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6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3500" dirty="0" smtClean="0">
                <a:solidFill>
                  <a:schemeClr val="bg1"/>
                </a:solidFill>
              </a:rPr>
              <a:t>Результати </a:t>
            </a:r>
            <a:r>
              <a:rPr lang="uk-UA" sz="3500" dirty="0">
                <a:solidFill>
                  <a:schemeClr val="bg1"/>
                </a:solidFill>
              </a:rPr>
              <a:t>стислих консультацій щодо оцінювання навчальних досягнень учнів з головним спеціалістом МОН України О.Ю. </a:t>
            </a:r>
            <a:r>
              <a:rPr lang="uk-UA" sz="3500" smtClean="0">
                <a:solidFill>
                  <a:schemeClr val="bg1"/>
                </a:solidFill>
              </a:rPr>
              <a:t>Котусенко</a:t>
            </a:r>
            <a:endParaRPr lang="uk-UA" sz="3500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Я</a:t>
            </a:r>
            <a:r>
              <a:rPr lang="uk-UA" dirty="0" smtClean="0">
                <a:solidFill>
                  <a:schemeClr val="bg1"/>
                </a:solidFill>
              </a:rPr>
              <a:t>к </a:t>
            </a:r>
            <a:r>
              <a:rPr lang="uk-UA" dirty="0">
                <a:solidFill>
                  <a:schemeClr val="bg1"/>
                </a:solidFill>
              </a:rPr>
              <a:t>і </a:t>
            </a:r>
            <a:r>
              <a:rPr lang="uk-UA" dirty="0" err="1">
                <a:solidFill>
                  <a:schemeClr val="bg1"/>
                </a:solidFill>
              </a:rPr>
              <a:t>анонсувата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т.в.о</a:t>
            </a:r>
            <a:r>
              <a:rPr lang="uk-UA" dirty="0">
                <a:solidFill>
                  <a:schemeClr val="bg1"/>
                </a:solidFill>
              </a:rPr>
              <a:t>. міністра освіти і науки пані </a:t>
            </a:r>
            <a:r>
              <a:rPr lang="uk-UA" dirty="0" err="1">
                <a:solidFill>
                  <a:schemeClr val="bg1"/>
                </a:solidFill>
              </a:rPr>
              <a:t>Мандзій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>
                <a:solidFill>
                  <a:schemeClr val="bg1"/>
                </a:solidFill>
              </a:rPr>
              <a:t>усі </a:t>
            </a:r>
            <a:r>
              <a:rPr lang="uk-UA" dirty="0" err="1">
                <a:solidFill>
                  <a:schemeClr val="bg1"/>
                </a:solidFill>
              </a:rPr>
              <a:t>уроки</a:t>
            </a:r>
            <a:r>
              <a:rPr lang="uk-UA" dirty="0">
                <a:solidFill>
                  <a:schemeClr val="bg1"/>
                </a:solidFill>
              </a:rPr>
              <a:t> записуємо відповідно до календарно-тематичного плану учителя та розкладу уроків;</a:t>
            </a:r>
          </a:p>
          <a:p>
            <a:r>
              <a:rPr lang="uk-UA" dirty="0">
                <a:solidFill>
                  <a:schemeClr val="bg1"/>
                </a:solidFill>
              </a:rPr>
              <a:t>О</a:t>
            </a:r>
            <a:r>
              <a:rPr lang="uk-UA" dirty="0" smtClean="0">
                <a:solidFill>
                  <a:schemeClr val="bg1"/>
                </a:solidFill>
              </a:rPr>
              <a:t>цінки </a:t>
            </a:r>
            <a:r>
              <a:rPr lang="uk-UA" dirty="0">
                <a:solidFill>
                  <a:schemeClr val="bg1"/>
                </a:solidFill>
              </a:rPr>
              <a:t>виставляємо за мінімальну кількість обов'язкових видів контролю навчальних досягнень учнів (перевірка </a:t>
            </a:r>
            <a:r>
              <a:rPr lang="uk-UA" dirty="0" err="1">
                <a:solidFill>
                  <a:schemeClr val="bg1"/>
                </a:solidFill>
              </a:rPr>
              <a:t>мовних</a:t>
            </a:r>
            <a:r>
              <a:rPr lang="uk-UA" dirty="0">
                <a:solidFill>
                  <a:schemeClr val="bg1"/>
                </a:solidFill>
              </a:rPr>
              <a:t> знань і умінь у формі тестових завдань і диктанту, усний твір, читання вголос (5 - 9 класи), якщо є, то письмовий переказ, твір - дивитися таблицю у МР до початку 2019/2020 навчального року та у "наших" календарно-тематичних планах на с. (9, 35, 66, 91, 112,132, 160). </a:t>
            </a:r>
          </a:p>
          <a:p>
            <a:r>
              <a:rPr lang="uk-UA" dirty="0">
                <a:solidFill>
                  <a:schemeClr val="bg1"/>
                </a:solidFill>
              </a:rPr>
              <a:t>Щодо оцінок за ведення зошитів, то учитель, ураховуючи </a:t>
            </a:r>
            <a:r>
              <a:rPr lang="uk-UA" dirty="0" err="1">
                <a:solidFill>
                  <a:schemeClr val="bg1"/>
                </a:solidFill>
              </a:rPr>
              <a:t>цьогочасні</a:t>
            </a:r>
            <a:r>
              <a:rPr lang="uk-UA" dirty="0">
                <a:solidFill>
                  <a:schemeClr val="bg1"/>
                </a:solidFill>
              </a:rPr>
              <a:t> обставини, може оцінювати зошит за надісланими фото аркушів, на яких зображено результати виконання завдань (пам'ятаймо, що колонка у журналі "Зошит" впливає на заробітну плату учителя, тому для органів КРУ це потрібно).</a:t>
            </a:r>
            <a:br>
              <a:rPr lang="uk-UA" dirty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Спосіб і засоби (</a:t>
            </a:r>
            <a:r>
              <a:rPr lang="uk-UA" dirty="0" err="1">
                <a:solidFill>
                  <a:schemeClr val="bg1"/>
                </a:solidFill>
              </a:rPr>
              <a:t>інстументарій</a:t>
            </a:r>
            <a:r>
              <a:rPr lang="uk-UA" dirty="0">
                <a:solidFill>
                  <a:schemeClr val="bg1"/>
                </a:solidFill>
              </a:rPr>
              <a:t> технічного та технологічного характеру) проведення цих видів контролю кожен учитель обирає відповідно до умов роботи.</a:t>
            </a:r>
            <a:br>
              <a:rPr lang="uk-UA" dirty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Також пам'ятаймо про нормативні документи, гуманність, гнучкість, індивідуальний підхід, цифрову нерівність учасників освітнього процесу, депресивні прояви через карантин тощо.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7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4" y="0"/>
            <a:ext cx="10755086" cy="6858000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6700" dirty="0" smtClean="0"/>
              <a:t>План</a:t>
            </a:r>
          </a:p>
          <a:p>
            <a:pPr marL="0" indent="0">
              <a:buNone/>
            </a:pP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>1</a:t>
            </a:r>
            <a:r>
              <a:rPr lang="uk-UA" sz="4000" dirty="0" smtClean="0"/>
              <a:t>.</a:t>
            </a:r>
            <a:r>
              <a:rPr lang="en-US" sz="4000" dirty="0" smtClean="0"/>
              <a:t> </a:t>
            </a:r>
            <a:r>
              <a:rPr lang="uk-UA" sz="4000" dirty="0" smtClean="0"/>
              <a:t>Учитель як організатор дистанційного навчання.</a:t>
            </a:r>
          </a:p>
          <a:p>
            <a:pPr marL="0" indent="0">
              <a:buNone/>
            </a:pPr>
            <a:r>
              <a:rPr lang="en-US" sz="4000" dirty="0" smtClean="0"/>
              <a:t>2.</a:t>
            </a:r>
            <a:r>
              <a:rPr lang="uk-UA" sz="4000" dirty="0" smtClean="0"/>
              <a:t>Організація </a:t>
            </a:r>
            <a:r>
              <a:rPr lang="uk-UA" sz="4000" dirty="0"/>
              <a:t>дистанційного </a:t>
            </a:r>
            <a:r>
              <a:rPr lang="uk-UA" sz="4000" dirty="0" smtClean="0"/>
              <a:t>навчання.</a:t>
            </a:r>
          </a:p>
          <a:p>
            <a:pPr marL="0" indent="0">
              <a:buNone/>
            </a:pPr>
            <a:r>
              <a:rPr lang="en-US" sz="4000" dirty="0" smtClean="0"/>
              <a:t>3</a:t>
            </a:r>
            <a:r>
              <a:rPr lang="uk-UA" sz="4000" dirty="0" smtClean="0"/>
              <a:t>. </a:t>
            </a:r>
            <a:r>
              <a:rPr lang="uk-UA" sz="4000" dirty="0"/>
              <a:t>Оцінюємо дистанційно. </a:t>
            </a:r>
            <a:endParaRPr lang="uk-UA" sz="4000" dirty="0" smtClean="0"/>
          </a:p>
          <a:p>
            <a:pPr marL="0" indent="0">
              <a:buNone/>
            </a:pPr>
            <a:r>
              <a:rPr lang="en-US" sz="4000" dirty="0" smtClean="0"/>
              <a:t>4</a:t>
            </a:r>
            <a:r>
              <a:rPr lang="uk-UA" sz="4000" dirty="0" smtClean="0"/>
              <a:t>. </a:t>
            </a:r>
            <a:r>
              <a:rPr lang="uk-UA" sz="4000" dirty="0" err="1"/>
              <a:t>Мовні</a:t>
            </a:r>
            <a:r>
              <a:rPr lang="uk-UA" sz="4000" dirty="0"/>
              <a:t>  </a:t>
            </a:r>
            <a:r>
              <a:rPr lang="uk-UA" sz="4000" dirty="0" smtClean="0"/>
              <a:t>поради.</a:t>
            </a:r>
          </a:p>
          <a:p>
            <a:pPr marL="0" indent="0">
              <a:buNone/>
            </a:pPr>
            <a:r>
              <a:rPr lang="en-US" sz="4000" dirty="0" smtClean="0"/>
              <a:t>5</a:t>
            </a:r>
            <a:r>
              <a:rPr lang="uk-UA" sz="4000" dirty="0" smtClean="0"/>
              <a:t>. </a:t>
            </a:r>
            <a:r>
              <a:rPr lang="uk-UA" sz="4000" dirty="0"/>
              <a:t>І</a:t>
            </a:r>
            <a:r>
              <a:rPr lang="uk-UA" sz="4000" dirty="0" smtClean="0"/>
              <a:t>нформація </a:t>
            </a:r>
            <a:r>
              <a:rPr lang="uk-UA" sz="4000" dirty="0"/>
              <a:t>для роздумів.</a:t>
            </a:r>
            <a:br>
              <a:rPr lang="uk-UA" sz="4000" dirty="0"/>
            </a:br>
            <a:endParaRPr lang="ru-RU" sz="2400" dirty="0">
              <a:cs typeface="Aharoni" panose="02010803020104030203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436914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8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uk-UA" sz="4000" b="1" dirty="0" smtClean="0">
                <a:solidFill>
                  <a:schemeClr val="bg1"/>
                </a:solidFill>
              </a:rPr>
              <a:t/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4000" b="1" dirty="0" smtClean="0">
                <a:solidFill>
                  <a:schemeClr val="bg1"/>
                </a:solidFill>
              </a:rPr>
              <a:t/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4000" b="1" dirty="0">
                <a:solidFill>
                  <a:schemeClr val="bg1"/>
                </a:solidFill>
              </a:rPr>
              <a:t/>
            </a:r>
            <a:br>
              <a:rPr lang="uk-UA" sz="4000" b="1" dirty="0">
                <a:solidFill>
                  <a:schemeClr val="bg1"/>
                </a:solidFill>
              </a:rPr>
            </a:br>
            <a:r>
              <a:rPr lang="uk-UA" sz="4000" b="1" dirty="0">
                <a:solidFill>
                  <a:schemeClr val="bg1"/>
                </a:solidFill>
              </a:rPr>
              <a:t/>
            </a:r>
            <a:br>
              <a:rPr lang="uk-UA" sz="4000" b="1" dirty="0">
                <a:solidFill>
                  <a:schemeClr val="bg1"/>
                </a:solidFill>
              </a:rPr>
            </a:br>
            <a:r>
              <a:rPr lang="uk-UA" sz="4000" b="1" dirty="0" smtClean="0">
                <a:solidFill>
                  <a:schemeClr val="bg1"/>
                </a:solidFill>
              </a:rPr>
              <a:t>Ключові цитати Ольги Бершадської</a:t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4000" b="1" dirty="0" smtClean="0">
                <a:solidFill>
                  <a:schemeClr val="bg1"/>
                </a:solidFill>
              </a:rPr>
              <a:t/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3100" b="1" dirty="0" smtClean="0">
                <a:solidFill>
                  <a:schemeClr val="bg1"/>
                </a:solidFill>
              </a:rPr>
              <a:t>«</a:t>
            </a:r>
            <a:r>
              <a:rPr lang="ru-RU" sz="3100" spc="-5" dirty="0" err="1" smtClean="0">
                <a:solidFill>
                  <a:schemeClr val="bg1"/>
                </a:solidFill>
                <a:cs typeface="Carlito"/>
              </a:rPr>
              <a:t>Оцінювання</a:t>
            </a:r>
            <a:r>
              <a:rPr lang="ru-RU" sz="3100" spc="-5" dirty="0" smtClean="0">
                <a:solidFill>
                  <a:schemeClr val="bg1"/>
                </a:solidFill>
                <a:cs typeface="Carlito"/>
              </a:rPr>
              <a:t> </a:t>
            </a:r>
            <a:r>
              <a:rPr lang="ru-RU" sz="3100" spc="110" dirty="0" smtClean="0">
                <a:solidFill>
                  <a:schemeClr val="bg1"/>
                </a:solidFill>
                <a:cs typeface="Times New Roman"/>
              </a:rPr>
              <a:t>– </a:t>
            </a:r>
            <a:r>
              <a:rPr lang="ru-RU" sz="3100" spc="-5" dirty="0" err="1" smtClean="0">
                <a:solidFill>
                  <a:schemeClr val="bg1"/>
                </a:solidFill>
                <a:cs typeface="Carlito"/>
              </a:rPr>
              <a:t>це</a:t>
            </a:r>
            <a:r>
              <a:rPr lang="ru-RU" sz="3100" spc="-5" dirty="0" smtClean="0">
                <a:solidFill>
                  <a:schemeClr val="bg1"/>
                </a:solidFill>
                <a:cs typeface="Carlito"/>
              </a:rPr>
              <a:t> </a:t>
            </a:r>
            <a:r>
              <a:rPr lang="ru-RU" sz="3100" spc="-5" dirty="0" err="1" smtClean="0">
                <a:solidFill>
                  <a:schemeClr val="bg1"/>
                </a:solidFill>
                <a:cs typeface="Carlito"/>
              </a:rPr>
              <a:t>теж</a:t>
            </a:r>
            <a:r>
              <a:rPr lang="ru-RU" sz="3100" spc="-5" dirty="0" smtClean="0">
                <a:solidFill>
                  <a:schemeClr val="bg1"/>
                </a:solidFill>
                <a:cs typeface="Carlito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cs typeface="Carlito"/>
              </a:rPr>
              <a:t>елемент</a:t>
            </a:r>
            <a:r>
              <a:rPr lang="ru-RU" sz="3100" dirty="0" smtClean="0">
                <a:solidFill>
                  <a:schemeClr val="bg1"/>
                </a:solidFill>
                <a:cs typeface="Carlito"/>
              </a:rPr>
              <a:t> </a:t>
            </a:r>
            <a:r>
              <a:rPr lang="ru-RU" sz="3100" spc="-5" dirty="0" err="1" smtClean="0">
                <a:solidFill>
                  <a:schemeClr val="bg1"/>
                </a:solidFill>
                <a:cs typeface="Carlito"/>
              </a:rPr>
              <a:t>навчального</a:t>
            </a:r>
            <a:r>
              <a:rPr lang="ru-RU" sz="3100" spc="-5" dirty="0" smtClean="0">
                <a:solidFill>
                  <a:schemeClr val="bg1"/>
                </a:solidFill>
                <a:cs typeface="Carlito"/>
              </a:rPr>
              <a:t> </a:t>
            </a:r>
            <a:r>
              <a:rPr lang="ru-RU" sz="3100" spc="-10" dirty="0" err="1" smtClean="0">
                <a:solidFill>
                  <a:schemeClr val="bg1"/>
                </a:solidFill>
                <a:cs typeface="Carlito"/>
              </a:rPr>
              <a:t>процесу</a:t>
            </a:r>
            <a:r>
              <a:rPr lang="ru-RU" sz="3100" spc="-10" dirty="0" smtClean="0">
                <a:solidFill>
                  <a:schemeClr val="bg1"/>
                </a:solidFill>
                <a:cs typeface="Arial"/>
              </a:rPr>
              <a:t>, </a:t>
            </a:r>
            <a:r>
              <a:rPr lang="ru-RU" sz="3100" dirty="0" smtClean="0">
                <a:solidFill>
                  <a:schemeClr val="bg1"/>
                </a:solidFill>
                <a:cs typeface="Carlito"/>
              </a:rPr>
              <a:t>а  </a:t>
            </a:r>
            <a:r>
              <a:rPr lang="ru-RU" sz="3100" spc="-5" dirty="0" err="1" smtClean="0">
                <a:solidFill>
                  <a:schemeClr val="bg1"/>
                </a:solidFill>
                <a:cs typeface="Carlito"/>
              </a:rPr>
              <a:t>отже</a:t>
            </a:r>
            <a:r>
              <a:rPr lang="ru-RU" sz="3100" spc="-5" dirty="0" smtClean="0">
                <a:solidFill>
                  <a:schemeClr val="bg1"/>
                </a:solidFill>
                <a:cs typeface="Carlito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cs typeface="Carlito"/>
              </a:rPr>
              <a:t>воно</a:t>
            </a:r>
            <a:r>
              <a:rPr lang="ru-RU" sz="3100" dirty="0" smtClean="0">
                <a:solidFill>
                  <a:schemeClr val="bg1"/>
                </a:solidFill>
                <a:cs typeface="Carlito"/>
              </a:rPr>
              <a:t> </a:t>
            </a:r>
            <a:r>
              <a:rPr lang="ru-RU" sz="3100" spc="-5" dirty="0" err="1" smtClean="0">
                <a:solidFill>
                  <a:schemeClr val="bg1"/>
                </a:solidFill>
                <a:cs typeface="Carlito"/>
              </a:rPr>
              <a:t>також</a:t>
            </a:r>
            <a:r>
              <a:rPr lang="ru-RU" sz="3100" spc="-5" dirty="0" smtClean="0">
                <a:solidFill>
                  <a:schemeClr val="bg1"/>
                </a:solidFill>
                <a:cs typeface="Carlito"/>
              </a:rPr>
              <a:t> повинно </a:t>
            </a:r>
            <a:r>
              <a:rPr lang="ru-RU" sz="3100" spc="-5" dirty="0" err="1" smtClean="0">
                <a:solidFill>
                  <a:schemeClr val="bg1"/>
                </a:solidFill>
                <a:cs typeface="Carlito"/>
              </a:rPr>
              <a:t>мати</a:t>
            </a:r>
            <a:r>
              <a:rPr lang="ru-RU" sz="3100" spc="-5" dirty="0" smtClean="0">
                <a:solidFill>
                  <a:schemeClr val="bg1"/>
                </a:solidFill>
                <a:cs typeface="Carlito"/>
              </a:rPr>
              <a:t> </a:t>
            </a:r>
            <a:r>
              <a:rPr lang="ru-RU" sz="3100" spc="-5" dirty="0" err="1" smtClean="0">
                <a:solidFill>
                  <a:schemeClr val="bg1"/>
                </a:solidFill>
                <a:cs typeface="Carlito"/>
              </a:rPr>
              <a:t>навчальний</a:t>
            </a:r>
            <a:r>
              <a:rPr lang="ru-RU" sz="3100" spc="229" dirty="0" smtClean="0">
                <a:solidFill>
                  <a:schemeClr val="bg1"/>
                </a:solidFill>
                <a:cs typeface="Carlito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cs typeface="Carlito"/>
              </a:rPr>
              <a:t>ефект</a:t>
            </a:r>
            <a:r>
              <a:rPr lang="ru-RU" sz="3100" dirty="0" smtClean="0">
                <a:solidFill>
                  <a:schemeClr val="bg1"/>
                </a:solidFill>
                <a:cs typeface="Carlito"/>
              </a:rPr>
              <a:t>.»</a:t>
            </a:r>
            <a:r>
              <a:rPr lang="en-US" sz="3100" dirty="0" smtClean="0">
                <a:solidFill>
                  <a:schemeClr val="bg1"/>
                </a:solidFill>
                <a:cs typeface="Carlito"/>
              </a:rPr>
              <a:t/>
            </a:r>
            <a:br>
              <a:rPr lang="en-US" sz="3100" dirty="0" smtClean="0">
                <a:solidFill>
                  <a:schemeClr val="bg1"/>
                </a:solidFill>
                <a:cs typeface="Carlito"/>
              </a:rPr>
            </a:br>
            <a:r>
              <a:rPr lang="en-US" sz="3100" dirty="0" smtClean="0">
                <a:solidFill>
                  <a:schemeClr val="bg1"/>
                </a:solidFill>
                <a:cs typeface="Carlito"/>
              </a:rPr>
              <a:t/>
            </a:r>
            <a:br>
              <a:rPr lang="en-US" sz="3100" dirty="0" smtClean="0">
                <a:solidFill>
                  <a:schemeClr val="bg1"/>
                </a:solidFill>
                <a:cs typeface="Carlito"/>
              </a:rPr>
            </a:br>
            <a:r>
              <a:rPr lang="uk-UA" sz="3100" dirty="0" smtClean="0">
                <a:solidFill>
                  <a:schemeClr val="bg1"/>
                </a:solidFill>
                <a:cs typeface="Carlito"/>
              </a:rPr>
              <a:t>«Ми не маємо права оцінювати те, чого ми не навчили.»</a:t>
            </a:r>
            <a:r>
              <a:rPr lang="ru-RU" sz="3100" dirty="0" smtClean="0">
                <a:solidFill>
                  <a:schemeClr val="bg1"/>
                </a:solidFill>
                <a:cs typeface="Carlito"/>
              </a:rPr>
              <a:t/>
            </a:r>
            <a:br>
              <a:rPr lang="ru-RU" sz="3100" dirty="0" smtClean="0">
                <a:solidFill>
                  <a:schemeClr val="bg1"/>
                </a:solidFill>
                <a:cs typeface="Carlito"/>
              </a:rPr>
            </a:br>
            <a:r>
              <a:rPr lang="ru-RU" sz="3100" dirty="0" smtClean="0">
                <a:solidFill>
                  <a:schemeClr val="bg1"/>
                </a:solidFill>
                <a:cs typeface="Carlito"/>
              </a:rPr>
              <a:t/>
            </a:r>
            <a:br>
              <a:rPr lang="ru-RU" sz="3100" dirty="0" smtClean="0">
                <a:solidFill>
                  <a:schemeClr val="bg1"/>
                </a:solidFill>
                <a:cs typeface="Carlito"/>
              </a:rPr>
            </a:br>
            <a:r>
              <a:rPr lang="uk-UA" sz="2800" dirty="0" smtClean="0">
                <a:solidFill>
                  <a:schemeClr val="bg1"/>
                </a:solidFill>
                <a:cs typeface="Carlito"/>
              </a:rPr>
              <a:t/>
            </a:r>
            <a:br>
              <a:rPr lang="uk-UA" sz="2800" dirty="0" smtClean="0">
                <a:solidFill>
                  <a:schemeClr val="bg1"/>
                </a:solidFill>
                <a:cs typeface="Carlito"/>
              </a:rPr>
            </a:br>
            <a:r>
              <a:rPr lang="uk-UA" sz="2800" dirty="0" smtClean="0">
                <a:solidFill>
                  <a:schemeClr val="bg1"/>
                </a:solidFill>
                <a:cs typeface="Carlito"/>
              </a:rPr>
              <a:t/>
            </a:r>
            <a:br>
              <a:rPr lang="uk-UA" sz="2800" dirty="0" smtClean="0">
                <a:solidFill>
                  <a:schemeClr val="bg1"/>
                </a:solidFill>
                <a:cs typeface="Carlito"/>
              </a:rPr>
            </a:br>
            <a:r>
              <a:rPr lang="ru-RU" sz="2400" dirty="0" smtClean="0">
                <a:solidFill>
                  <a:schemeClr val="bg1"/>
                </a:solidFill>
                <a:latin typeface="Carlito"/>
                <a:cs typeface="Carlito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Carlito"/>
                <a:cs typeface="Carlito"/>
              </a:rPr>
            </a:br>
            <a:r>
              <a:rPr lang="ru-RU" sz="2400" dirty="0" smtClean="0">
                <a:solidFill>
                  <a:schemeClr val="bg1"/>
                </a:solidFill>
                <a:latin typeface="Carlito"/>
                <a:cs typeface="Carlito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Carlito"/>
                <a:cs typeface="Carlito"/>
              </a:rPr>
            </a:br>
            <a:r>
              <a:rPr lang="ru-RU" sz="2400" dirty="0" smtClean="0">
                <a:latin typeface="Carlito"/>
                <a:cs typeface="Carlito"/>
              </a:rPr>
              <a:t/>
            </a:r>
            <a:br>
              <a:rPr lang="ru-RU" sz="2400" dirty="0" smtClean="0">
                <a:latin typeface="Carlito"/>
                <a:cs typeface="Carlito"/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60025"/>
              </p:ext>
            </p:extLst>
          </p:nvPr>
        </p:nvGraphicFramePr>
        <p:xfrm>
          <a:off x="914403" y="875764"/>
          <a:ext cx="10740979" cy="5078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5245"/>
                <a:gridCol w="2685245"/>
                <a:gridCol w="2685244"/>
                <a:gridCol w="2685245"/>
              </a:tblGrid>
              <a:tr h="919120">
                <a:tc>
                  <a:txBody>
                    <a:bodyPr/>
                    <a:lstStyle/>
                    <a:p>
                      <a:pPr marL="63500" marR="35750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600" b="1" spc="-5" dirty="0">
                          <a:latin typeface="+mn-lt"/>
                          <a:cs typeface="Arial"/>
                        </a:rPr>
                        <a:t>Відносно 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чого</a:t>
                      </a:r>
                      <a:r>
                        <a:rPr sz="1600" b="1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+mn-lt"/>
                          <a:cs typeface="Arial"/>
                        </a:rPr>
                        <a:t>будете  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оцінювання?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5016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1454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600" b="1" dirty="0">
                          <a:latin typeface="+mn-lt"/>
                          <a:cs typeface="Arial"/>
                        </a:rPr>
                        <a:t>Як 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ви </a:t>
                      </a:r>
                      <a:r>
                        <a:rPr sz="1600" b="1" spc="-10" dirty="0">
                          <a:latin typeface="+mn-lt"/>
                          <a:cs typeface="Arial"/>
                        </a:rPr>
                        <a:t>будете 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перевіряти  </a:t>
                      </a:r>
                      <a:r>
                        <a:rPr sz="1600" b="1" spc="-10" dirty="0">
                          <a:latin typeface="+mn-lt"/>
                          <a:cs typeface="Arial"/>
                        </a:rPr>
                        <a:t>та 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писати коментарі?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5016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600" b="1" dirty="0">
                          <a:latin typeface="+mn-lt"/>
                          <a:cs typeface="Arial"/>
                        </a:rPr>
                        <a:t>В 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якій </a:t>
                      </a:r>
                      <a:r>
                        <a:rPr sz="1600" b="1" spc="-10" dirty="0">
                          <a:latin typeface="+mn-lt"/>
                          <a:cs typeface="Arial"/>
                        </a:rPr>
                        <a:t>формі</a:t>
                      </a:r>
                      <a:r>
                        <a:rPr sz="1600" b="1" spc="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надасте</a:t>
                      </a:r>
                      <a:endParaRPr sz="1600" dirty="0">
                        <a:latin typeface="+mn-lt"/>
                        <a:cs typeface="Arial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b="1" spc="-10" dirty="0" err="1">
                          <a:latin typeface="+mn-lt"/>
                          <a:cs typeface="Arial"/>
                        </a:rPr>
                        <a:t>результати</a:t>
                      </a:r>
                      <a:r>
                        <a:rPr sz="1600" b="1" spc="3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uk-UA" sz="1600" b="1" spc="-10" dirty="0" smtClean="0">
                          <a:latin typeface="+mn-lt"/>
                          <a:cs typeface="Arial"/>
                        </a:rPr>
                        <a:t>учням</a:t>
                      </a:r>
                      <a:r>
                        <a:rPr sz="1600" b="1" spc="-10" dirty="0" smtClean="0">
                          <a:latin typeface="+mn-lt"/>
                          <a:cs typeface="Arial"/>
                        </a:rPr>
                        <a:t>?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5016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000" b="1" spc="-5" dirty="0">
                          <a:latin typeface="+mn-lt"/>
                          <a:cs typeface="Arial"/>
                        </a:rPr>
                        <a:t>Де </a:t>
                      </a:r>
                      <a:r>
                        <a:rPr sz="2000" b="1" spc="-15" dirty="0">
                          <a:latin typeface="+mn-lt"/>
                          <a:cs typeface="Arial"/>
                        </a:rPr>
                        <a:t>будуть</a:t>
                      </a:r>
                      <a:r>
                        <a:rPr sz="2000" b="1" spc="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+mn-lt"/>
                          <a:cs typeface="Arial"/>
                        </a:rPr>
                        <a:t>потрібні</a:t>
                      </a:r>
                      <a:endParaRPr sz="2000" dirty="0">
                        <a:latin typeface="+mn-lt"/>
                        <a:cs typeface="Arial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+mn-lt"/>
                          <a:cs typeface="Arial"/>
                        </a:rPr>
                        <a:t>результати </a:t>
                      </a:r>
                      <a:r>
                        <a:rPr sz="2000" b="1" spc="-5" dirty="0">
                          <a:latin typeface="+mn-lt"/>
                          <a:cs typeface="Arial"/>
                        </a:rPr>
                        <a:t>ці</a:t>
                      </a:r>
                      <a:r>
                        <a:rPr sz="20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+mn-lt"/>
                          <a:cs typeface="Arial"/>
                        </a:rPr>
                        <a:t>потім?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5016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390673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dirty="0">
                          <a:latin typeface="+mn-lt"/>
                          <a:cs typeface="Arial"/>
                        </a:rPr>
                        <a:t>Чи </a:t>
                      </a:r>
                      <a:r>
                        <a:rPr sz="1600" spc="-5" dirty="0" err="1">
                          <a:latin typeface="+mn-lt"/>
                          <a:cs typeface="Arial"/>
                        </a:rPr>
                        <a:t>вам</a:t>
                      </a:r>
                      <a:r>
                        <a:rPr sz="1600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dirty="0" err="1" smtClean="0">
                          <a:latin typeface="+mn-lt"/>
                          <a:cs typeface="Arial"/>
                        </a:rPr>
                        <a:t>потріб</a:t>
                      </a:r>
                      <a:r>
                        <a:rPr lang="uk-UA" sz="1600" spc="-5" dirty="0" err="1" smtClean="0">
                          <a:latin typeface="+mn-lt"/>
                          <a:cs typeface="Arial"/>
                        </a:rPr>
                        <a:t>ен</a:t>
                      </a:r>
                      <a:r>
                        <a:rPr lang="uk-UA" sz="1600" spc="-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uk-UA" sz="1600" spc="-5" dirty="0" err="1" smtClean="0">
                          <a:latin typeface="+mn-lt"/>
                          <a:cs typeface="Arial"/>
                        </a:rPr>
                        <a:t>рубрикатор</a:t>
                      </a:r>
                      <a:r>
                        <a:rPr lang="uk-UA" sz="1600" spc="-5" dirty="0" smtClean="0">
                          <a:latin typeface="+mn-lt"/>
                          <a:cs typeface="Arial"/>
                        </a:rPr>
                        <a:t>/</a:t>
                      </a:r>
                      <a:r>
                        <a:rPr lang="uk-UA" sz="1600" spc="-5" dirty="0" err="1" smtClean="0">
                          <a:latin typeface="+mn-lt"/>
                          <a:cs typeface="Arial"/>
                        </a:rPr>
                        <a:t>критеріальна</a:t>
                      </a:r>
                      <a:r>
                        <a:rPr lang="uk-UA" sz="1600" spc="-5" dirty="0" smtClean="0">
                          <a:latin typeface="+mn-lt"/>
                          <a:cs typeface="Arial"/>
                        </a:rPr>
                        <a:t> таблиця</a:t>
                      </a:r>
                      <a:r>
                        <a:rPr sz="1600" spc="-5" dirty="0" smtClean="0">
                          <a:latin typeface="+mn-lt"/>
                          <a:cs typeface="Arial"/>
                        </a:rPr>
                        <a:t>?</a:t>
                      </a:r>
                      <a:endParaRPr sz="1600" dirty="0">
                        <a:latin typeface="+mn-lt"/>
                        <a:cs typeface="Arial"/>
                      </a:endParaRPr>
                    </a:p>
                    <a:p>
                      <a:pPr marL="63500" marR="147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+mn-lt"/>
                          <a:cs typeface="Arial"/>
                        </a:rPr>
                        <a:t>Чи </a:t>
                      </a:r>
                      <a:r>
                        <a:rPr sz="1600" spc="-5" dirty="0">
                          <a:latin typeface="+mn-lt"/>
                          <a:cs typeface="Arial"/>
                        </a:rPr>
                        <a:t>ви порівнюєте 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в</a:t>
                      </a:r>
                      <a:r>
                        <a:rPr sz="1600" spc="-7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межах  </a:t>
                      </a:r>
                      <a:r>
                        <a:rPr sz="1600" spc="-5" dirty="0">
                          <a:latin typeface="+mn-lt"/>
                          <a:cs typeface="Arial"/>
                        </a:rPr>
                        <a:t>групи, 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чи </a:t>
                      </a:r>
                      <a:r>
                        <a:rPr sz="1600" spc="-5" dirty="0">
                          <a:latin typeface="+mn-lt"/>
                          <a:cs typeface="Arial"/>
                        </a:rPr>
                        <a:t>зі стандартом?</a:t>
                      </a:r>
                      <a:endParaRPr sz="1600" dirty="0">
                        <a:latin typeface="+mn-lt"/>
                        <a:cs typeface="Arial"/>
                      </a:endParaRPr>
                    </a:p>
                    <a:p>
                      <a:pPr marL="63500" marR="4127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Arial"/>
                        </a:rPr>
                        <a:t>Чи треба </a:t>
                      </a:r>
                      <a:r>
                        <a:rPr sz="1600" spc="-5" dirty="0">
                          <a:latin typeface="+mn-lt"/>
                          <a:cs typeface="Arial"/>
                        </a:rPr>
                        <a:t>записувати  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процес </a:t>
                      </a:r>
                      <a:r>
                        <a:rPr sz="1600" spc="-5" dirty="0">
                          <a:latin typeface="+mn-lt"/>
                          <a:cs typeface="Arial"/>
                        </a:rPr>
                        <a:t>оцінювання?  </a:t>
                      </a:r>
                      <a:endParaRPr lang="uk-UA" sz="1600" spc="-5" dirty="0" smtClean="0">
                        <a:latin typeface="+mn-lt"/>
                        <a:cs typeface="Arial"/>
                      </a:endParaRPr>
                    </a:p>
                    <a:p>
                      <a:pPr marL="63500" marR="412750">
                        <a:lnSpc>
                          <a:spcPct val="100000"/>
                        </a:lnSpc>
                      </a:pPr>
                      <a:r>
                        <a:rPr sz="1600" dirty="0" err="1" smtClean="0">
                          <a:latin typeface="+mn-lt"/>
                          <a:cs typeface="Arial"/>
                        </a:rPr>
                        <a:t>Чи</a:t>
                      </a:r>
                      <a:r>
                        <a:rPr sz="160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Arial"/>
                        </a:rPr>
                        <a:t>це буде  взаємооцінювання за  чіткими</a:t>
                      </a:r>
                      <a:r>
                        <a:rPr sz="1600" spc="-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критеріями?…</a:t>
                      </a:r>
                    </a:p>
                  </a:txBody>
                  <a:tcPr marL="0" marR="0" marT="590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Оцінювати письмову</a:t>
                      </a:r>
                      <a:endParaRPr sz="1600" dirty="0">
                        <a:latin typeface="+mn-lt"/>
                        <a:cs typeface="Arial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роботу</a:t>
                      </a:r>
                      <a:endParaRPr sz="1600" dirty="0">
                        <a:latin typeface="+mn-lt"/>
                        <a:cs typeface="Arial"/>
                      </a:endParaRPr>
                    </a:p>
                    <a:p>
                      <a:pPr marL="63500" marR="2565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Електронний </a:t>
                      </a:r>
                      <a:r>
                        <a:rPr sz="1600" dirty="0" err="1">
                          <a:latin typeface="+mn-lt"/>
                          <a:cs typeface="Arial"/>
                        </a:rPr>
                        <a:t>тест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  </a:t>
                      </a:r>
                      <a:endParaRPr lang="uk-UA" sz="1600" dirty="0" smtClean="0">
                        <a:latin typeface="+mn-lt"/>
                        <a:cs typeface="Arial"/>
                      </a:endParaRPr>
                    </a:p>
                    <a:p>
                      <a:pPr marL="63500" marR="642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 err="1" smtClean="0">
                          <a:latin typeface="+mn-lt"/>
                          <a:cs typeface="Arial"/>
                        </a:rPr>
                        <a:t>Писати</a:t>
                      </a:r>
                      <a:r>
                        <a:rPr sz="160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dirty="0" err="1">
                          <a:latin typeface="+mn-lt"/>
                          <a:cs typeface="Arial"/>
                        </a:rPr>
                        <a:t>загальний</a:t>
                      </a:r>
                      <a:r>
                        <a:rPr sz="1600" spc="-5" dirty="0">
                          <a:latin typeface="+mn-lt"/>
                          <a:cs typeface="Arial"/>
                        </a:rPr>
                        <a:t>  </a:t>
                      </a:r>
                      <a:r>
                        <a:rPr sz="1600" dirty="0" err="1" smtClean="0">
                          <a:latin typeface="+mn-lt"/>
                          <a:cs typeface="Arial"/>
                        </a:rPr>
                        <a:t>коментар</a:t>
                      </a:r>
                      <a:r>
                        <a:rPr sz="1600" dirty="0" smtClean="0">
                          <a:latin typeface="+mn-lt"/>
                          <a:cs typeface="Arial"/>
                        </a:rPr>
                        <a:t>…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5016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Оцінка</a:t>
                      </a:r>
                      <a:endParaRPr sz="1600" dirty="0">
                        <a:latin typeface="+mn-lt"/>
                        <a:cs typeface="Arial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Коментар</a:t>
                      </a:r>
                      <a:endParaRPr sz="1600" dirty="0">
                        <a:latin typeface="+mn-lt"/>
                        <a:cs typeface="Arial"/>
                      </a:endParaRPr>
                    </a:p>
                    <a:p>
                      <a:pPr marL="64135" marR="2794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Arial"/>
                        </a:rPr>
                        <a:t>(</a:t>
                      </a:r>
                      <a:r>
                        <a:rPr sz="1600" spc="-10" dirty="0">
                          <a:latin typeface="+mn-lt"/>
                          <a:cs typeface="Arial"/>
                        </a:rPr>
                        <a:t>п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исьм</a:t>
                      </a:r>
                      <a:r>
                        <a:rPr sz="1600" spc="5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600" spc="-5" dirty="0">
                          <a:latin typeface="+mn-lt"/>
                          <a:cs typeface="Arial"/>
                        </a:rPr>
                        <a:t>вий/</a:t>
                      </a:r>
                      <a:r>
                        <a:rPr sz="1600" spc="5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600" spc="-15" dirty="0">
                          <a:latin typeface="+mn-lt"/>
                          <a:cs typeface="Arial"/>
                        </a:rPr>
                        <a:t>у</a:t>
                      </a:r>
                      <a:r>
                        <a:rPr sz="1600" spc="-5" dirty="0">
                          <a:latin typeface="+mn-lt"/>
                          <a:cs typeface="Arial"/>
                        </a:rPr>
                        <a:t>діо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/</a:t>
                      </a:r>
                      <a:r>
                        <a:rPr sz="1600" spc="-15" dirty="0">
                          <a:latin typeface="+mn-lt"/>
                          <a:cs typeface="Arial"/>
                        </a:rPr>
                        <a:t>у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сний)  </a:t>
                      </a:r>
                      <a:r>
                        <a:rPr sz="1600" spc="-5" dirty="0" err="1" smtClean="0">
                          <a:latin typeface="+mn-lt"/>
                          <a:cs typeface="Arial"/>
                        </a:rPr>
                        <a:t>Коментар</a:t>
                      </a:r>
                      <a:r>
                        <a:rPr lang="uk-UA" sz="1600" spc="-5" baseline="0" dirty="0" smtClean="0">
                          <a:latin typeface="+mn-lt"/>
                          <a:cs typeface="Arial"/>
                        </a:rPr>
                        <a:t> для всього класу…</a:t>
                      </a:r>
                      <a:endParaRPr sz="1600" dirty="0">
                        <a:latin typeface="+mn-lt"/>
                        <a:cs typeface="Arial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5016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uk-UA" sz="2000" spc="-5" dirty="0" smtClean="0">
                          <a:latin typeface="+mn-lt"/>
                          <a:cs typeface="Arial"/>
                        </a:rPr>
                        <a:t>Для</a:t>
                      </a:r>
                      <a:r>
                        <a:rPr lang="uk-UA" sz="2000" spc="-5" baseline="0" dirty="0" smtClean="0">
                          <a:latin typeface="+mn-lt"/>
                          <a:cs typeface="Arial"/>
                        </a:rPr>
                        <a:t> оцінок у журналі</a:t>
                      </a:r>
                      <a:endParaRPr sz="2000" dirty="0">
                        <a:latin typeface="+mn-lt"/>
                        <a:cs typeface="Arial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2000" spc="-5" dirty="0" err="1">
                          <a:latin typeface="+mn-lt"/>
                          <a:cs typeface="Arial"/>
                        </a:rPr>
                        <a:t>Для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uk-UA" sz="2000" spc="-5" dirty="0" smtClean="0">
                          <a:latin typeface="+mn-lt"/>
                          <a:cs typeface="Arial"/>
                        </a:rPr>
                        <a:t>вчителів, які навчатимуть учня в наступному</a:t>
                      </a:r>
                      <a:r>
                        <a:rPr lang="uk-UA" sz="2000" spc="-5" baseline="0" dirty="0" smtClean="0">
                          <a:latin typeface="+mn-lt"/>
                          <a:cs typeface="Arial"/>
                        </a:rPr>
                        <a:t> класі</a:t>
                      </a:r>
                      <a:endParaRPr sz="2000" dirty="0">
                        <a:latin typeface="+mn-lt"/>
                        <a:cs typeface="Arial"/>
                      </a:endParaRPr>
                    </a:p>
                    <a:p>
                      <a:pPr marL="64135" marR="271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Для </a:t>
                      </a:r>
                      <a:r>
                        <a:rPr sz="2000" dirty="0" err="1">
                          <a:latin typeface="+mn-lt"/>
                          <a:cs typeface="Arial"/>
                        </a:rPr>
                        <a:t>портфоліо</a:t>
                      </a:r>
                      <a:r>
                        <a:rPr sz="2000" spc="-9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uk-UA" sz="2000" spc="-5" dirty="0" smtClean="0">
                          <a:latin typeface="+mn-lt"/>
                          <a:cs typeface="Arial"/>
                        </a:rPr>
                        <a:t>учня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5016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66145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5" dirty="0" err="1" smtClean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Онлайн</a:t>
                      </a:r>
                      <a:r>
                        <a:rPr lang="uk-UA" sz="1600" spc="-5" dirty="0" smtClean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-</a:t>
                      </a:r>
                      <a:r>
                        <a:rPr sz="1600" spc="-5" dirty="0" err="1" smtClean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оцінювання</a:t>
                      </a:r>
                      <a:endParaRPr sz="1600" dirty="0">
                        <a:latin typeface="+mn-lt"/>
                        <a:cs typeface="Arial"/>
                      </a:endParaRPr>
                    </a:p>
                    <a:p>
                      <a:pPr marL="63500" marR="12192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потребує чітких інструкцій,  </a:t>
                      </a:r>
                      <a:r>
                        <a:rPr sz="1600" spc="-5" dirty="0" err="1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щоб</a:t>
                      </a:r>
                      <a:r>
                        <a:rPr sz="16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uk-UA" sz="1600" spc="-5" dirty="0" smtClean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учні</a:t>
                      </a:r>
                      <a:r>
                        <a:rPr sz="1600" spc="-5" dirty="0" smtClean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знали, </a:t>
                      </a:r>
                      <a:r>
                        <a:rPr sz="1600" dirty="0" err="1" smtClean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як</a:t>
                      </a:r>
                      <a:r>
                        <a:rPr lang="uk-UA" sz="1600" dirty="0" err="1" smtClean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ою</a:t>
                      </a:r>
                      <a:r>
                        <a:rPr lang="uk-UA" sz="1600" dirty="0" smtClean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 має бути </a:t>
                      </a:r>
                      <a:r>
                        <a:rPr sz="1600" spc="-5" dirty="0" err="1" smtClean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успішна</a:t>
                      </a:r>
                      <a:r>
                        <a:rPr sz="1600" spc="-30" dirty="0" smtClean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робота.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Зверніть на це</a:t>
                      </a:r>
                      <a:r>
                        <a:rPr sz="1600" spc="-3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увагу.</a:t>
                      </a:r>
                      <a:endParaRPr sz="1600" dirty="0">
                        <a:latin typeface="+mn-lt"/>
                        <a:cs typeface="Arial"/>
                      </a:endParaRPr>
                    </a:p>
                    <a:p>
                      <a:pPr marL="63500" marR="8128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Оцінювання </a:t>
                      </a:r>
                      <a:r>
                        <a:rPr sz="160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забирає час,</a:t>
                      </a:r>
                      <a:r>
                        <a:rPr sz="1600" spc="-10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а  </a:t>
                      </a:r>
                      <a:r>
                        <a:rPr sz="16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запізнілі </a:t>
                      </a:r>
                      <a:r>
                        <a:rPr sz="160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коментарі</a:t>
                      </a:r>
                      <a:r>
                        <a:rPr sz="1600" spc="-6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не</a:t>
                      </a:r>
                      <a:endParaRPr sz="1600" dirty="0">
                        <a:latin typeface="+mn-lt"/>
                        <a:cs typeface="Arial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spc="-5" dirty="0" err="1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принесуть</a:t>
                      </a:r>
                      <a:r>
                        <a:rPr sz="16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dirty="0" err="1" smtClean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користі</a:t>
                      </a:r>
                      <a:r>
                        <a:rPr lang="uk-UA" sz="1600" dirty="0" smtClean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.</a:t>
                      </a:r>
                      <a:endParaRPr sz="1600" dirty="0">
                        <a:latin typeface="+mn-lt"/>
                        <a:cs typeface="Arial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.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1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Знову, </a:t>
                      </a:r>
                      <a:r>
                        <a:rPr sz="16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все це </a:t>
                      </a:r>
                      <a:r>
                        <a:rPr sz="160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забирає</a:t>
                      </a:r>
                      <a:r>
                        <a:rPr sz="1600" spc="-3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час.</a:t>
                      </a:r>
                      <a:endParaRPr sz="1600" dirty="0">
                        <a:latin typeface="+mn-lt"/>
                        <a:cs typeface="Arial"/>
                      </a:endParaRPr>
                    </a:p>
                    <a:p>
                      <a:pPr marL="64135" marR="35814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При </a:t>
                      </a:r>
                      <a:r>
                        <a:rPr sz="16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виборі форми  зважайте, </a:t>
                      </a:r>
                      <a:r>
                        <a:rPr sz="160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як </a:t>
                      </a:r>
                      <a:r>
                        <a:rPr sz="16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довго</a:t>
                      </a:r>
                      <a:r>
                        <a:rPr sz="1600" spc="-8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вам  потрібно </a:t>
                      </a:r>
                      <a:r>
                        <a:rPr sz="1600" spc="-1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буде </a:t>
                      </a:r>
                      <a:r>
                        <a:rPr sz="16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над </a:t>
                      </a:r>
                      <a:r>
                        <a:rPr sz="160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цим  просидіти.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Все </a:t>
                      </a:r>
                      <a:r>
                        <a:rPr sz="20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це залежить</a:t>
                      </a:r>
                      <a:r>
                        <a:rPr sz="2000" spc="-4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від</a:t>
                      </a:r>
                      <a:endParaRPr sz="2000" dirty="0">
                        <a:latin typeface="+mn-lt"/>
                        <a:cs typeface="Arial"/>
                      </a:endParaRPr>
                    </a:p>
                    <a:p>
                      <a:pPr marL="64135" marR="160655">
                        <a:lnSpc>
                          <a:spcPct val="100000"/>
                        </a:lnSpc>
                      </a:pPr>
                      <a:r>
                        <a:rPr lang="uk-UA" sz="2000" spc="-5" dirty="0" smtClean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адміністрації</a:t>
                      </a:r>
                      <a:r>
                        <a:rPr sz="2000" spc="-5" dirty="0" smtClean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,</a:t>
                      </a:r>
                      <a:r>
                        <a:rPr sz="2000" spc="-55" dirty="0" smtClean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але  </a:t>
                      </a:r>
                      <a:r>
                        <a:rPr sz="2000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час</a:t>
                      </a:r>
                      <a:r>
                        <a:rPr sz="2000" spc="-1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283592"/>
                          </a:solidFill>
                          <a:latin typeface="+mn-lt"/>
                          <a:cs typeface="Arial"/>
                        </a:rPr>
                        <a:t>ваш.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978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089970"/>
              </p:ext>
            </p:extLst>
          </p:nvPr>
        </p:nvGraphicFramePr>
        <p:xfrm>
          <a:off x="516682" y="1268897"/>
          <a:ext cx="10848816" cy="4840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2204"/>
                <a:gridCol w="2712204"/>
                <a:gridCol w="2712204"/>
                <a:gridCol w="2712204"/>
              </a:tblGrid>
              <a:tr h="638716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Доступність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Цифрова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грамотність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33909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Знайомство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з</a:t>
                      </a:r>
                      <a:r>
                        <a:rPr sz="1800" b="1" spc="-8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формою 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роботи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Підготовка </a:t>
                      </a:r>
                      <a:r>
                        <a:rPr sz="1800" b="1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до</a:t>
                      </a:r>
                      <a:r>
                        <a:rPr sz="1800" b="1" spc="-6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виконання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1127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spc="-5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Технічне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оснащення</a:t>
                      </a:r>
                      <a:endParaRPr lang="uk-UA" sz="1800" spc="-5" dirty="0" smtClean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-5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Розклад</a:t>
                      </a:r>
                      <a:endParaRPr lang="uk-UA" sz="1800" spc="-5" dirty="0" smtClean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endParaRPr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 marL="63500" marR="897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Інтернет</a:t>
                      </a:r>
                      <a:r>
                        <a:rPr lang="uk-UA" sz="1800" spc="-6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-</a:t>
                      </a:r>
                      <a:r>
                        <a:rPr sz="1800" spc="-5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сигнал</a:t>
                      </a:r>
                      <a:r>
                        <a:rPr sz="180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 </a:t>
                      </a:r>
                      <a:endParaRPr lang="uk-UA" sz="1800" spc="-5" dirty="0" smtClean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 marL="63500" marR="897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uk-UA" sz="800" spc="-5" dirty="0" smtClean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 marL="63500" marR="897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Побутові</a:t>
                      </a:r>
                      <a:r>
                        <a:rPr sz="1800" spc="-5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умови</a:t>
                      </a:r>
                      <a:endParaRPr lang="uk-UA" sz="1800" spc="-5" dirty="0" smtClean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 marL="63500" marR="897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-5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Додаткові</a:t>
                      </a:r>
                      <a:r>
                        <a:rPr sz="180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потреби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46672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Сайти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і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застосунки,</a:t>
                      </a:r>
                      <a:r>
                        <a:rPr sz="1800" spc="-7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які 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потрібні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63500" marR="7048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Вимоги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до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формату</a:t>
                      </a:r>
                      <a:endParaRPr lang="uk-UA" sz="1800" spc="-5" dirty="0" smtClean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 marL="63500" marR="70485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файл</a:t>
                      </a:r>
                      <a:r>
                        <a:rPr lang="uk-UA" sz="180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у</a:t>
                      </a:r>
                      <a:r>
                        <a:rPr sz="1800" spc="-8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з </a:t>
                      </a:r>
                      <a:r>
                        <a:rPr sz="180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завданням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787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Чи </a:t>
                      </a:r>
                      <a:r>
                        <a:rPr sz="1800" spc="-5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знайомі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uk-UA" sz="180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учні</a:t>
                      </a:r>
                      <a:r>
                        <a:rPr sz="180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з</a:t>
                      </a:r>
                      <a:r>
                        <a:rPr sz="1800" spc="-7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таким  видом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роботи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64135" marR="19240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Академічні навички,  наприклад, </a:t>
                      </a:r>
                      <a:r>
                        <a:rPr lang="uk-UA" sz="180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уміння писати есе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728980" algn="l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Достатньо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часу</a:t>
                      </a:r>
                      <a:r>
                        <a:rPr sz="1800" spc="-8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на  підготовку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64135" marR="401955" algn="l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Інструкції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як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готуватися  та/або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виконувати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64135" marR="129539" algn="l">
                        <a:lnSpc>
                          <a:spcPct val="100000"/>
                        </a:lnSpc>
                      </a:pPr>
                      <a:r>
                        <a:rPr lang="uk-UA" sz="180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До</a:t>
                      </a:r>
                      <a:r>
                        <a:rPr lang="uk-UA" sz="1800" spc="-5" baseline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кого</a:t>
                      </a:r>
                      <a:r>
                        <a:rPr sz="180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звернутися 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по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допомогу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621161">
                <a:tc>
                  <a:txBody>
                    <a:bodyPr/>
                    <a:lstStyle/>
                    <a:p>
                      <a:pPr marL="63500" marR="3136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Особливо </a:t>
                      </a: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актуально</a:t>
                      </a:r>
                      <a:r>
                        <a:rPr sz="1800" spc="-12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при  </a:t>
                      </a: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виборі</a:t>
                      </a:r>
                      <a:r>
                        <a:rPr sz="1800" spc="-2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синхронного</a:t>
                      </a:r>
                      <a:endParaRPr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формату</a:t>
                      </a:r>
                    </a:p>
                  </a:txBody>
                  <a:tcPr marL="0" marR="0" marT="5143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129539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Наскільки </a:t>
                      </a:r>
                      <a:r>
                        <a:rPr sz="1800" spc="-5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знайомі</a:t>
                      </a: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uk-UA" sz="1800" spc="-5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учні</a:t>
                      </a:r>
                    </a:p>
                    <a:p>
                      <a:pPr marL="63500" marR="129539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з </a:t>
                      </a: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інструментом </a:t>
                      </a:r>
                      <a:r>
                        <a:rPr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чи</a:t>
                      </a: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платформою.</a:t>
                      </a:r>
                    </a:p>
                  </a:txBody>
                  <a:tcPr marL="0" marR="0" marT="5143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339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Чи </a:t>
                      </a:r>
                      <a:r>
                        <a:rPr sz="1800" spc="-5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знають</a:t>
                      </a: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uk-UA" sz="1800" spc="-5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учні</a:t>
                      </a:r>
                      <a:r>
                        <a:rPr sz="1800" spc="-5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що  </a:t>
                      </a: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саме </a:t>
                      </a:r>
                      <a:r>
                        <a:rPr sz="1800" spc="-5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буде</a:t>
                      </a: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оцінюватись</a:t>
                      </a:r>
                      <a:r>
                        <a:rPr lang="uk-UA" sz="1800" spc="-5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?</a:t>
                      </a:r>
                    </a:p>
                    <a:p>
                      <a:pPr marL="64135" marR="1339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lang="uk-UA" sz="800" spc="-5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marL="64135" marR="1339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Зміст</a:t>
                      </a:r>
                      <a:r>
                        <a:rPr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може </a:t>
                      </a: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бути знайомим  але нова форма збиватиме  </a:t>
                      </a:r>
                      <a:r>
                        <a:rPr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з</a:t>
                      </a:r>
                      <a:r>
                        <a:rPr sz="1800" spc="-1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пантелику</a:t>
                      </a:r>
                    </a:p>
                  </a:txBody>
                  <a:tcPr marL="0" marR="0" marT="5143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30810" algn="l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Ч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ви дали достатньо </a:t>
                      </a:r>
                      <a:r>
                        <a:rPr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часу  </a:t>
                      </a: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та інструкцій, </a:t>
                      </a:r>
                      <a:r>
                        <a:rPr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щоб </a:t>
                      </a: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виконати  </a:t>
                      </a:r>
                      <a:r>
                        <a:rPr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та </a:t>
                      </a: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здати</a:t>
                      </a:r>
                      <a:r>
                        <a:rPr sz="1800" spc="-6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завдання?</a:t>
                      </a:r>
                      <a:endParaRPr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marL="64135" marR="220345" algn="l">
                        <a:lnSpc>
                          <a:spcPct val="100000"/>
                        </a:lnSpc>
                      </a:pPr>
                      <a:endParaRPr lang="uk-UA" sz="800" spc="-5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marL="64135" marR="220345" algn="l">
                        <a:lnSpc>
                          <a:spcPct val="100000"/>
                        </a:lnSpc>
                      </a:pPr>
                      <a:r>
                        <a:rPr sz="1800" spc="-5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Як</a:t>
                      </a:r>
                      <a:r>
                        <a:rPr sz="1800" spc="-5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ви надаєте підтримку </a:t>
                      </a:r>
                      <a:r>
                        <a:rPr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в  </a:t>
                      </a:r>
                      <a:r>
                        <a:rPr sz="1800" spc="-5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разі</a:t>
                      </a:r>
                      <a:r>
                        <a:rPr sz="180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5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потреби</a:t>
                      </a:r>
                      <a:r>
                        <a:rPr lang="uk-UA" sz="1800" spc="-5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?</a:t>
                      </a:r>
                      <a:endParaRPr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143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518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2663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62885" y="261634"/>
            <a:ext cx="10457645" cy="131574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90805" marR="121920" algn="ctr">
              <a:lnSpc>
                <a:spcPct val="100000"/>
              </a:lnSpc>
              <a:spcBef>
                <a:spcPts val="315"/>
              </a:spcBef>
            </a:pPr>
            <a:endParaRPr lang="uk-UA" sz="800" dirty="0" smtClean="0">
              <a:solidFill>
                <a:srgbClr val="455520"/>
              </a:solidFill>
              <a:latin typeface="Arial"/>
              <a:cs typeface="Arial"/>
            </a:endParaRPr>
          </a:p>
          <a:p>
            <a:pPr marL="90805" marR="121920" algn="ctr">
              <a:lnSpc>
                <a:spcPct val="100000"/>
              </a:lnSpc>
              <a:spcBef>
                <a:spcPts val="315"/>
              </a:spcBef>
            </a:pPr>
            <a:r>
              <a:rPr lang="en-US" sz="2800" b="1" dirty="0" smtClean="0">
                <a:solidFill>
                  <a:srgbClr val="C00000"/>
                </a:solidFill>
                <a:cs typeface="Arial"/>
              </a:rPr>
              <a:t>MOODLE</a:t>
            </a:r>
            <a:r>
              <a:rPr lang="uk-UA" sz="2800" b="1" dirty="0">
                <a:solidFill>
                  <a:srgbClr val="C00000"/>
                </a:solidFill>
                <a:cs typeface="Arial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uk-UA" sz="2800" b="1" dirty="0" smtClean="0">
                <a:solidFill>
                  <a:srgbClr val="455520"/>
                </a:solidFill>
                <a:cs typeface="Arial"/>
              </a:rPr>
              <a:t>         </a:t>
            </a:r>
            <a:r>
              <a:rPr lang="en-US" sz="2800" b="1" spc="-5" dirty="0" smtClean="0">
                <a:solidFill>
                  <a:srgbClr val="455520"/>
                </a:solidFill>
                <a:cs typeface="Arial"/>
              </a:rPr>
              <a:t>GOOGLE  </a:t>
            </a:r>
            <a:r>
              <a:rPr lang="en-US" sz="2800" b="1" dirty="0" smtClean="0">
                <a:solidFill>
                  <a:srgbClr val="455520"/>
                </a:solidFill>
                <a:cs typeface="Arial"/>
              </a:rPr>
              <a:t>CLASSRO</a:t>
            </a:r>
            <a:r>
              <a:rPr lang="en-US" sz="2800" b="1" spc="-15" dirty="0" smtClean="0">
                <a:solidFill>
                  <a:srgbClr val="455520"/>
                </a:solidFill>
                <a:cs typeface="Arial"/>
              </a:rPr>
              <a:t>O</a:t>
            </a:r>
            <a:r>
              <a:rPr lang="en-US" sz="2800" b="1" spc="-10" dirty="0" smtClean="0">
                <a:solidFill>
                  <a:srgbClr val="455520"/>
                </a:solidFill>
                <a:cs typeface="Arial"/>
              </a:rPr>
              <a:t>M</a:t>
            </a:r>
            <a:r>
              <a:rPr lang="uk-UA" sz="2800" b="1" spc="-10" dirty="0">
                <a:solidFill>
                  <a:srgbClr val="455520"/>
                </a:solidFill>
                <a:cs typeface="Arial"/>
              </a:rPr>
              <a:t> </a:t>
            </a:r>
            <a:r>
              <a:rPr lang="uk-UA" sz="2800" b="1" spc="-10" dirty="0" smtClean="0">
                <a:solidFill>
                  <a:srgbClr val="455520"/>
                </a:solidFill>
                <a:cs typeface="Arial"/>
              </a:rPr>
              <a:t>          </a:t>
            </a:r>
            <a:r>
              <a:rPr lang="en-US" sz="2800" b="1" spc="-5" dirty="0" smtClean="0">
                <a:solidFill>
                  <a:srgbClr val="00B050"/>
                </a:solidFill>
                <a:cs typeface="Arial"/>
              </a:rPr>
              <a:t>GOOGLE  </a:t>
            </a:r>
            <a:r>
              <a:rPr lang="en-US" sz="2800" b="1" dirty="0" smtClean="0">
                <a:solidFill>
                  <a:srgbClr val="00B050"/>
                </a:solidFill>
                <a:cs typeface="Arial"/>
              </a:rPr>
              <a:t>FORMS+  </a:t>
            </a:r>
            <a:endParaRPr lang="uk-UA" sz="2800" b="1" dirty="0" smtClean="0">
              <a:solidFill>
                <a:srgbClr val="00B050"/>
              </a:solidFill>
              <a:cs typeface="Arial"/>
            </a:endParaRPr>
          </a:p>
          <a:p>
            <a:pPr marL="90805" marR="121920" algn="ctr">
              <a:spcBef>
                <a:spcPts val="315"/>
              </a:spcBef>
            </a:pPr>
            <a:r>
              <a:rPr lang="en-US" sz="2800" b="1" spc="-10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F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LOOBARO</a:t>
            </a:r>
            <a:r>
              <a:rPr lang="en-US" sz="2800" b="1" spc="-5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O</a:t>
            </a:r>
            <a:r>
              <a:rPr lang="uk-UA" sz="2800" b="1" spc="-5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 </a:t>
            </a:r>
            <a:r>
              <a:rPr lang="uk-UA" sz="2800" b="1" spc="-5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        </a:t>
            </a:r>
            <a:r>
              <a:rPr lang="uk-UA" sz="2800" b="1" spc="-5" dirty="0" smtClean="0">
                <a:solidFill>
                  <a:srgbClr val="455520"/>
                </a:solidFill>
                <a:cs typeface="Arial"/>
              </a:rPr>
              <a:t>  </a:t>
            </a:r>
            <a:r>
              <a:rPr lang="en-US" sz="2800" b="1" spc="-5" dirty="0" smtClean="0">
                <a:solidFill>
                  <a:srgbClr val="7030A0"/>
                </a:solidFill>
                <a:cs typeface="Arial"/>
              </a:rPr>
              <a:t>CLASSTIME</a:t>
            </a:r>
            <a:r>
              <a:rPr lang="uk-UA" sz="2800" b="1" spc="-5" dirty="0" smtClean="0">
                <a:solidFill>
                  <a:srgbClr val="7030A0"/>
                </a:solidFill>
                <a:cs typeface="Arial"/>
              </a:rPr>
              <a:t>            </a:t>
            </a:r>
            <a:r>
              <a:rPr lang="en-US" sz="2800" b="1" spc="-5" dirty="0" smtClean="0">
                <a:solidFill>
                  <a:srgbClr val="0070C0"/>
                </a:solidFill>
                <a:cs typeface="Arial"/>
              </a:rPr>
              <a:t>GOOGLE  </a:t>
            </a:r>
            <a:r>
              <a:rPr lang="en-US" sz="2800" b="1" dirty="0" smtClean="0">
                <a:solidFill>
                  <a:srgbClr val="0070C0"/>
                </a:solidFill>
                <a:cs typeface="Arial"/>
              </a:rPr>
              <a:t>DOCS</a:t>
            </a:r>
            <a:r>
              <a:rPr lang="uk-UA" sz="2800" b="1" dirty="0" smtClean="0">
                <a:solidFill>
                  <a:srgbClr val="0070C0"/>
                </a:solidFill>
                <a:cs typeface="Arial"/>
              </a:rPr>
              <a:t>         </a:t>
            </a:r>
            <a:r>
              <a:rPr lang="en-US" sz="2800" b="1" spc="-5" dirty="0" smtClean="0">
                <a:solidFill>
                  <a:srgbClr val="C00000"/>
                </a:solidFill>
                <a:cs typeface="Arial"/>
              </a:rPr>
              <a:t>EMAIL</a:t>
            </a:r>
            <a:endParaRPr lang="en-US" sz="2800" b="1" dirty="0" smtClean="0">
              <a:solidFill>
                <a:srgbClr val="C00000"/>
              </a:solidFill>
              <a:cs typeface="Arial"/>
            </a:endParaRPr>
          </a:p>
          <a:p>
            <a:pPr marL="90805" marR="121920" algn="ctr">
              <a:lnSpc>
                <a:spcPct val="100000"/>
              </a:lnSpc>
              <a:spcBef>
                <a:spcPts val="315"/>
              </a:spcBef>
            </a:pP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6523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1208938" y="129530"/>
            <a:ext cx="10611273" cy="6494780"/>
            <a:chOff x="1185672" y="120395"/>
            <a:chExt cx="7958455" cy="4871085"/>
          </a:xfrm>
        </p:grpSpPr>
        <p:sp>
          <p:nvSpPr>
            <p:cNvPr id="5" name="object 4"/>
            <p:cNvSpPr/>
            <p:nvPr/>
          </p:nvSpPr>
          <p:spPr>
            <a:xfrm>
              <a:off x="4738116" y="1429512"/>
              <a:ext cx="4405630" cy="0"/>
            </a:xfrm>
            <a:custGeom>
              <a:avLst/>
              <a:gdLst/>
              <a:ahLst/>
              <a:cxnLst/>
              <a:rect l="l" t="t" r="r" b="b"/>
              <a:pathLst>
                <a:path w="4405630">
                  <a:moveTo>
                    <a:pt x="0" y="0"/>
                  </a:moveTo>
                  <a:lnTo>
                    <a:pt x="4405503" y="0"/>
                  </a:lnTo>
                </a:path>
              </a:pathLst>
            </a:custGeom>
            <a:ln w="9144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5"/>
            <p:cNvSpPr/>
            <p:nvPr/>
          </p:nvSpPr>
          <p:spPr>
            <a:xfrm>
              <a:off x="1185672" y="120395"/>
              <a:ext cx="6865620" cy="48707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0491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213" t="35739" r="21148" b="15438"/>
          <a:stretch/>
        </p:blipFill>
        <p:spPr>
          <a:xfrm>
            <a:off x="3962400" y="1682238"/>
            <a:ext cx="8150087" cy="3571483"/>
          </a:xfrm>
          <a:prstGeom prst="rect">
            <a:avLst/>
          </a:prstGeom>
        </p:spPr>
      </p:pic>
      <p:grpSp>
        <p:nvGrpSpPr>
          <p:cNvPr id="6" name="object 2"/>
          <p:cNvGrpSpPr/>
          <p:nvPr/>
        </p:nvGrpSpPr>
        <p:grpSpPr>
          <a:xfrm>
            <a:off x="115954" y="172407"/>
            <a:ext cx="4413160" cy="4426695"/>
            <a:chOff x="4713732" y="274320"/>
            <a:chExt cx="4430395" cy="4537075"/>
          </a:xfrm>
        </p:grpSpPr>
        <p:sp>
          <p:nvSpPr>
            <p:cNvPr id="7" name="object 3"/>
            <p:cNvSpPr/>
            <p:nvPr/>
          </p:nvSpPr>
          <p:spPr>
            <a:xfrm>
              <a:off x="5265420" y="1132331"/>
              <a:ext cx="3878579" cy="0"/>
            </a:xfrm>
            <a:custGeom>
              <a:avLst/>
              <a:gdLst/>
              <a:ahLst/>
              <a:cxnLst/>
              <a:rect l="l" t="t" r="r" b="b"/>
              <a:pathLst>
                <a:path w="3878579">
                  <a:moveTo>
                    <a:pt x="0" y="0"/>
                  </a:moveTo>
                  <a:lnTo>
                    <a:pt x="3878453" y="0"/>
                  </a:lnTo>
                </a:path>
              </a:pathLst>
            </a:custGeom>
            <a:ln w="9144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4"/>
            <p:cNvSpPr/>
            <p:nvPr/>
          </p:nvSpPr>
          <p:spPr>
            <a:xfrm>
              <a:off x="4713732" y="274320"/>
              <a:ext cx="3624071" cy="4536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854679" y="4153079"/>
            <a:ext cx="2407276" cy="2566071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 smtClean="0"/>
              <a:t>Технічні засоби</a:t>
            </a:r>
            <a:endParaRPr lang="uk-UA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uk-UA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Обмежений час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Рандомізація</a:t>
            </a:r>
            <a:r>
              <a:rPr lang="uk-U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питань/ варіантів відповіді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Демонстрація </a:t>
            </a: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одному </a:t>
            </a:r>
            <a:r>
              <a:rPr lang="uk-U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питанню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Послідовний </a:t>
            </a: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перегляд </a:t>
            </a:r>
            <a:r>
              <a:rPr lang="uk-U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питань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Блокування </a:t>
            </a: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вікна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28987" y="728131"/>
            <a:ext cx="7915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C00000"/>
                </a:solidFill>
              </a:rPr>
              <a:t>Аутентифікація</a:t>
            </a:r>
            <a:r>
              <a:rPr lang="uk-UA" sz="2800" b="1" dirty="0" smtClean="0">
                <a:solidFill>
                  <a:srgbClr val="C00000"/>
                </a:solidFill>
              </a:rPr>
              <a:t>, або Як </a:t>
            </a:r>
            <a:r>
              <a:rPr lang="uk-UA" sz="2800" b="1" dirty="0">
                <a:solidFill>
                  <a:srgbClr val="C00000"/>
                </a:solidFill>
              </a:rPr>
              <a:t>уникнути списування?</a:t>
            </a:r>
            <a:br>
              <a:rPr lang="uk-UA" sz="2800" b="1" dirty="0">
                <a:solidFill>
                  <a:srgbClr val="C00000"/>
                </a:solidFill>
              </a:rPr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012582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13" y="510916"/>
            <a:ext cx="7633346" cy="6192538"/>
          </a:xfrm>
          <a:solidFill>
            <a:srgbClr val="0070C0"/>
          </a:solidFill>
        </p:spPr>
        <p:txBody>
          <a:bodyPr>
            <a:noAutofit/>
          </a:bodyPr>
          <a:lstStyle/>
          <a:p>
            <a:pPr marL="457200" lvl="0" indent="-457200"/>
            <a:r>
              <a:rPr lang="uk-UA" sz="2400" dirty="0" smtClean="0">
                <a:solidFill>
                  <a:schemeClr val="bg1"/>
                </a:solidFill>
              </a:rPr>
              <a:t>пишіть стисло, просто, зрозуміло</a:t>
            </a:r>
          </a:p>
          <a:p>
            <a:pPr marL="457200" lvl="0" indent="-457200"/>
            <a:r>
              <a:rPr lang="uk-UA" sz="2400" dirty="0" smtClean="0">
                <a:solidFill>
                  <a:schemeClr val="bg1"/>
                </a:solidFill>
              </a:rPr>
              <a:t>кількість </a:t>
            </a:r>
            <a:r>
              <a:rPr lang="uk-UA" sz="2400" dirty="0">
                <a:solidFill>
                  <a:schemeClr val="bg1"/>
                </a:solidFill>
              </a:rPr>
              <a:t>слів у реченні — не більше 10-15</a:t>
            </a:r>
          </a:p>
          <a:p>
            <a:pPr marL="457200" lvl="0" indent="-457200"/>
            <a:r>
              <a:rPr lang="uk-UA" sz="2400" b="1" dirty="0">
                <a:solidFill>
                  <a:srgbClr val="FFC000"/>
                </a:solidFill>
              </a:rPr>
              <a:t>чергуйте короткі речення з довшими, цим ви створюватимете певний ритм висловлювання</a:t>
            </a:r>
          </a:p>
          <a:p>
            <a:pPr marL="457200" lvl="0" indent="-457200"/>
            <a:r>
              <a:rPr lang="uk-UA" sz="2400" dirty="0">
                <a:solidFill>
                  <a:schemeClr val="bg1"/>
                </a:solidFill>
              </a:rPr>
              <a:t>уникайте великої кількості складних речень</a:t>
            </a:r>
          </a:p>
          <a:p>
            <a:pPr marL="457200" lvl="0" indent="-457200"/>
            <a:r>
              <a:rPr lang="uk-UA" sz="2400" dirty="0">
                <a:solidFill>
                  <a:schemeClr val="bg1"/>
                </a:solidFill>
              </a:rPr>
              <a:t>в одному реченні виражайте одну </a:t>
            </a:r>
            <a:r>
              <a:rPr lang="uk-UA" sz="2400" dirty="0" smtClean="0">
                <a:solidFill>
                  <a:schemeClr val="bg1"/>
                </a:solidFill>
              </a:rPr>
              <a:t>думку</a:t>
            </a:r>
          </a:p>
          <a:p>
            <a:pPr marL="457200" lvl="0" indent="-457200"/>
            <a:r>
              <a:rPr lang="uk-UA" sz="2400" b="0" dirty="0" smtClean="0">
                <a:solidFill>
                  <a:schemeClr val="bg1"/>
                </a:solidFill>
              </a:rPr>
              <a:t>обмежуйте </a:t>
            </a:r>
            <a:r>
              <a:rPr lang="uk-UA" sz="2400" b="0" dirty="0">
                <a:solidFill>
                  <a:schemeClr val="bg1"/>
                </a:solidFill>
              </a:rPr>
              <a:t>вживання однорідних членів </a:t>
            </a:r>
            <a:r>
              <a:rPr lang="uk-UA" sz="2400" b="0" dirty="0" smtClean="0">
                <a:solidFill>
                  <a:schemeClr val="bg1"/>
                </a:solidFill>
              </a:rPr>
              <a:t>речення</a:t>
            </a:r>
          </a:p>
          <a:p>
            <a:pPr marL="457200" lvl="0" indent="-457200"/>
            <a:r>
              <a:rPr lang="uk-UA" sz="2400" b="0" dirty="0" smtClean="0">
                <a:solidFill>
                  <a:schemeClr val="bg1"/>
                </a:solidFill>
              </a:rPr>
              <a:t>не </a:t>
            </a:r>
            <a:r>
              <a:rPr lang="uk-UA" sz="2400" b="0" dirty="0">
                <a:solidFill>
                  <a:schemeClr val="bg1"/>
                </a:solidFill>
              </a:rPr>
              <a:t>використовуйте дієприкметникових і дієприслівникових </a:t>
            </a:r>
            <a:r>
              <a:rPr lang="uk-UA" sz="2400" dirty="0" smtClean="0">
                <a:solidFill>
                  <a:schemeClr val="bg1"/>
                </a:solidFill>
              </a:rPr>
              <a:t>зворотів</a:t>
            </a:r>
          </a:p>
          <a:p>
            <a:pPr marL="457200" lvl="0" indent="-457200"/>
            <a:r>
              <a:rPr lang="uk-UA" sz="2400" dirty="0" smtClean="0">
                <a:solidFill>
                  <a:schemeClr val="bg1"/>
                </a:solidFill>
              </a:rPr>
              <a:t>уникайте жаргонізмів, не </a:t>
            </a:r>
            <a:r>
              <a:rPr lang="uk-UA" sz="2400" dirty="0">
                <a:solidFill>
                  <a:schemeClr val="bg1"/>
                </a:solidFill>
              </a:rPr>
              <a:t>вживайте нецензурної лексики, не принижуйте й не ображайте свого </a:t>
            </a:r>
            <a:r>
              <a:rPr lang="uk-UA" sz="2400" dirty="0" smtClean="0">
                <a:solidFill>
                  <a:schemeClr val="bg1"/>
                </a:solidFill>
              </a:rPr>
              <a:t>візаві</a:t>
            </a:r>
          </a:p>
          <a:p>
            <a:pPr marL="457200" lvl="0" indent="-457200"/>
            <a:r>
              <a:rPr lang="uk-UA" sz="2400" dirty="0" smtClean="0">
                <a:solidFill>
                  <a:schemeClr val="bg1"/>
                </a:solidFill>
              </a:rPr>
              <a:t>із </a:t>
            </a:r>
            <a:r>
              <a:rPr lang="uk-UA" sz="2400" dirty="0">
                <a:solidFill>
                  <a:schemeClr val="bg1"/>
                </a:solidFill>
              </a:rPr>
              <a:t>двох слів — українського й англійського — обирайте </a:t>
            </a:r>
            <a:r>
              <a:rPr lang="uk-UA" sz="2400" dirty="0" smtClean="0">
                <a:solidFill>
                  <a:schemeClr val="bg1"/>
                </a:solidFill>
              </a:rPr>
              <a:t>українське</a:t>
            </a:r>
          </a:p>
          <a:p>
            <a:pPr marL="457200" lvl="0" indent="-457200"/>
            <a:r>
              <a:rPr lang="uk-UA" sz="2400" b="1" dirty="0" smtClean="0">
                <a:solidFill>
                  <a:srgbClr val="FFC000"/>
                </a:solidFill>
              </a:rPr>
              <a:t>із </a:t>
            </a:r>
            <a:r>
              <a:rPr lang="uk-UA" sz="2400" b="1" dirty="0">
                <a:solidFill>
                  <a:srgbClr val="FFC000"/>
                </a:solidFill>
              </a:rPr>
              <a:t>кількох синонімів добирайте слова з меншою кількістю </a:t>
            </a:r>
            <a:r>
              <a:rPr lang="uk-UA" sz="2400" b="1" dirty="0" smtClean="0">
                <a:solidFill>
                  <a:srgbClr val="FFC000"/>
                </a:solidFill>
              </a:rPr>
              <a:t>складів</a:t>
            </a:r>
          </a:p>
          <a:p>
            <a:pPr marL="457200" lvl="0" indent="-457200"/>
            <a:r>
              <a:rPr lang="uk-UA" sz="2400" dirty="0" smtClean="0">
                <a:solidFill>
                  <a:schemeClr val="bg1"/>
                </a:solidFill>
              </a:rPr>
              <a:t>не </a:t>
            </a:r>
            <a:r>
              <a:rPr lang="uk-UA" sz="2400" dirty="0">
                <a:solidFill>
                  <a:schemeClr val="bg1"/>
                </a:solidFill>
              </a:rPr>
              <a:t>використовуйте транслітерації</a:t>
            </a:r>
          </a:p>
          <a:p>
            <a:pPr lvl="0">
              <a:buFont typeface="Arial" pitchFamily="34" charset="0"/>
              <a:buChar char="•"/>
            </a:pPr>
            <a:endParaRPr lang="uk-UA" sz="2400" b="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7773" y="467939"/>
            <a:ext cx="4662153" cy="965914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+mn-lt"/>
              </a:rPr>
              <a:t>ЯК СПІЛКУВАТИСЯ В ІНТЕРНЕТІ</a:t>
            </a:r>
            <a:endParaRPr lang="uk-UA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812950" y="1970175"/>
            <a:ext cx="4104535" cy="4196957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err="1" smtClean="0">
                <a:solidFill>
                  <a:schemeClr val="bg1"/>
                </a:solidFill>
              </a:rPr>
              <a:t>Розміщені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мережі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тексти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побудовані</a:t>
            </a:r>
            <a:r>
              <a:rPr lang="ru-RU" sz="2400" dirty="0" smtClean="0">
                <a:solidFill>
                  <a:schemeClr val="bg1"/>
                </a:solidFill>
              </a:rPr>
              <a:t> за принципом </a:t>
            </a:r>
            <a:r>
              <a:rPr lang="ru-RU" sz="2400" dirty="0" err="1" smtClean="0">
                <a:solidFill>
                  <a:schemeClr val="bg1"/>
                </a:solidFill>
              </a:rPr>
              <a:t>перевернутої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піраміди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400" dirty="0" err="1" smtClean="0">
                <a:solidFill>
                  <a:schemeClr val="bg1"/>
                </a:solidFill>
              </a:rPr>
              <a:t>спочатку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викладають</a:t>
            </a:r>
            <a:r>
              <a:rPr lang="ru-RU" sz="2400" dirty="0" smtClean="0">
                <a:solidFill>
                  <a:schemeClr val="bg1"/>
                </a:solidFill>
              </a:rPr>
              <a:t> суть, </a:t>
            </a:r>
            <a:r>
              <a:rPr lang="ru-RU" sz="2400" dirty="0" err="1" smtClean="0">
                <a:solidFill>
                  <a:schemeClr val="bg1"/>
                </a:solidFill>
              </a:rPr>
              <a:t>після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зміст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деталізують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err="1" smtClean="0">
                <a:solidFill>
                  <a:schemeClr val="bg1"/>
                </a:solidFill>
              </a:rPr>
              <a:t>Така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будова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відрізняється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будови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класичного</a:t>
            </a:r>
            <a:r>
              <a:rPr lang="ru-RU" sz="2400" dirty="0" smtClean="0">
                <a:solidFill>
                  <a:schemeClr val="bg1"/>
                </a:solidFill>
              </a:rPr>
              <a:t> тексту (зачин – </a:t>
            </a:r>
            <a:r>
              <a:rPr lang="ru-RU" sz="2400" dirty="0" err="1" smtClean="0">
                <a:solidFill>
                  <a:schemeClr val="bg1"/>
                </a:solidFill>
              </a:rPr>
              <a:t>виклад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основна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частина</a:t>
            </a:r>
            <a:r>
              <a:rPr lang="ru-RU" sz="2400" dirty="0" smtClean="0">
                <a:solidFill>
                  <a:schemeClr val="bg1"/>
                </a:solidFill>
              </a:rPr>
              <a:t>) – </a:t>
            </a:r>
            <a:r>
              <a:rPr lang="ru-RU" sz="2400" dirty="0" err="1" smtClean="0">
                <a:solidFill>
                  <a:schemeClr val="bg1"/>
                </a:solidFill>
              </a:rPr>
              <a:t>кінцівка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висновок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endParaRPr lang="uk-UA" sz="2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9399872" y="1433853"/>
            <a:ext cx="564200" cy="957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62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8970"/>
            <a:ext cx="5382296" cy="950585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ВИБЕРИ НАЙКРАЩЕ</a:t>
            </a:r>
            <a:endParaRPr lang="uk-UA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8200" y="1709714"/>
            <a:ext cx="4171970" cy="4088368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b="1" dirty="0" smtClean="0">
                <a:solidFill>
                  <a:schemeClr val="bg1"/>
                </a:solidFill>
              </a:rPr>
              <a:t>з тих пір як — </a:t>
            </a:r>
            <a:r>
              <a:rPr lang="uk-UA" sz="2200" b="1" dirty="0" smtClean="0">
                <a:solidFill>
                  <a:srgbClr val="FFFF00"/>
                </a:solidFill>
              </a:rPr>
              <a:t>ВІДТОДІ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b="1" dirty="0" smtClean="0">
                <a:solidFill>
                  <a:schemeClr val="bg1"/>
                </a:solidFill>
              </a:rPr>
              <a:t>у цей час — </a:t>
            </a:r>
            <a:r>
              <a:rPr lang="uk-UA" sz="2200" b="1" dirty="0" smtClean="0">
                <a:solidFill>
                  <a:srgbClr val="FFFF00"/>
                </a:solidFill>
              </a:rPr>
              <a:t>НИНІ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b="1" dirty="0" smtClean="0">
                <a:solidFill>
                  <a:schemeClr val="bg1"/>
                </a:solidFill>
              </a:rPr>
              <a:t>до сьогоднішнього часу — </a:t>
            </a:r>
            <a:r>
              <a:rPr lang="uk-UA" sz="2200" b="1" dirty="0" smtClean="0">
                <a:solidFill>
                  <a:srgbClr val="FFFF00"/>
                </a:solidFill>
              </a:rPr>
              <a:t>ДОСІ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b="1" dirty="0" smtClean="0">
                <a:solidFill>
                  <a:schemeClr val="bg1"/>
                </a:solidFill>
              </a:rPr>
              <a:t>незважаючи на те що </a:t>
            </a:r>
            <a:r>
              <a:rPr lang="uk-UA" sz="2200" b="1" dirty="0" smtClean="0">
                <a:solidFill>
                  <a:srgbClr val="FFFF00"/>
                </a:solidFill>
              </a:rPr>
              <a:t>— ХОЧ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b="1" dirty="0" smtClean="0">
                <a:solidFill>
                  <a:schemeClr val="bg1"/>
                </a:solidFill>
              </a:rPr>
              <a:t>після того, як відбулася подія — </a:t>
            </a:r>
            <a:r>
              <a:rPr lang="uk-UA" sz="2200" b="1" dirty="0" smtClean="0">
                <a:solidFill>
                  <a:srgbClr val="FFFF00"/>
                </a:solidFill>
              </a:rPr>
              <a:t>ЗГОДОМ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b="1" dirty="0" smtClean="0">
                <a:solidFill>
                  <a:schemeClr val="bg1"/>
                </a:solidFill>
              </a:rPr>
              <a:t>завдяки тому, що так сталося — </a:t>
            </a:r>
            <a:r>
              <a:rPr lang="uk-UA" sz="2200" b="1" dirty="0" smtClean="0">
                <a:solidFill>
                  <a:srgbClr val="FFFF00"/>
                </a:solidFill>
              </a:rPr>
              <a:t>ТОМУ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b="1" dirty="0" smtClean="0">
                <a:solidFill>
                  <a:schemeClr val="bg1"/>
                </a:solidFill>
              </a:rPr>
              <a:t>дякуючи тому факту, що — </a:t>
            </a:r>
            <a:r>
              <a:rPr lang="uk-UA" sz="2200" b="1" dirty="0" smtClean="0">
                <a:solidFill>
                  <a:srgbClr val="FFFF00"/>
                </a:solidFill>
              </a:rPr>
              <a:t>ЗАВДЯЧУЮЧИ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b="1" dirty="0" smtClean="0">
                <a:solidFill>
                  <a:schemeClr val="bg1"/>
                </a:solidFill>
              </a:rPr>
              <a:t>у найближчий час — </a:t>
            </a:r>
            <a:r>
              <a:rPr lang="uk-UA" sz="2200" b="1" dirty="0" smtClean="0">
                <a:solidFill>
                  <a:srgbClr val="FFFF00"/>
                </a:solidFill>
              </a:rPr>
              <a:t>СКОРО</a:t>
            </a:r>
            <a:endParaRPr lang="uk-UA" sz="22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77529" y="1033069"/>
            <a:ext cx="4673728" cy="3304944"/>
          </a:xfrm>
          <a:prstGeom prst="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 err="1" smtClean="0"/>
              <a:t>книжкова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крамниця</a:t>
            </a:r>
            <a:r>
              <a:rPr lang="ru-RU" sz="2200" b="1" dirty="0" smtClean="0"/>
              <a:t> -  </a:t>
            </a:r>
            <a:r>
              <a:rPr lang="ru-RU" sz="2200" b="1" dirty="0" err="1" smtClean="0">
                <a:solidFill>
                  <a:srgbClr val="FF0000"/>
                </a:solidFill>
              </a:rPr>
              <a:t>книгарня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r>
              <a:rPr lang="ru-RU" sz="2200" b="1" dirty="0" err="1" smtClean="0"/>
              <a:t>багатоколірний</a:t>
            </a:r>
            <a:r>
              <a:rPr lang="ru-RU" sz="2200" b="1" dirty="0" smtClean="0"/>
              <a:t> - </a:t>
            </a:r>
            <a:r>
              <a:rPr lang="ru-RU" sz="2200" b="1" dirty="0" err="1" smtClean="0">
                <a:solidFill>
                  <a:srgbClr val="FF0000"/>
                </a:solidFill>
              </a:rPr>
              <a:t>барвистий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r>
              <a:rPr lang="ru-RU" sz="2200" b="1" dirty="0" err="1" smtClean="0"/>
              <a:t>співпадіння</a:t>
            </a:r>
            <a:r>
              <a:rPr lang="ru-RU" sz="2200" b="1" dirty="0" smtClean="0"/>
              <a:t> - </a:t>
            </a:r>
            <a:r>
              <a:rPr lang="ru-RU" sz="2200" b="1" dirty="0" err="1" smtClean="0">
                <a:solidFill>
                  <a:srgbClr val="FF0000"/>
                </a:solidFill>
              </a:rPr>
              <a:t>збіг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r>
              <a:rPr lang="ru-RU" sz="2200" b="1" dirty="0" err="1" smtClean="0"/>
              <a:t>продовгуватий</a:t>
            </a:r>
            <a:r>
              <a:rPr lang="ru-RU" sz="2200" b="1" dirty="0" smtClean="0"/>
              <a:t> -  </a:t>
            </a:r>
            <a:r>
              <a:rPr lang="ru-RU" sz="2200" b="1" dirty="0" err="1" smtClean="0">
                <a:solidFill>
                  <a:srgbClr val="FF0000"/>
                </a:solidFill>
              </a:rPr>
              <a:t>довгастий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r>
              <a:rPr lang="ru-RU" sz="2200" b="1" dirty="0" smtClean="0"/>
              <a:t>з </a:t>
            </a:r>
            <a:r>
              <a:rPr lang="ru-RU" sz="2200" b="1" dirty="0" err="1" smtClean="0"/>
              <a:t>дитинства</a:t>
            </a:r>
            <a:r>
              <a:rPr lang="ru-RU" sz="2200" b="1" dirty="0" smtClean="0"/>
              <a:t> -  </a:t>
            </a:r>
            <a:r>
              <a:rPr lang="ru-RU" sz="2200" b="1" dirty="0" err="1" smtClean="0">
                <a:solidFill>
                  <a:srgbClr val="FF0000"/>
                </a:solidFill>
              </a:rPr>
              <a:t>змалку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r>
              <a:rPr lang="ru-RU" sz="2200" b="1" dirty="0" err="1" smtClean="0"/>
              <a:t>знаменитість</a:t>
            </a:r>
            <a:r>
              <a:rPr lang="ru-RU" sz="2200" b="1" dirty="0" smtClean="0"/>
              <a:t> - </a:t>
            </a:r>
            <a:r>
              <a:rPr lang="ru-RU" sz="2200" b="1" dirty="0" err="1" smtClean="0">
                <a:solidFill>
                  <a:srgbClr val="FF0000"/>
                </a:solidFill>
              </a:rPr>
              <a:t>світило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200" b="1" dirty="0" err="1" smtClean="0"/>
              <a:t>кулеподібний</a:t>
            </a:r>
            <a:r>
              <a:rPr lang="ru-RU" sz="2200" b="1" dirty="0" smtClean="0"/>
              <a:t> - </a:t>
            </a:r>
            <a:r>
              <a:rPr lang="ru-RU" sz="2200" b="1" dirty="0" err="1" smtClean="0">
                <a:solidFill>
                  <a:srgbClr val="FF0000"/>
                </a:solidFill>
              </a:rPr>
              <a:t>кулястий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r>
              <a:rPr lang="ru-RU" sz="2200" b="1" dirty="0" err="1" smtClean="0"/>
              <a:t>хрестоподібний</a:t>
            </a:r>
            <a:r>
              <a:rPr lang="ru-RU" sz="2200" b="1" dirty="0" smtClean="0"/>
              <a:t> - </a:t>
            </a:r>
            <a:r>
              <a:rPr lang="ru-RU" sz="2200" b="1" dirty="0" err="1" smtClean="0">
                <a:solidFill>
                  <a:srgbClr val="FF0000"/>
                </a:solidFill>
              </a:rPr>
              <a:t>хрестатий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rgbClr val="FF0000"/>
                </a:solidFill>
              </a:rPr>
              <a:t>(</a:t>
            </a:r>
            <a:r>
              <a:rPr lang="ru-RU" sz="2200" dirty="0" err="1" smtClean="0">
                <a:solidFill>
                  <a:srgbClr val="FF0000"/>
                </a:solidFill>
              </a:rPr>
              <a:t>хрещатий</a:t>
            </a:r>
            <a:r>
              <a:rPr lang="ru-RU" sz="2200" dirty="0" smtClean="0">
                <a:solidFill>
                  <a:srgbClr val="FF0000"/>
                </a:solidFill>
              </a:rPr>
              <a:t>)</a:t>
            </a:r>
            <a:endParaRPr lang="uk-UA" sz="22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uk-UA" sz="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8182603" y="4043756"/>
            <a:ext cx="3564796" cy="1615827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uk-UA" sz="2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онлайн – наживо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пост – допис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інтернет –  </a:t>
            </a:r>
            <a:r>
              <a:rPr lang="uk-UA" sz="2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всемережжя</a:t>
            </a:r>
            <a:endParaRPr lang="uk-UA" sz="22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фейк</a:t>
            </a:r>
            <a:r>
              <a:rPr lang="uk-UA" sz="2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– фальшивка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тренінг - вишкіл</a:t>
            </a:r>
            <a:endParaRPr lang="uk-UA" sz="2200" b="1" dirty="0" smtClean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5" t="32043" r="52625" b="25013"/>
          <a:stretch/>
        </p:blipFill>
        <p:spPr>
          <a:xfrm>
            <a:off x="5302271" y="3788229"/>
            <a:ext cx="2759491" cy="285931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Овал 8"/>
          <p:cNvSpPr/>
          <p:nvPr/>
        </p:nvSpPr>
        <p:spPr>
          <a:xfrm>
            <a:off x="11016342" y="5276726"/>
            <a:ext cx="914400" cy="906161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низ 4"/>
          <p:cNvSpPr/>
          <p:nvPr/>
        </p:nvSpPr>
        <p:spPr>
          <a:xfrm>
            <a:off x="5302271" y="1429556"/>
            <a:ext cx="906649" cy="2466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243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05" y="130629"/>
            <a:ext cx="12504614" cy="6604000"/>
          </a:xfrm>
        </p:spPr>
      </p:pic>
    </p:spTree>
    <p:extLst>
      <p:ext uri="{BB962C8B-B14F-4D97-AF65-F5344CB8AC3E}">
        <p14:creationId xmlns:p14="http://schemas.microsoft.com/office/powerpoint/2010/main" val="7793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485623" y="2060620"/>
            <a:ext cx="9345769" cy="4269345"/>
          </a:xfr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tabLst>
                <a:tab pos="299085" algn="l"/>
              </a:tabLst>
            </a:pPr>
            <a:r>
              <a:rPr lang="ru-RU" sz="2800" spc="-5" dirty="0" smtClean="0">
                <a:solidFill>
                  <a:schemeClr val="bg1"/>
                </a:solidFill>
                <a:latin typeface="+mn-lt"/>
                <a:cs typeface="Arial"/>
              </a:rPr>
              <a:t/>
            </a:r>
            <a:br>
              <a:rPr lang="ru-RU" sz="2800" spc="-5" dirty="0" smtClean="0">
                <a:solidFill>
                  <a:schemeClr val="bg1"/>
                </a:solidFill>
                <a:latin typeface="+mn-lt"/>
                <a:cs typeface="Arial"/>
              </a:rPr>
            </a:br>
            <a:r>
              <a:rPr lang="ru-RU" sz="2700" spc="-5" dirty="0" smtClean="0">
                <a:latin typeface="+mn-lt"/>
                <a:cs typeface="Arial"/>
              </a:rPr>
              <a:t/>
            </a:r>
            <a:br>
              <a:rPr lang="ru-RU" sz="2700" spc="-5" dirty="0" smtClean="0">
                <a:latin typeface="+mn-lt"/>
                <a:cs typeface="Arial"/>
              </a:rPr>
            </a:br>
            <a:r>
              <a:rPr lang="ru-RU" sz="2700" spc="-5" dirty="0" err="1" smtClean="0">
                <a:latin typeface="+mn-lt"/>
                <a:cs typeface="Arial"/>
              </a:rPr>
              <a:t>Назви</a:t>
            </a:r>
            <a:r>
              <a:rPr lang="ru-RU" sz="2700" spc="-5" dirty="0" smtClean="0">
                <a:latin typeface="+mn-lt"/>
                <a:cs typeface="Arial"/>
              </a:rPr>
              <a:t> </a:t>
            </a:r>
            <a:r>
              <a:rPr lang="ru-RU" sz="2700" spc="-5" dirty="0" err="1" smtClean="0">
                <a:latin typeface="+mn-lt"/>
                <a:cs typeface="Arial"/>
              </a:rPr>
              <a:t>компаній</a:t>
            </a:r>
            <a:r>
              <a:rPr lang="ru-RU" sz="2700" spc="-5" dirty="0" smtClean="0">
                <a:latin typeface="+mn-lt"/>
                <a:cs typeface="Arial"/>
              </a:rPr>
              <a:t> з  </a:t>
            </a:r>
            <a:r>
              <a:rPr lang="ru-RU" sz="2700" spc="-5" dirty="0" err="1" smtClean="0">
                <a:latin typeface="+mn-lt"/>
                <a:cs typeface="Arial"/>
              </a:rPr>
              <a:t>родовим</a:t>
            </a:r>
            <a:r>
              <a:rPr lang="ru-RU" sz="2700" spc="-5" dirty="0" smtClean="0">
                <a:latin typeface="+mn-lt"/>
                <a:cs typeface="Arial"/>
              </a:rPr>
              <a:t> словом</a:t>
            </a:r>
            <a:r>
              <a:rPr lang="ru-RU" sz="2700" spc="-5" dirty="0" smtClean="0">
                <a:cs typeface="Arial"/>
              </a:rPr>
              <a:t> </a:t>
            </a:r>
            <a:r>
              <a:rPr lang="ru-RU" sz="2700" spc="-5" dirty="0" err="1" smtClean="0">
                <a:latin typeface="+mn-lt"/>
                <a:cs typeface="Arial"/>
              </a:rPr>
              <a:t>пишемо</a:t>
            </a:r>
            <a:r>
              <a:rPr lang="ru-RU" sz="2700" spc="-5" dirty="0" smtClean="0">
                <a:latin typeface="+mn-lt"/>
                <a:cs typeface="Arial"/>
              </a:rPr>
              <a:t> з </a:t>
            </a:r>
            <a:r>
              <a:rPr lang="ru-RU" sz="2700" spc="-5" dirty="0" err="1" smtClean="0">
                <a:latin typeface="+mn-lt"/>
                <a:cs typeface="Arial"/>
              </a:rPr>
              <a:t>великої</a:t>
            </a:r>
            <a:r>
              <a:rPr lang="ru-RU" sz="2700" spc="-5" dirty="0" smtClean="0">
                <a:latin typeface="+mn-lt"/>
                <a:cs typeface="Arial"/>
              </a:rPr>
              <a:t> </a:t>
            </a:r>
            <a:r>
              <a:rPr lang="ru-RU" sz="2700" spc="-5" dirty="0" err="1" smtClean="0">
                <a:latin typeface="+mn-lt"/>
                <a:cs typeface="Arial"/>
              </a:rPr>
              <a:t>букви</a:t>
            </a:r>
            <a:r>
              <a:rPr lang="ru-RU" sz="2700" spc="-5" dirty="0" smtClean="0">
                <a:latin typeface="+mn-lt"/>
                <a:cs typeface="Arial"/>
              </a:rPr>
              <a:t> в лапках :</a:t>
            </a:r>
            <a:br>
              <a:rPr lang="ru-RU" sz="2700" spc="-5" dirty="0" smtClean="0">
                <a:latin typeface="+mn-lt"/>
                <a:cs typeface="Arial"/>
              </a:rPr>
            </a:br>
            <a:r>
              <a:rPr lang="ru-RU" sz="2700" b="1" spc="-5" dirty="0" smtClean="0">
                <a:solidFill>
                  <a:schemeClr val="bg1"/>
                </a:solidFill>
                <a:latin typeface="+mn-lt"/>
                <a:cs typeface="Arial"/>
              </a:rPr>
              <a:t>       </a:t>
            </a:r>
            <a:r>
              <a:rPr lang="ru-RU" sz="2700" b="1" i="1" spc="-60" dirty="0" err="1" smtClean="0">
                <a:solidFill>
                  <a:schemeClr val="bg1"/>
                </a:solidFill>
                <a:latin typeface="+mn-lt"/>
                <a:cs typeface="Arial"/>
              </a:rPr>
              <a:t>компа</a:t>
            </a:r>
            <a:r>
              <a:rPr lang="ru-RU" sz="2700" b="1" i="1" spc="-89" baseline="-8838" dirty="0" err="1" smtClean="0">
                <a:solidFill>
                  <a:schemeClr val="bg1"/>
                </a:solidFill>
                <a:latin typeface="+mn-lt"/>
                <a:cs typeface="Arial"/>
              </a:rPr>
              <a:t>́</a:t>
            </a:r>
            <a:r>
              <a:rPr lang="ru-RU" sz="2700" b="1" i="1" spc="-10" dirty="0" err="1" smtClean="0">
                <a:solidFill>
                  <a:schemeClr val="bg1"/>
                </a:solidFill>
                <a:latin typeface="+mn-lt"/>
                <a:cs typeface="Arial"/>
              </a:rPr>
              <a:t>нія</a:t>
            </a:r>
            <a:r>
              <a:rPr lang="ru-RU" sz="2700" b="1" i="1" spc="-10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ru-RU" sz="2700" b="1" i="1" spc="-5" dirty="0" smtClean="0">
                <a:solidFill>
                  <a:schemeClr val="bg1"/>
                </a:solidFill>
                <a:latin typeface="+mn-lt"/>
                <a:cs typeface="Arial"/>
              </a:rPr>
              <a:t>«</a:t>
            </a:r>
            <a:r>
              <a:rPr lang="en-US" sz="2700" b="1" i="1" spc="-5" dirty="0" err="1" smtClean="0">
                <a:solidFill>
                  <a:schemeClr val="bg1"/>
                </a:solidFill>
                <a:latin typeface="+mn-lt"/>
                <a:cs typeface="Franklin Gothic Book"/>
              </a:rPr>
              <a:t>Microsóft</a:t>
            </a:r>
            <a:r>
              <a:rPr lang="en-US" sz="2700" b="1" i="1" spc="-5" dirty="0" smtClean="0">
                <a:solidFill>
                  <a:schemeClr val="bg1"/>
                </a:solidFill>
                <a:latin typeface="+mn-lt"/>
                <a:cs typeface="Franklin Gothic Book"/>
              </a:rPr>
              <a:t>», </a:t>
            </a:r>
            <a:r>
              <a:rPr lang="ru-RU" sz="2700" b="1" i="1" spc="-40" dirty="0" err="1" smtClean="0">
                <a:solidFill>
                  <a:schemeClr val="bg1"/>
                </a:solidFill>
                <a:latin typeface="+mn-lt"/>
                <a:cs typeface="Arial"/>
              </a:rPr>
              <a:t>конце</a:t>
            </a:r>
            <a:r>
              <a:rPr lang="ru-RU" sz="2700" b="1" i="1" spc="-60" baseline="-8838" dirty="0" err="1" smtClean="0">
                <a:solidFill>
                  <a:schemeClr val="bg1"/>
                </a:solidFill>
                <a:latin typeface="+mn-lt"/>
                <a:cs typeface="Arial"/>
              </a:rPr>
              <a:t>́</a:t>
            </a:r>
            <a:r>
              <a:rPr lang="ru-RU" sz="2700" b="1" i="1" spc="-40" dirty="0" err="1" smtClean="0">
                <a:solidFill>
                  <a:schemeClr val="bg1"/>
                </a:solidFill>
                <a:latin typeface="+mn-lt"/>
                <a:cs typeface="Arial"/>
              </a:rPr>
              <a:t>рн</a:t>
            </a:r>
            <a:r>
              <a:rPr lang="ru-RU" sz="2700" b="1" i="1" spc="-40" dirty="0" smtClean="0">
                <a:solidFill>
                  <a:schemeClr val="bg1"/>
                </a:solidFill>
                <a:latin typeface="+mn-lt"/>
                <a:cs typeface="Arial"/>
              </a:rPr>
              <a:t> «</a:t>
            </a:r>
            <a:r>
              <a:rPr lang="en-US" sz="2700" b="1" i="1" spc="-40" dirty="0" err="1" smtClean="0">
                <a:solidFill>
                  <a:schemeClr val="bg1"/>
                </a:solidFill>
                <a:latin typeface="+mn-lt"/>
                <a:cs typeface="Franklin Gothic Book"/>
              </a:rPr>
              <a:t>Volksw</a:t>
            </a:r>
            <a:r>
              <a:rPr lang="ru-RU" sz="2700" b="1" i="1" spc="-40" dirty="0" smtClean="0">
                <a:solidFill>
                  <a:schemeClr val="bg1"/>
                </a:solidFill>
                <a:latin typeface="+mn-lt"/>
                <a:cs typeface="Arial"/>
              </a:rPr>
              <a:t>а</a:t>
            </a:r>
            <a:r>
              <a:rPr lang="ru-RU" sz="2700" b="1" i="1" spc="-60" baseline="-8838" dirty="0" smtClean="0">
                <a:solidFill>
                  <a:schemeClr val="bg1"/>
                </a:solidFill>
                <a:latin typeface="+mn-lt"/>
                <a:cs typeface="Arial"/>
              </a:rPr>
              <a:t>́</a:t>
            </a:r>
            <a:r>
              <a:rPr lang="ru-RU" sz="2700" b="1" i="1" spc="-517" baseline="-8838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700" b="1" i="1" spc="-10" dirty="0" smtClean="0">
                <a:solidFill>
                  <a:schemeClr val="bg1"/>
                </a:solidFill>
                <a:latin typeface="+mn-lt"/>
                <a:cs typeface="Franklin Gothic Book"/>
              </a:rPr>
              <a:t>gen»</a:t>
            </a:r>
            <a:r>
              <a:rPr lang="uk-UA" sz="2700" b="1" i="1" spc="-10" dirty="0" smtClean="0">
                <a:solidFill>
                  <a:schemeClr val="bg1"/>
                </a:solidFill>
                <a:latin typeface="+mn-lt"/>
                <a:cs typeface="Franklin Gothic Book"/>
              </a:rPr>
              <a:t/>
            </a:r>
            <a:br>
              <a:rPr lang="uk-UA" sz="2700" b="1" i="1" spc="-10" dirty="0" smtClean="0">
                <a:solidFill>
                  <a:schemeClr val="bg1"/>
                </a:solidFill>
                <a:latin typeface="+mn-lt"/>
                <a:cs typeface="Franklin Gothic Book"/>
              </a:rPr>
            </a:br>
            <a:r>
              <a:rPr lang="ru-RU" sz="2700" spc="-5" dirty="0" err="1" smtClean="0">
                <a:latin typeface="+mn-lt"/>
                <a:cs typeface="Arial"/>
              </a:rPr>
              <a:t>Назви</a:t>
            </a:r>
            <a:r>
              <a:rPr lang="ru-RU" sz="2700" spc="-5" dirty="0" smtClean="0">
                <a:latin typeface="+mn-lt"/>
                <a:cs typeface="Arial"/>
              </a:rPr>
              <a:t> </a:t>
            </a:r>
            <a:r>
              <a:rPr lang="ru-RU" sz="2700" spc="-5" dirty="0" err="1" smtClean="0">
                <a:latin typeface="+mn-lt"/>
                <a:cs typeface="Arial"/>
              </a:rPr>
              <a:t>сайтів</a:t>
            </a:r>
            <a:r>
              <a:rPr lang="ru-RU" sz="2700" spc="-5" dirty="0" smtClean="0">
                <a:latin typeface="+mn-lt"/>
                <a:cs typeface="Arial"/>
              </a:rPr>
              <a:t> без родового слова:</a:t>
            </a:r>
            <a:br>
              <a:rPr lang="ru-RU" sz="2700" spc="-5" dirty="0" smtClean="0">
                <a:latin typeface="+mn-lt"/>
                <a:cs typeface="Arial"/>
              </a:rPr>
            </a:br>
            <a:r>
              <a:rPr lang="ru-RU" sz="2700" spc="-5" dirty="0" smtClean="0">
                <a:solidFill>
                  <a:schemeClr val="bg1"/>
                </a:solidFill>
                <a:latin typeface="+mn-lt"/>
                <a:cs typeface="Arial"/>
              </a:rPr>
              <a:t>       </a:t>
            </a:r>
            <a:r>
              <a:rPr lang="ru-RU" sz="2700" b="1" i="1" spc="-5" dirty="0" err="1" smtClean="0">
                <a:solidFill>
                  <a:schemeClr val="bg1"/>
                </a:solidFill>
                <a:latin typeface="+mn-lt"/>
                <a:cs typeface="Arial"/>
              </a:rPr>
              <a:t>твітер</a:t>
            </a:r>
            <a:r>
              <a:rPr lang="ru-RU" sz="2700" b="1" i="1" spc="-5" dirty="0" smtClean="0">
                <a:solidFill>
                  <a:schemeClr val="bg1"/>
                </a:solidFill>
                <a:latin typeface="+mn-lt"/>
                <a:cs typeface="Arial"/>
              </a:rPr>
              <a:t>,</a:t>
            </a:r>
            <a:r>
              <a:rPr lang="ru-RU" sz="2700" b="1" i="1" spc="50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ru-RU" sz="2700" b="1" i="1" spc="-10" dirty="0" err="1" smtClean="0">
                <a:solidFill>
                  <a:schemeClr val="bg1"/>
                </a:solidFill>
                <a:latin typeface="+mn-lt"/>
                <a:cs typeface="Arial"/>
              </a:rPr>
              <a:t>ґуґл</a:t>
            </a:r>
            <a:r>
              <a:rPr lang="ru-RU" sz="2700" b="1" i="1" spc="-10" dirty="0" smtClean="0">
                <a:solidFill>
                  <a:schemeClr val="bg1"/>
                </a:solidFill>
                <a:latin typeface="+mn-lt"/>
                <a:cs typeface="Arial"/>
              </a:rPr>
              <a:t/>
            </a:r>
            <a:br>
              <a:rPr lang="ru-RU" sz="2700" b="1" i="1" spc="-10" dirty="0" smtClean="0">
                <a:solidFill>
                  <a:schemeClr val="bg1"/>
                </a:solidFill>
                <a:latin typeface="+mn-lt"/>
                <a:cs typeface="Arial"/>
              </a:rPr>
            </a:br>
            <a:r>
              <a:rPr lang="ru-RU" sz="2700" spc="-10" dirty="0" err="1" smtClean="0">
                <a:latin typeface="+mn-lt"/>
                <a:cs typeface="Arial"/>
              </a:rPr>
              <a:t>Назви</a:t>
            </a:r>
            <a:r>
              <a:rPr lang="ru-RU" sz="2700" spc="-10" dirty="0" smtClean="0">
                <a:latin typeface="+mn-lt"/>
                <a:cs typeface="Arial"/>
              </a:rPr>
              <a:t> </a:t>
            </a:r>
            <a:r>
              <a:rPr lang="ru-RU" sz="2700" spc="-5" dirty="0" err="1" smtClean="0">
                <a:latin typeface="+mn-lt"/>
                <a:cs typeface="Arial"/>
              </a:rPr>
              <a:t>сайтів</a:t>
            </a:r>
            <a:r>
              <a:rPr lang="ru-RU" sz="2700" spc="-5" dirty="0" smtClean="0">
                <a:latin typeface="+mn-lt"/>
                <a:cs typeface="Arial"/>
              </a:rPr>
              <a:t> з </a:t>
            </a:r>
            <a:r>
              <a:rPr lang="ru-RU" sz="2700" spc="-10" dirty="0" err="1" smtClean="0">
                <a:latin typeface="+mn-lt"/>
                <a:cs typeface="Arial"/>
              </a:rPr>
              <a:t>родовим</a:t>
            </a:r>
            <a:r>
              <a:rPr lang="ru-RU" sz="2700" spc="-10" dirty="0" smtClean="0">
                <a:latin typeface="+mn-lt"/>
                <a:cs typeface="Arial"/>
              </a:rPr>
              <a:t> </a:t>
            </a:r>
            <a:r>
              <a:rPr lang="ru-RU" sz="2700" spc="-5" dirty="0" smtClean="0">
                <a:latin typeface="+mn-lt"/>
                <a:cs typeface="Arial"/>
              </a:rPr>
              <a:t>словом </a:t>
            </a:r>
            <a:r>
              <a:rPr lang="ru-RU" sz="2700" spc="-5" dirty="0" err="1" smtClean="0">
                <a:latin typeface="+mn-lt"/>
                <a:cs typeface="Arial"/>
              </a:rPr>
              <a:t>пишемо</a:t>
            </a:r>
            <a:r>
              <a:rPr lang="ru-RU" sz="2700" spc="-5" dirty="0" smtClean="0">
                <a:latin typeface="+mn-lt"/>
                <a:cs typeface="Arial"/>
              </a:rPr>
              <a:t> без лапок з </a:t>
            </a:r>
            <a:r>
              <a:rPr lang="ru-RU" sz="2700" spc="-5" dirty="0" err="1" smtClean="0">
                <a:latin typeface="+mn-lt"/>
                <a:cs typeface="Arial"/>
              </a:rPr>
              <a:t>малої</a:t>
            </a:r>
            <a:r>
              <a:rPr lang="ru-RU" sz="2700" spc="-5" dirty="0" smtClean="0">
                <a:latin typeface="+mn-lt"/>
                <a:cs typeface="Arial"/>
              </a:rPr>
              <a:t> </a:t>
            </a:r>
            <a:r>
              <a:rPr lang="ru-RU" sz="2700" spc="-5" dirty="0" err="1" smtClean="0">
                <a:latin typeface="+mn-lt"/>
                <a:cs typeface="Arial"/>
              </a:rPr>
              <a:t>літери</a:t>
            </a:r>
            <a:r>
              <a:rPr lang="ru-RU" sz="2700" spc="-5" dirty="0" smtClean="0">
                <a:latin typeface="+mn-lt"/>
                <a:cs typeface="Arial"/>
              </a:rPr>
              <a:t>: </a:t>
            </a:r>
            <a:br>
              <a:rPr lang="ru-RU" sz="2700" spc="-5" dirty="0" smtClean="0">
                <a:latin typeface="+mn-lt"/>
                <a:cs typeface="Arial"/>
              </a:rPr>
            </a:br>
            <a:r>
              <a:rPr lang="ru-RU" sz="2700" spc="-5" dirty="0" smtClean="0">
                <a:solidFill>
                  <a:schemeClr val="bg1"/>
                </a:solidFill>
                <a:latin typeface="+mn-lt"/>
                <a:cs typeface="Arial"/>
              </a:rPr>
              <a:t>       </a:t>
            </a:r>
            <a:r>
              <a:rPr lang="ru-RU" sz="2700" b="1" i="1" spc="-5" dirty="0" smtClean="0">
                <a:solidFill>
                  <a:schemeClr val="bg1"/>
                </a:solidFill>
                <a:latin typeface="+mn-lt"/>
                <a:cs typeface="Arial"/>
              </a:rPr>
              <a:t>мережа </a:t>
            </a:r>
            <a:r>
              <a:rPr lang="ru-RU" sz="2700" b="1" i="1" spc="-10" dirty="0" smtClean="0">
                <a:solidFill>
                  <a:schemeClr val="bg1"/>
                </a:solidFill>
                <a:latin typeface="+mn-lt"/>
                <a:cs typeface="Arial"/>
              </a:rPr>
              <a:t>«</a:t>
            </a:r>
            <a:r>
              <a:rPr lang="ru-RU" sz="2700" b="1" i="1" spc="-10" dirty="0" err="1" smtClean="0">
                <a:solidFill>
                  <a:schemeClr val="bg1"/>
                </a:solidFill>
                <a:latin typeface="+mn-lt"/>
                <a:cs typeface="Arial"/>
              </a:rPr>
              <a:t>Фейсбук</a:t>
            </a:r>
            <a:r>
              <a:rPr lang="ru-RU" sz="2700" b="1" i="1" spc="-10" dirty="0" smtClean="0">
                <a:solidFill>
                  <a:schemeClr val="bg1"/>
                </a:solidFill>
                <a:latin typeface="+mn-lt"/>
                <a:cs typeface="Arial"/>
              </a:rPr>
              <a:t>»,  </a:t>
            </a:r>
            <a:r>
              <a:rPr lang="ru-RU" sz="2700" b="1" i="1" spc="-25" dirty="0" err="1" smtClean="0">
                <a:solidFill>
                  <a:schemeClr val="bg1"/>
                </a:solidFill>
                <a:latin typeface="+mn-lt"/>
                <a:cs typeface="Arial"/>
              </a:rPr>
              <a:t>енциклопе</a:t>
            </a:r>
            <a:r>
              <a:rPr lang="ru-RU" sz="2700" b="1" i="1" spc="-37" baseline="-8838" dirty="0" err="1" smtClean="0">
                <a:solidFill>
                  <a:schemeClr val="bg1"/>
                </a:solidFill>
                <a:latin typeface="+mn-lt"/>
                <a:cs typeface="Arial"/>
              </a:rPr>
              <a:t>́</a:t>
            </a:r>
            <a:r>
              <a:rPr lang="ru-RU" sz="2700" b="1" i="1" spc="-25" dirty="0" err="1" smtClean="0">
                <a:solidFill>
                  <a:schemeClr val="bg1"/>
                </a:solidFill>
                <a:latin typeface="+mn-lt"/>
                <a:cs typeface="Arial"/>
              </a:rPr>
              <a:t>дія</a:t>
            </a:r>
            <a:r>
              <a:rPr lang="ru-RU" sz="2700" b="1" i="1" spc="15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ru-RU" sz="2700" b="1" i="1" spc="-5" dirty="0" smtClean="0">
                <a:solidFill>
                  <a:schemeClr val="bg1"/>
                </a:solidFill>
                <a:latin typeface="+mn-lt"/>
                <a:cs typeface="Arial"/>
              </a:rPr>
              <a:t>«</a:t>
            </a:r>
            <a:r>
              <a:rPr lang="ru-RU" sz="2700" b="1" i="1" spc="-5" dirty="0" err="1" smtClean="0">
                <a:solidFill>
                  <a:schemeClr val="bg1"/>
                </a:solidFill>
                <a:latin typeface="+mn-lt"/>
                <a:cs typeface="Arial"/>
              </a:rPr>
              <a:t>Вікіпедія</a:t>
            </a:r>
            <a:r>
              <a:rPr lang="ru-RU" sz="2700" b="1" i="1" spc="-5" dirty="0" smtClean="0">
                <a:solidFill>
                  <a:schemeClr val="bg1"/>
                </a:solidFill>
                <a:latin typeface="+mn-lt"/>
                <a:cs typeface="Arial"/>
              </a:rPr>
              <a:t>»</a:t>
            </a:r>
            <a:br>
              <a:rPr lang="ru-RU" sz="2700" b="1" i="1" spc="-5" dirty="0" smtClean="0">
                <a:solidFill>
                  <a:schemeClr val="bg1"/>
                </a:solidFill>
                <a:latin typeface="+mn-lt"/>
                <a:cs typeface="Arial"/>
              </a:rPr>
            </a:br>
            <a:r>
              <a:rPr lang="ru-RU" sz="2700" spc="-10" dirty="0" err="1" smtClean="0">
                <a:latin typeface="+mn-lt"/>
                <a:cs typeface="Arial"/>
              </a:rPr>
              <a:t>Назви</a:t>
            </a:r>
            <a:r>
              <a:rPr lang="ru-RU" sz="2700" spc="-10" dirty="0" smtClean="0">
                <a:latin typeface="+mn-lt"/>
                <a:cs typeface="Arial"/>
              </a:rPr>
              <a:t> </a:t>
            </a:r>
            <a:r>
              <a:rPr lang="ru-RU" sz="2700" spc="-5" dirty="0" err="1" smtClean="0">
                <a:latin typeface="+mn-lt"/>
                <a:cs typeface="Arial"/>
              </a:rPr>
              <a:t>сайтів</a:t>
            </a:r>
            <a:r>
              <a:rPr lang="ru-RU" sz="2700" spc="-5" dirty="0" smtClean="0">
                <a:latin typeface="+mn-lt"/>
                <a:cs typeface="Arial"/>
              </a:rPr>
              <a:t>, </a:t>
            </a:r>
            <a:r>
              <a:rPr lang="ru-RU" sz="2700" spc="-5" dirty="0" err="1" smtClean="0">
                <a:latin typeface="+mn-lt"/>
                <a:cs typeface="Arial"/>
              </a:rPr>
              <a:t>ужиті</a:t>
            </a:r>
            <a:r>
              <a:rPr lang="ru-RU" sz="2700" spc="-5" dirty="0" smtClean="0">
                <a:latin typeface="+mn-lt"/>
                <a:cs typeface="Arial"/>
              </a:rPr>
              <a:t> як </a:t>
            </a:r>
            <a:r>
              <a:rPr lang="ru-RU" sz="2700" spc="-10" dirty="0" err="1" smtClean="0">
                <a:latin typeface="+mn-lt"/>
                <a:cs typeface="Arial"/>
              </a:rPr>
              <a:t>назви</a:t>
            </a:r>
            <a:r>
              <a:rPr lang="ru-RU" sz="2700" spc="-10" dirty="0" smtClean="0">
                <a:latin typeface="+mn-lt"/>
                <a:cs typeface="Arial"/>
              </a:rPr>
              <a:t> </a:t>
            </a:r>
            <a:r>
              <a:rPr lang="ru-RU" sz="2700" spc="-5" dirty="0" err="1" smtClean="0">
                <a:latin typeface="+mn-lt"/>
                <a:cs typeface="Arial"/>
              </a:rPr>
              <a:t>юридичних</a:t>
            </a:r>
            <a:r>
              <a:rPr lang="ru-RU" sz="2700" spc="-5" dirty="0" smtClean="0">
                <a:latin typeface="+mn-lt"/>
                <a:cs typeface="Arial"/>
              </a:rPr>
              <a:t> </a:t>
            </a:r>
            <a:r>
              <a:rPr lang="ru-RU" sz="2700" spc="-5" dirty="0" err="1" smtClean="0">
                <a:latin typeface="+mn-lt"/>
                <a:cs typeface="Arial"/>
              </a:rPr>
              <a:t>осіб</a:t>
            </a:r>
            <a:r>
              <a:rPr lang="ru-RU" sz="2700" spc="-5" dirty="0" smtClean="0">
                <a:latin typeface="+mn-lt"/>
                <a:cs typeface="Arial"/>
              </a:rPr>
              <a:t>,  </a:t>
            </a:r>
            <a:r>
              <a:rPr lang="ru-RU" sz="2700" spc="-5" dirty="0" err="1" smtClean="0">
                <a:latin typeface="+mn-lt"/>
                <a:cs typeface="Arial"/>
              </a:rPr>
              <a:t>пишемо</a:t>
            </a:r>
            <a:r>
              <a:rPr lang="ru-RU" sz="2700" spc="-5" dirty="0" smtClean="0">
                <a:latin typeface="+mn-lt"/>
                <a:cs typeface="Arial"/>
              </a:rPr>
              <a:t> з </a:t>
            </a:r>
            <a:r>
              <a:rPr lang="ru-RU" sz="2700" spc="-5" dirty="0" err="1" smtClean="0">
                <a:latin typeface="+mn-lt"/>
                <a:cs typeface="Arial"/>
              </a:rPr>
              <a:t>великої</a:t>
            </a:r>
            <a:r>
              <a:rPr lang="ru-RU" sz="2700" spc="-5" dirty="0" smtClean="0">
                <a:latin typeface="+mn-lt"/>
                <a:cs typeface="Arial"/>
              </a:rPr>
              <a:t> </a:t>
            </a:r>
            <a:r>
              <a:rPr lang="ru-RU" sz="2700" spc="-5" dirty="0" err="1" smtClean="0">
                <a:latin typeface="+mn-lt"/>
                <a:cs typeface="Arial"/>
              </a:rPr>
              <a:t>букви</a:t>
            </a:r>
            <a:r>
              <a:rPr lang="ru-RU" sz="2700" spc="-5" dirty="0" smtClean="0">
                <a:latin typeface="+mn-lt"/>
                <a:cs typeface="Arial"/>
              </a:rPr>
              <a:t> та без лапок: </a:t>
            </a:r>
            <a:br>
              <a:rPr lang="ru-RU" sz="2700" spc="-5" dirty="0" smtClean="0">
                <a:latin typeface="+mn-lt"/>
                <a:cs typeface="Arial"/>
              </a:rPr>
            </a:br>
            <a:r>
              <a:rPr lang="ru-RU" sz="2700" spc="-5" dirty="0" smtClean="0">
                <a:solidFill>
                  <a:schemeClr val="bg1"/>
                </a:solidFill>
                <a:latin typeface="+mn-lt"/>
                <a:cs typeface="Arial"/>
              </a:rPr>
              <a:t>       </a:t>
            </a:r>
            <a:r>
              <a:rPr lang="ru-RU" sz="2700" b="1" i="1" spc="-5" dirty="0" smtClean="0">
                <a:solidFill>
                  <a:schemeClr val="bg1"/>
                </a:solidFill>
                <a:latin typeface="+mn-lt"/>
                <a:cs typeface="Arial"/>
              </a:rPr>
              <a:t>РНБО ввела </a:t>
            </a:r>
            <a:r>
              <a:rPr lang="ru-RU" sz="2700" b="1" i="1" spc="-5" dirty="0" err="1" smtClean="0">
                <a:solidFill>
                  <a:schemeClr val="bg1"/>
                </a:solidFill>
                <a:latin typeface="+mn-lt"/>
                <a:cs typeface="Arial"/>
              </a:rPr>
              <a:t>санкції</a:t>
            </a:r>
            <a:r>
              <a:rPr lang="ru-RU" sz="2700" b="1" i="1" spc="-5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ru-RU" sz="2700" b="1" i="1" spc="-5" dirty="0" err="1" smtClean="0">
                <a:solidFill>
                  <a:schemeClr val="bg1"/>
                </a:solidFill>
                <a:latin typeface="+mn-lt"/>
                <a:cs typeface="Arial"/>
              </a:rPr>
              <a:t>проти</a:t>
            </a:r>
            <a:r>
              <a:rPr lang="ru-RU" sz="2700" b="1" i="1" spc="20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ru-RU" sz="2700" b="1" i="1" spc="-5" dirty="0" smtClean="0">
                <a:solidFill>
                  <a:schemeClr val="bg1"/>
                </a:solidFill>
                <a:latin typeface="+mn-lt"/>
                <a:cs typeface="Arial"/>
              </a:rPr>
              <a:t>Яндекса.</a:t>
            </a:r>
            <a:br>
              <a:rPr lang="ru-RU" sz="2700" b="1" i="1" spc="-5" dirty="0" smtClean="0">
                <a:solidFill>
                  <a:schemeClr val="bg1"/>
                </a:solidFill>
                <a:latin typeface="+mn-lt"/>
                <a:cs typeface="Arial"/>
              </a:rPr>
            </a:br>
            <a:endParaRPr lang="uk-UA" sz="27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7446" y="798490"/>
            <a:ext cx="1970470" cy="4140557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txBody>
          <a:bodyPr vert="horz" lIns="91440" tIns="45720" rIns="91440" bIns="45720" numCol="1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99085" algn="l"/>
              </a:tabLst>
            </a:pPr>
            <a:r>
              <a:rPr lang="uk-UA" sz="2100" b="1" dirty="0" err="1" smtClean="0">
                <a:solidFill>
                  <a:schemeClr val="bg1"/>
                </a:solidFill>
                <a:latin typeface="+mn-lt"/>
              </a:rPr>
              <a:t>бігборд</a:t>
            </a:r>
            <a:r>
              <a:rPr lang="uk-UA" sz="2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uk-UA" sz="2100" b="1" dirty="0" smtClean="0">
                <a:solidFill>
                  <a:schemeClr val="bg1"/>
                </a:solidFill>
                <a:latin typeface="+mn-lt"/>
              </a:rPr>
            </a:br>
            <a:r>
              <a:rPr lang="uk-UA" sz="2100" b="1" dirty="0" err="1" smtClean="0">
                <a:solidFill>
                  <a:schemeClr val="bg1"/>
                </a:solidFill>
                <a:latin typeface="+mn-lt"/>
              </a:rPr>
              <a:t>айпад</a:t>
            </a:r>
            <a:r>
              <a:rPr lang="uk-UA" sz="21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uk-UA" sz="2100" b="1" dirty="0" smtClean="0">
                <a:solidFill>
                  <a:schemeClr val="bg1"/>
                </a:solidFill>
                <a:latin typeface="+mn-lt"/>
              </a:rPr>
            </a:br>
            <a:r>
              <a:rPr lang="uk-UA" sz="2100" b="1" dirty="0" err="1">
                <a:solidFill>
                  <a:schemeClr val="bg1"/>
                </a:solidFill>
                <a:latin typeface="+mn-lt"/>
              </a:rPr>
              <a:t>і</a:t>
            </a:r>
            <a:r>
              <a:rPr lang="uk-UA" sz="2100" b="1" dirty="0" err="1" smtClean="0">
                <a:solidFill>
                  <a:schemeClr val="bg1"/>
                </a:solidFill>
                <a:latin typeface="+mn-lt"/>
              </a:rPr>
              <a:t>мейл</a:t>
            </a:r>
            <a:r>
              <a:rPr lang="uk-UA" sz="21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uk-UA" sz="2100" b="1" dirty="0" smtClean="0">
                <a:solidFill>
                  <a:schemeClr val="bg1"/>
                </a:solidFill>
                <a:latin typeface="+mn-lt"/>
              </a:rPr>
            </a:br>
            <a:r>
              <a:rPr lang="uk-UA" sz="2100" b="1" dirty="0" err="1" smtClean="0">
                <a:solidFill>
                  <a:schemeClr val="bg1"/>
                </a:solidFill>
                <a:latin typeface="+mn-lt"/>
              </a:rPr>
              <a:t>флешмоб</a:t>
            </a:r>
            <a:r>
              <a:rPr lang="uk-UA" sz="2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uk-UA" sz="2100" b="1" dirty="0" smtClean="0">
                <a:solidFill>
                  <a:schemeClr val="bg1"/>
                </a:solidFill>
                <a:latin typeface="+mn-lt"/>
              </a:rPr>
            </a:br>
            <a:r>
              <a:rPr lang="uk-UA" sz="2100" b="1" dirty="0" err="1" smtClean="0">
                <a:solidFill>
                  <a:schemeClr val="bg1"/>
                </a:solidFill>
                <a:latin typeface="+mn-lt"/>
              </a:rPr>
              <a:t>пінкод</a:t>
            </a:r>
            <a:r>
              <a:rPr lang="uk-UA" sz="2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uk-UA" sz="2100" b="1" dirty="0" smtClean="0">
                <a:solidFill>
                  <a:schemeClr val="bg1"/>
                </a:solidFill>
                <a:latin typeface="+mn-lt"/>
              </a:rPr>
            </a:br>
            <a:r>
              <a:rPr lang="uk-UA" sz="2100" b="1" dirty="0" smtClean="0">
                <a:solidFill>
                  <a:schemeClr val="bg1"/>
                </a:solidFill>
                <a:latin typeface="+mn-lt"/>
              </a:rPr>
              <a:t>онлайн</a:t>
            </a:r>
            <a:br>
              <a:rPr lang="uk-UA" sz="2100" b="1" dirty="0" smtClean="0">
                <a:solidFill>
                  <a:schemeClr val="bg1"/>
                </a:solidFill>
                <a:latin typeface="+mn-lt"/>
              </a:rPr>
            </a:br>
            <a:r>
              <a:rPr lang="uk-UA" sz="2100" b="1" dirty="0" err="1" smtClean="0">
                <a:solidFill>
                  <a:schemeClr val="bg1"/>
                </a:solidFill>
                <a:latin typeface="+mn-lt"/>
              </a:rPr>
              <a:t>офлайн</a:t>
            </a:r>
            <a:r>
              <a:rPr lang="uk-UA" sz="2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uk-UA" sz="2100" b="1" dirty="0" smtClean="0">
                <a:solidFill>
                  <a:schemeClr val="bg1"/>
                </a:solidFill>
                <a:latin typeface="+mn-lt"/>
              </a:rPr>
            </a:br>
            <a:r>
              <a:rPr lang="uk-UA" sz="2100" b="1" dirty="0" smtClean="0">
                <a:solidFill>
                  <a:schemeClr val="bg1"/>
                </a:solidFill>
                <a:latin typeface="+mn-lt"/>
              </a:rPr>
              <a:t>сім-карта</a:t>
            </a:r>
            <a:br>
              <a:rPr lang="uk-UA" sz="2100" b="1" dirty="0" smtClean="0">
                <a:solidFill>
                  <a:schemeClr val="bg1"/>
                </a:solidFill>
                <a:latin typeface="+mn-lt"/>
              </a:rPr>
            </a:br>
            <a:r>
              <a:rPr lang="uk-UA" sz="2100" b="1" dirty="0" err="1" smtClean="0">
                <a:solidFill>
                  <a:schemeClr val="bg1"/>
                </a:solidFill>
                <a:latin typeface="+mn-lt"/>
              </a:rPr>
              <a:t>прайс</a:t>
            </a:r>
            <a:r>
              <a:rPr lang="uk-UA" sz="2100" b="1" dirty="0" smtClean="0">
                <a:solidFill>
                  <a:schemeClr val="bg1"/>
                </a:solidFill>
                <a:latin typeface="+mn-lt"/>
              </a:rPr>
              <a:t>-лист</a:t>
            </a:r>
            <a:br>
              <a:rPr lang="uk-UA" sz="2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100" b="1" dirty="0" smtClean="0">
                <a:solidFill>
                  <a:schemeClr val="bg1"/>
                </a:solidFill>
                <a:latin typeface="+mn-lt"/>
              </a:rPr>
              <a:t>GPS</a:t>
            </a:r>
            <a:r>
              <a:rPr lang="uk-UA" sz="2100" b="1" dirty="0" smtClean="0">
                <a:solidFill>
                  <a:schemeClr val="bg1"/>
                </a:solidFill>
                <a:latin typeface="+mn-lt"/>
              </a:rPr>
              <a:t>-навігатор</a:t>
            </a:r>
            <a:r>
              <a:rPr lang="en-US" sz="2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100" b="1" dirty="0" smtClean="0">
                <a:solidFill>
                  <a:schemeClr val="bg1"/>
                </a:solidFill>
                <a:latin typeface="+mn-lt"/>
              </a:rPr>
              <a:t>DVD</a:t>
            </a:r>
            <a:r>
              <a:rPr lang="uk-UA" sz="2100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uk-UA" sz="2100" b="1" dirty="0" err="1" smtClean="0">
                <a:solidFill>
                  <a:schemeClr val="bg1"/>
                </a:solidFill>
                <a:latin typeface="+mn-lt"/>
              </a:rPr>
              <a:t>плеєр</a:t>
            </a:r>
            <a:endParaRPr lang="uk-UA" sz="2100" b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299085" algn="l"/>
              </a:tabLst>
            </a:pPr>
            <a:r>
              <a:rPr lang="en-US" sz="2100" b="1" dirty="0" smtClean="0">
                <a:solidFill>
                  <a:schemeClr val="bg1"/>
                </a:solidFill>
                <a:latin typeface="+mn-lt"/>
              </a:rPr>
              <a:t>PIN</a:t>
            </a:r>
            <a:r>
              <a:rPr lang="uk-UA" sz="2100" b="1" dirty="0" smtClean="0">
                <a:solidFill>
                  <a:schemeClr val="bg1"/>
                </a:solidFill>
                <a:latin typeface="+mn-lt"/>
              </a:rPr>
              <a:t>-код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299085" algn="l"/>
              </a:tabLst>
            </a:pPr>
            <a:endParaRPr lang="uk-UA" sz="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3809" y="515154"/>
            <a:ext cx="5666704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-5" dirty="0" smtClean="0">
                <a:solidFill>
                  <a:schemeClr val="bg1"/>
                </a:solidFill>
                <a:cs typeface="Arial"/>
              </a:rPr>
              <a:t>ІНТЕРНЕТ і ПРАВОПИС</a:t>
            </a:r>
            <a:endParaRPr lang="uk-UA" sz="36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402493" y="1429554"/>
            <a:ext cx="564200" cy="888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1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РАМКОВА ПРОГРАМА ОНОВЛЕНИХ КЛЮЧОВИХ КОМПЕТЕНТНОСТЕЙ ДЛЯ НАВЧАННЯ ПРОТЯГОМ ЖИТТЯ, СХВАЛЕНА ЄВРОПЕЙСЬКИМ ПАРЛАМЕНТОМ І РАДОЮ ЄВРОПЕЙСЬКОГО СОЮЗУ 17 СІЧНЯ 2018 РОКУ </a:t>
            </a:r>
          </a:p>
        </p:txBody>
      </p:sp>
      <p:pic>
        <p:nvPicPr>
          <p:cNvPr id="2050" name="Picture 2" descr="C:\Users\admin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68" y="2636913"/>
            <a:ext cx="3187864" cy="262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15880" y="1494776"/>
            <a:ext cx="177362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/>
              <a:t>Грамотність (</a:t>
            </a:r>
            <a:r>
              <a:rPr lang="uk-UA" b="1" dirty="0" err="1"/>
              <a:t>Literacy</a:t>
            </a:r>
            <a:r>
              <a:rPr lang="uk-UA" b="1" dirty="0"/>
              <a:t> </a:t>
            </a:r>
            <a:r>
              <a:rPr lang="uk-UA" b="1" dirty="0" err="1"/>
              <a:t>competence</a:t>
            </a:r>
            <a:r>
              <a:rPr lang="uk-UA" b="1" dirty="0"/>
              <a:t>)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89932" y="1494776"/>
            <a:ext cx="247452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/>
              <a:t>Мовна компетентність (</a:t>
            </a:r>
            <a:r>
              <a:rPr lang="uk-UA" b="1" dirty="0" err="1"/>
              <a:t>Languages</a:t>
            </a:r>
            <a:r>
              <a:rPr lang="uk-UA" b="1" dirty="0"/>
              <a:t> </a:t>
            </a:r>
            <a:r>
              <a:rPr lang="uk-UA" b="1" dirty="0" err="1" smtClean="0"/>
              <a:t>competence</a:t>
            </a:r>
            <a:r>
              <a:rPr lang="uk-UA" b="1" dirty="0" smtClean="0"/>
              <a:t>)</a:t>
            </a:r>
            <a:endParaRPr lang="uk-UA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97372" y="2820903"/>
            <a:ext cx="2586920" cy="151216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/>
              <a:t>Математична компетентність та компетентність у науках, технологіях та інженерії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75520" y="1385100"/>
            <a:ext cx="2448272" cy="1133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Цифрова компетентність (</a:t>
            </a:r>
            <a:r>
              <a:rPr lang="uk-UA" b="1" dirty="0" err="1"/>
              <a:t>Digitalcompetence</a:t>
            </a:r>
            <a:r>
              <a:rPr lang="uk-UA" b="1" dirty="0"/>
              <a:t>) </a:t>
            </a:r>
          </a:p>
          <a:p>
            <a:pPr lvl="0"/>
            <a:r>
              <a:rPr lang="uk-UA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31964" y="4911038"/>
            <a:ext cx="2952328" cy="12961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/>
              <a:t>Особиста, соціальна і навчальна компетентність (</a:t>
            </a:r>
            <a:r>
              <a:rPr lang="uk-UA" b="1" dirty="0" err="1"/>
              <a:t>Personal</a:t>
            </a:r>
            <a:r>
              <a:rPr lang="uk-UA" b="1" dirty="0"/>
              <a:t>, </a:t>
            </a:r>
            <a:r>
              <a:rPr lang="uk-UA" b="1" dirty="0" err="1"/>
              <a:t>social</a:t>
            </a:r>
            <a:r>
              <a:rPr lang="uk-UA" b="1" dirty="0"/>
              <a:t> </a:t>
            </a:r>
            <a:r>
              <a:rPr lang="uk-UA" b="1" dirty="0" err="1"/>
              <a:t>and</a:t>
            </a:r>
            <a:r>
              <a:rPr lang="uk-UA" b="1" dirty="0"/>
              <a:t> </a:t>
            </a:r>
            <a:r>
              <a:rPr lang="uk-UA" b="1" dirty="0" err="1"/>
              <a:t>learning</a:t>
            </a:r>
            <a:r>
              <a:rPr lang="uk-UA" b="1" dirty="0"/>
              <a:t> </a:t>
            </a:r>
            <a:r>
              <a:rPr lang="uk-UA" b="1" dirty="0" err="1"/>
              <a:t>competence</a:t>
            </a:r>
            <a:r>
              <a:rPr lang="uk-UA" b="1" dirty="0"/>
              <a:t>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2652" y="3028133"/>
            <a:ext cx="2322120" cy="109771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Громадянська </a:t>
            </a:r>
            <a:r>
              <a:rPr lang="uk-UA" b="1" dirty="0" smtClean="0"/>
              <a:t>компетентність</a:t>
            </a:r>
          </a:p>
          <a:p>
            <a:pPr algn="ctr"/>
            <a:r>
              <a:rPr lang="uk-UA" b="1" dirty="0" smtClean="0"/>
              <a:t> </a:t>
            </a:r>
            <a:r>
              <a:rPr lang="uk-UA" b="1" dirty="0"/>
              <a:t>(</a:t>
            </a:r>
            <a:r>
              <a:rPr lang="uk-UA" b="1" dirty="0" err="1" smtClean="0"/>
              <a:t>Civi</a:t>
            </a:r>
            <a:r>
              <a:rPr lang="en-US" b="1" dirty="0" smtClean="0"/>
              <a:t>l</a:t>
            </a:r>
            <a:r>
              <a:rPr lang="uk-UA" b="1" dirty="0" smtClean="0"/>
              <a:t> </a:t>
            </a:r>
            <a:r>
              <a:rPr lang="uk-UA" b="1" dirty="0" err="1"/>
              <a:t>competence</a:t>
            </a:r>
            <a:r>
              <a:rPr lang="uk-UA" b="1" dirty="0"/>
              <a:t>) 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27556" y="5114798"/>
            <a:ext cx="2329454" cy="14097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/>
              <a:t>Підприємницька компетентність (</a:t>
            </a:r>
            <a:r>
              <a:rPr lang="uk-UA" b="1" dirty="0" err="1"/>
              <a:t>Entrepreneurship</a:t>
            </a:r>
            <a:r>
              <a:rPr lang="uk-UA" b="1" dirty="0"/>
              <a:t> </a:t>
            </a:r>
            <a:r>
              <a:rPr lang="uk-UA" b="1" dirty="0" err="1"/>
              <a:t>competence</a:t>
            </a:r>
            <a:r>
              <a:rPr lang="uk-UA" b="1" dirty="0"/>
              <a:t>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75521" y="4592876"/>
            <a:ext cx="2906013" cy="193246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-20" dirty="0">
                <a:latin typeface="+mj-lt"/>
                <a:cs typeface="Times New Roman"/>
              </a:rPr>
              <a:t>Компетентність </a:t>
            </a:r>
            <a:r>
              <a:rPr lang="uk-UA" b="1" spc="-25" dirty="0">
                <a:latin typeface="+mj-lt"/>
                <a:cs typeface="Times New Roman"/>
              </a:rPr>
              <a:t>культурної </a:t>
            </a:r>
            <a:r>
              <a:rPr lang="uk-UA" b="1" dirty="0">
                <a:latin typeface="+mj-lt"/>
                <a:cs typeface="Times New Roman"/>
              </a:rPr>
              <a:t>обізнаності </a:t>
            </a:r>
            <a:r>
              <a:rPr lang="uk-UA" b="1" spc="5" dirty="0">
                <a:latin typeface="+mj-lt"/>
                <a:cs typeface="Times New Roman"/>
              </a:rPr>
              <a:t>та </a:t>
            </a:r>
            <a:r>
              <a:rPr lang="uk-UA" b="1" spc="-15" dirty="0">
                <a:latin typeface="+mj-lt"/>
                <a:cs typeface="Times New Roman"/>
              </a:rPr>
              <a:t>самовираження</a:t>
            </a:r>
          </a:p>
          <a:p>
            <a:pPr algn="ctr"/>
            <a:r>
              <a:rPr lang="uk-UA" b="1" spc="-15" dirty="0">
                <a:latin typeface="+mj-lt"/>
                <a:cs typeface="Times New Roman"/>
              </a:rPr>
              <a:t>  </a:t>
            </a:r>
            <a:r>
              <a:rPr lang="uk-UA" b="1" spc="-5" dirty="0">
                <a:latin typeface="+mj-lt"/>
                <a:cs typeface="Times New Roman"/>
              </a:rPr>
              <a:t>(</a:t>
            </a:r>
            <a:r>
              <a:rPr lang="de-DE" b="1" spc="-5" dirty="0">
                <a:latin typeface="+mj-lt"/>
                <a:cs typeface="Times New Roman"/>
              </a:rPr>
              <a:t>Cultural </a:t>
            </a:r>
            <a:r>
              <a:rPr lang="de-DE" b="1" spc="-10" dirty="0" err="1">
                <a:latin typeface="+mj-lt"/>
                <a:cs typeface="Times New Roman"/>
              </a:rPr>
              <a:t>awareness</a:t>
            </a:r>
            <a:r>
              <a:rPr lang="de-DE" b="1" spc="-10" dirty="0">
                <a:latin typeface="+mj-lt"/>
                <a:cs typeface="Times New Roman"/>
              </a:rPr>
              <a:t> </a:t>
            </a:r>
            <a:r>
              <a:rPr lang="de-DE" b="1" spc="-5" dirty="0" err="1">
                <a:latin typeface="+mj-lt"/>
                <a:cs typeface="Times New Roman"/>
              </a:rPr>
              <a:t>and</a:t>
            </a:r>
            <a:r>
              <a:rPr lang="de-DE" b="1" spc="-5" dirty="0">
                <a:latin typeface="+mj-lt"/>
                <a:cs typeface="Times New Roman"/>
              </a:rPr>
              <a:t> </a:t>
            </a:r>
            <a:r>
              <a:rPr lang="de-DE" b="1" spc="-10" dirty="0" err="1">
                <a:latin typeface="+mj-lt"/>
                <a:cs typeface="Times New Roman"/>
              </a:rPr>
              <a:t>expression</a:t>
            </a:r>
            <a:r>
              <a:rPr lang="de-DE" b="1" spc="25" dirty="0">
                <a:latin typeface="+mj-lt"/>
                <a:cs typeface="Times New Roman"/>
              </a:rPr>
              <a:t> </a:t>
            </a:r>
            <a:r>
              <a:rPr lang="de-DE" b="1" dirty="0" err="1">
                <a:latin typeface="+mj-lt"/>
                <a:cs typeface="Times New Roman"/>
              </a:rPr>
              <a:t>competence</a:t>
            </a:r>
            <a:r>
              <a:rPr lang="de-DE" b="1" dirty="0">
                <a:latin typeface="+mj-lt"/>
                <a:cs typeface="Times New Roman"/>
              </a:rPr>
              <a:t>)</a:t>
            </a:r>
          </a:p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53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984" y="175392"/>
            <a:ext cx="9697792" cy="5943600"/>
          </a:xfrm>
          <a:solidFill>
            <a:srgbClr val="009900"/>
          </a:solidFill>
        </p:spPr>
        <p:txBody>
          <a:bodyPr numCol="3">
            <a:normAutofit fontScale="47500" lnSpcReduction="20000"/>
          </a:bodyPr>
          <a:lstStyle/>
          <a:p>
            <a:pPr lvl="0"/>
            <a:r>
              <a:rPr lang="uk-UA" sz="5100" dirty="0">
                <a:solidFill>
                  <a:schemeClr val="bg1"/>
                </a:solidFill>
              </a:rPr>
              <a:t>екзамену </a:t>
            </a:r>
          </a:p>
          <a:p>
            <a:pPr lvl="0"/>
            <a:r>
              <a:rPr lang="uk-UA" sz="5100" dirty="0" err="1">
                <a:solidFill>
                  <a:schemeClr val="bg1"/>
                </a:solidFill>
              </a:rPr>
              <a:t>варіа́нта</a:t>
            </a:r>
            <a:endParaRPr lang="uk-UA" sz="5100" dirty="0">
              <a:solidFill>
                <a:schemeClr val="bg1"/>
              </a:solidFill>
            </a:endParaRPr>
          </a:p>
          <a:p>
            <a:pPr lvl="0"/>
            <a:r>
              <a:rPr lang="uk-UA" sz="5100" dirty="0" err="1">
                <a:solidFill>
                  <a:schemeClr val="bg1"/>
                </a:solidFill>
              </a:rPr>
              <a:t>компоне́нта</a:t>
            </a:r>
            <a:endParaRPr lang="uk-UA" sz="5100" dirty="0">
              <a:solidFill>
                <a:schemeClr val="bg1"/>
              </a:solidFill>
            </a:endParaRPr>
          </a:p>
          <a:p>
            <a:pPr lvl="0"/>
            <a:r>
              <a:rPr lang="uk-UA" sz="5100" dirty="0">
                <a:solidFill>
                  <a:schemeClr val="bg1"/>
                </a:solidFill>
              </a:rPr>
              <a:t>бланка</a:t>
            </a:r>
          </a:p>
          <a:p>
            <a:pPr lvl="0"/>
            <a:r>
              <a:rPr lang="uk-UA" sz="5100" dirty="0">
                <a:solidFill>
                  <a:schemeClr val="bg1"/>
                </a:solidFill>
              </a:rPr>
              <a:t>папера (аркуша)</a:t>
            </a:r>
          </a:p>
          <a:p>
            <a:pPr lvl="0"/>
            <a:r>
              <a:rPr lang="uk-UA" sz="5100" dirty="0">
                <a:solidFill>
                  <a:schemeClr val="bg1"/>
                </a:solidFill>
              </a:rPr>
              <a:t>паперу (матеріалу)</a:t>
            </a:r>
          </a:p>
          <a:p>
            <a:pPr lvl="0"/>
            <a:r>
              <a:rPr lang="uk-UA" sz="5100" dirty="0">
                <a:solidFill>
                  <a:schemeClr val="bg1"/>
                </a:solidFill>
              </a:rPr>
              <a:t>аспекту</a:t>
            </a:r>
          </a:p>
          <a:p>
            <a:pPr lvl="0"/>
            <a:r>
              <a:rPr lang="uk-UA" sz="5100" dirty="0">
                <a:solidFill>
                  <a:schemeClr val="bg1"/>
                </a:solidFill>
              </a:rPr>
              <a:t>фактору (чинника)</a:t>
            </a:r>
          </a:p>
          <a:p>
            <a:pPr lvl="0"/>
            <a:r>
              <a:rPr lang="uk-UA" sz="5100" dirty="0" err="1">
                <a:solidFill>
                  <a:schemeClr val="bg1"/>
                </a:solidFill>
              </a:rPr>
              <a:t>ф</a:t>
            </a:r>
            <a:r>
              <a:rPr lang="uk-UA" sz="5100" dirty="0" err="1" smtClean="0">
                <a:solidFill>
                  <a:schemeClr val="bg1"/>
                </a:solidFill>
              </a:rPr>
              <a:t>актора</a:t>
            </a:r>
            <a:r>
              <a:rPr lang="uk-UA" sz="5100" dirty="0" smtClean="0">
                <a:solidFill>
                  <a:schemeClr val="bg1"/>
                </a:solidFill>
              </a:rPr>
              <a:t> (</a:t>
            </a:r>
            <a:r>
              <a:rPr lang="uk-UA" sz="5100" dirty="0" err="1">
                <a:solidFill>
                  <a:schemeClr val="bg1"/>
                </a:solidFill>
              </a:rPr>
              <a:t>агента</a:t>
            </a:r>
            <a:r>
              <a:rPr lang="uk-UA" sz="5100" dirty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uk-UA" sz="5100" dirty="0" err="1">
                <a:solidFill>
                  <a:schemeClr val="bg1"/>
                </a:solidFill>
              </a:rPr>
              <a:t>терміна</a:t>
            </a:r>
            <a:r>
              <a:rPr lang="uk-UA" sz="5100" dirty="0">
                <a:solidFill>
                  <a:schemeClr val="bg1"/>
                </a:solidFill>
              </a:rPr>
              <a:t> (слова)</a:t>
            </a:r>
          </a:p>
          <a:p>
            <a:pPr lvl="0"/>
            <a:r>
              <a:rPr lang="uk-UA" sz="5100" dirty="0">
                <a:solidFill>
                  <a:schemeClr val="bg1"/>
                </a:solidFill>
              </a:rPr>
              <a:t>терміну (строку)</a:t>
            </a:r>
          </a:p>
          <a:p>
            <a:pPr>
              <a:lnSpc>
                <a:spcPct val="100000"/>
              </a:lnSpc>
            </a:pPr>
            <a:r>
              <a:rPr lang="uk-UA" sz="5100" dirty="0" err="1">
                <a:solidFill>
                  <a:schemeClr val="bg1"/>
                </a:solidFill>
              </a:rPr>
              <a:t>Боднаря</a:t>
            </a:r>
            <a:r>
              <a:rPr lang="uk-UA" sz="5100" dirty="0">
                <a:solidFill>
                  <a:schemeClr val="bg1"/>
                </a:solidFill>
              </a:rPr>
              <a:t> (прізвище</a:t>
            </a:r>
            <a:r>
              <a:rPr lang="uk-UA" sz="5100" dirty="0" smtClean="0">
                <a:solidFill>
                  <a:schemeClr val="bg1"/>
                </a:solidFill>
              </a:rPr>
              <a:t>)</a:t>
            </a:r>
            <a:r>
              <a:rPr lang="uk-UA" sz="5100" dirty="0">
                <a:solidFill>
                  <a:schemeClr val="bg1"/>
                </a:solidFill>
              </a:rPr>
              <a:t> </a:t>
            </a:r>
            <a:endParaRPr lang="uk-UA" sz="5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dirty="0" smtClean="0">
                <a:solidFill>
                  <a:schemeClr val="bg1"/>
                </a:solidFill>
              </a:rPr>
              <a:t>предмета</a:t>
            </a:r>
            <a:endParaRPr lang="uk-UA" sz="51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dirty="0">
                <a:solidFill>
                  <a:schemeClr val="bg1"/>
                </a:solidFill>
              </a:rPr>
              <a:t>випадку</a:t>
            </a:r>
          </a:p>
          <a:p>
            <a:pPr>
              <a:lnSpc>
                <a:spcPct val="100000"/>
              </a:lnSpc>
            </a:pPr>
            <a:r>
              <a:rPr lang="uk-UA" sz="5100" dirty="0">
                <a:solidFill>
                  <a:schemeClr val="bg1"/>
                </a:solidFill>
              </a:rPr>
              <a:t>аналізу </a:t>
            </a:r>
          </a:p>
          <a:p>
            <a:pPr>
              <a:lnSpc>
                <a:spcPct val="100000"/>
              </a:lnSpc>
            </a:pPr>
            <a:r>
              <a:rPr lang="uk-UA" sz="5100" dirty="0">
                <a:solidFill>
                  <a:schemeClr val="bg1"/>
                </a:solidFill>
              </a:rPr>
              <a:t>інвентарю</a:t>
            </a:r>
          </a:p>
          <a:p>
            <a:pPr>
              <a:lnSpc>
                <a:spcPct val="100000"/>
              </a:lnSpc>
            </a:pPr>
            <a:r>
              <a:rPr lang="uk-UA" sz="5900" b="1" dirty="0" smtClean="0">
                <a:solidFill>
                  <a:schemeClr val="bg1"/>
                </a:solidFill>
              </a:rPr>
              <a:t>Ігоря </a:t>
            </a:r>
            <a:r>
              <a:rPr lang="uk-UA" sz="5900" b="1" dirty="0" err="1">
                <a:solidFill>
                  <a:schemeClr val="bg1"/>
                </a:solidFill>
              </a:rPr>
              <a:t>І</a:t>
            </a:r>
            <a:r>
              <a:rPr lang="uk-UA" sz="5900" b="1" dirty="0" err="1" smtClean="0">
                <a:solidFill>
                  <a:schemeClr val="bg1"/>
                </a:solidFill>
              </a:rPr>
              <a:t>горьовича</a:t>
            </a:r>
            <a:endParaRPr lang="uk-UA" sz="59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dirty="0" err="1">
                <a:solidFill>
                  <a:schemeClr val="bg1"/>
                </a:solidFill>
              </a:rPr>
              <a:t>ма́ркетингу</a:t>
            </a:r>
            <a:endParaRPr lang="uk-UA" sz="51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dirty="0" err="1">
                <a:solidFill>
                  <a:schemeClr val="bg1"/>
                </a:solidFill>
              </a:rPr>
              <a:t>фо́рзаца</a:t>
            </a:r>
            <a:endParaRPr lang="uk-UA" sz="51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dirty="0" err="1">
                <a:solidFill>
                  <a:schemeClr val="bg1"/>
                </a:solidFill>
              </a:rPr>
              <a:t>абза́цу</a:t>
            </a:r>
            <a:endParaRPr lang="uk-UA" sz="51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dirty="0" err="1">
                <a:solidFill>
                  <a:schemeClr val="bg1"/>
                </a:solidFill>
              </a:rPr>
              <a:t>промі́жку</a:t>
            </a:r>
            <a:endParaRPr lang="uk-UA" sz="51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dirty="0" err="1">
                <a:solidFill>
                  <a:schemeClr val="bg1"/>
                </a:solidFill>
              </a:rPr>
              <a:t>докуме́нта</a:t>
            </a:r>
            <a:endParaRPr lang="uk-UA" sz="51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dirty="0">
                <a:solidFill>
                  <a:schemeClr val="bg1"/>
                </a:solidFill>
              </a:rPr>
              <a:t>н</a:t>
            </a:r>
            <a:r>
              <a:rPr lang="uk-UA" sz="5100" dirty="0" smtClean="0">
                <a:solidFill>
                  <a:schemeClr val="bg1"/>
                </a:solidFill>
              </a:rPr>
              <a:t>аказу</a:t>
            </a:r>
          </a:p>
          <a:p>
            <a:pPr>
              <a:lnSpc>
                <a:spcPct val="100000"/>
              </a:lnSpc>
            </a:pPr>
            <a:r>
              <a:rPr lang="uk-UA" sz="5100" dirty="0">
                <a:solidFill>
                  <a:schemeClr val="bg1"/>
                </a:solidFill>
              </a:rPr>
              <a:t>т</a:t>
            </a:r>
            <a:r>
              <a:rPr lang="uk-UA" sz="5100" dirty="0" smtClean="0">
                <a:solidFill>
                  <a:schemeClr val="bg1"/>
                </a:solidFill>
              </a:rPr>
              <a:t>елефону</a:t>
            </a:r>
          </a:p>
          <a:p>
            <a:pPr>
              <a:lnSpc>
                <a:spcPct val="100000"/>
              </a:lnSpc>
            </a:pPr>
            <a:r>
              <a:rPr lang="uk-UA" sz="5100" dirty="0" err="1">
                <a:solidFill>
                  <a:schemeClr val="bg1"/>
                </a:solidFill>
              </a:rPr>
              <a:t>о</a:t>
            </a:r>
            <a:r>
              <a:rPr lang="uk-UA" sz="5100" dirty="0" err="1" smtClean="0">
                <a:solidFill>
                  <a:schemeClr val="bg1"/>
                </a:solidFill>
              </a:rPr>
              <a:t>рганайзера</a:t>
            </a:r>
            <a:endParaRPr lang="uk-UA" sz="5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dirty="0">
                <a:solidFill>
                  <a:schemeClr val="bg1"/>
                </a:solidFill>
              </a:rPr>
              <a:t>с</a:t>
            </a:r>
            <a:r>
              <a:rPr lang="uk-UA" sz="5100" dirty="0" smtClean="0">
                <a:solidFill>
                  <a:schemeClr val="bg1"/>
                </a:solidFill>
              </a:rPr>
              <a:t>мартфону</a:t>
            </a:r>
          </a:p>
          <a:p>
            <a:pPr>
              <a:lnSpc>
                <a:spcPct val="100000"/>
              </a:lnSpc>
            </a:pPr>
            <a:r>
              <a:rPr lang="uk-UA" sz="5100" dirty="0">
                <a:solidFill>
                  <a:schemeClr val="bg1"/>
                </a:solidFill>
              </a:rPr>
              <a:t>п</a:t>
            </a:r>
            <a:r>
              <a:rPr lang="uk-UA" sz="5100" dirty="0" smtClean="0">
                <a:solidFill>
                  <a:schemeClr val="bg1"/>
                </a:solidFill>
              </a:rPr>
              <a:t>ланшета</a:t>
            </a:r>
          </a:p>
          <a:p>
            <a:pPr>
              <a:lnSpc>
                <a:spcPct val="100000"/>
              </a:lnSpc>
            </a:pPr>
            <a:r>
              <a:rPr lang="uk-UA" sz="5100" dirty="0" err="1" smtClean="0">
                <a:solidFill>
                  <a:schemeClr val="bg1"/>
                </a:solidFill>
              </a:rPr>
              <a:t>комп</a:t>
            </a:r>
            <a:r>
              <a:rPr lang="en-US" sz="5100" dirty="0" smtClean="0">
                <a:solidFill>
                  <a:schemeClr val="bg1"/>
                </a:solidFill>
              </a:rPr>
              <a:t>’</a:t>
            </a:r>
            <a:r>
              <a:rPr lang="uk-UA" sz="5100" dirty="0" err="1" smtClean="0">
                <a:solidFill>
                  <a:schemeClr val="bg1"/>
                </a:solidFill>
              </a:rPr>
              <a:t>ютера</a:t>
            </a:r>
            <a:endParaRPr lang="uk-UA" sz="5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dirty="0" err="1">
                <a:solidFill>
                  <a:schemeClr val="bg1"/>
                </a:solidFill>
              </a:rPr>
              <a:t>блокно́та</a:t>
            </a:r>
            <a:endParaRPr lang="uk-UA" sz="51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b="1" dirty="0" err="1">
                <a:solidFill>
                  <a:schemeClr val="bg1"/>
                </a:solidFill>
              </a:rPr>
              <a:t>н</a:t>
            </a:r>
            <a:r>
              <a:rPr lang="uk-UA" sz="5100" b="1" dirty="0" err="1" smtClean="0">
                <a:solidFill>
                  <a:schemeClr val="bg1"/>
                </a:solidFill>
              </a:rPr>
              <a:t>оутбу́ка</a:t>
            </a:r>
            <a:endParaRPr lang="uk-UA" sz="5100" b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dirty="0">
                <a:solidFill>
                  <a:schemeClr val="bg1"/>
                </a:solidFill>
              </a:rPr>
              <a:t>ш</a:t>
            </a:r>
            <a:r>
              <a:rPr lang="uk-UA" sz="5100" dirty="0" smtClean="0">
                <a:solidFill>
                  <a:schemeClr val="bg1"/>
                </a:solidFill>
              </a:rPr>
              <a:t>аблона</a:t>
            </a:r>
          </a:p>
          <a:p>
            <a:pPr>
              <a:lnSpc>
                <a:spcPct val="100000"/>
              </a:lnSpc>
            </a:pPr>
            <a:r>
              <a:rPr lang="uk-UA" sz="5100" dirty="0">
                <a:solidFill>
                  <a:schemeClr val="bg1"/>
                </a:solidFill>
              </a:rPr>
              <a:t>ш</a:t>
            </a:r>
            <a:r>
              <a:rPr lang="uk-UA" sz="5100" dirty="0" smtClean="0">
                <a:solidFill>
                  <a:schemeClr val="bg1"/>
                </a:solidFill>
              </a:rPr>
              <a:t>рифту</a:t>
            </a:r>
          </a:p>
          <a:p>
            <a:pPr>
              <a:lnSpc>
                <a:spcPct val="100000"/>
              </a:lnSpc>
            </a:pPr>
            <a:r>
              <a:rPr lang="uk-UA" sz="5100" dirty="0" err="1" smtClean="0">
                <a:solidFill>
                  <a:schemeClr val="bg1"/>
                </a:solidFill>
              </a:rPr>
              <a:t>імейла</a:t>
            </a:r>
            <a:endParaRPr lang="uk-UA" sz="5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dirty="0">
                <a:solidFill>
                  <a:schemeClr val="bg1"/>
                </a:solidFill>
              </a:rPr>
              <a:t>д</a:t>
            </a:r>
            <a:r>
              <a:rPr lang="uk-UA" sz="5100" dirty="0" smtClean="0">
                <a:solidFill>
                  <a:schemeClr val="bg1"/>
                </a:solidFill>
              </a:rPr>
              <a:t>иска</a:t>
            </a:r>
          </a:p>
          <a:p>
            <a:pPr>
              <a:lnSpc>
                <a:spcPct val="100000"/>
              </a:lnSpc>
            </a:pPr>
            <a:r>
              <a:rPr lang="uk-UA" sz="5100" dirty="0">
                <a:solidFill>
                  <a:schemeClr val="bg1"/>
                </a:solidFill>
              </a:rPr>
              <a:t>п</a:t>
            </a:r>
            <a:r>
              <a:rPr lang="uk-UA" sz="5100" dirty="0" smtClean="0">
                <a:solidFill>
                  <a:schemeClr val="bg1"/>
                </a:solidFill>
              </a:rPr>
              <a:t>ринципу</a:t>
            </a:r>
          </a:p>
          <a:p>
            <a:pPr>
              <a:lnSpc>
                <a:spcPct val="100000"/>
              </a:lnSpc>
            </a:pPr>
            <a:r>
              <a:rPr lang="uk-UA" sz="5100" dirty="0">
                <a:solidFill>
                  <a:schemeClr val="bg1"/>
                </a:solidFill>
              </a:rPr>
              <a:t>т</a:t>
            </a:r>
            <a:r>
              <a:rPr lang="uk-UA" sz="5100" dirty="0" smtClean="0">
                <a:solidFill>
                  <a:schemeClr val="bg1"/>
                </a:solidFill>
              </a:rPr>
              <a:t>елефону</a:t>
            </a:r>
          </a:p>
          <a:p>
            <a:pPr>
              <a:lnSpc>
                <a:spcPct val="100000"/>
              </a:lnSpc>
            </a:pPr>
            <a:r>
              <a:rPr lang="uk-UA" sz="5100" dirty="0">
                <a:solidFill>
                  <a:schemeClr val="bg1"/>
                </a:solidFill>
              </a:rPr>
              <a:t>б</a:t>
            </a:r>
            <a:r>
              <a:rPr lang="uk-UA" sz="5100" dirty="0" smtClean="0">
                <a:solidFill>
                  <a:schemeClr val="bg1"/>
                </a:solidFill>
              </a:rPr>
              <a:t>раузера</a:t>
            </a:r>
          </a:p>
          <a:p>
            <a:pPr>
              <a:lnSpc>
                <a:spcPct val="100000"/>
              </a:lnSpc>
            </a:pPr>
            <a:r>
              <a:rPr lang="uk-UA" sz="5100" dirty="0" err="1" smtClean="0">
                <a:solidFill>
                  <a:schemeClr val="bg1"/>
                </a:solidFill>
              </a:rPr>
              <a:t>ютуба</a:t>
            </a:r>
            <a:endParaRPr lang="uk-UA" sz="5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dirty="0" err="1" smtClean="0">
                <a:solidFill>
                  <a:schemeClr val="bg1"/>
                </a:solidFill>
              </a:rPr>
              <a:t>твітера</a:t>
            </a:r>
            <a:r>
              <a:rPr lang="uk-UA" sz="51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uk-UA" sz="5100" dirty="0" err="1" smtClean="0">
                <a:solidFill>
                  <a:schemeClr val="bg1"/>
                </a:solidFill>
              </a:rPr>
              <a:t>фейсбука</a:t>
            </a:r>
            <a:endParaRPr lang="uk-UA" sz="5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dirty="0" err="1" smtClean="0">
                <a:solidFill>
                  <a:schemeClr val="bg1"/>
                </a:solidFill>
              </a:rPr>
              <a:t>інстаграма</a:t>
            </a:r>
            <a:endParaRPr lang="uk-UA" sz="5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5100" dirty="0">
                <a:solidFill>
                  <a:schemeClr val="bg1"/>
                </a:solidFill>
              </a:rPr>
              <a:t>ф</a:t>
            </a:r>
            <a:r>
              <a:rPr lang="uk-UA" sz="5100" dirty="0" smtClean="0">
                <a:solidFill>
                  <a:schemeClr val="bg1"/>
                </a:solidFill>
              </a:rPr>
              <a:t>айлу</a:t>
            </a:r>
          </a:p>
          <a:p>
            <a:pPr>
              <a:lnSpc>
                <a:spcPct val="100000"/>
              </a:lnSpc>
            </a:pPr>
            <a:r>
              <a:rPr lang="uk-UA" sz="5100" dirty="0">
                <a:solidFill>
                  <a:schemeClr val="bg1"/>
                </a:solidFill>
              </a:rPr>
              <a:t>д</a:t>
            </a:r>
            <a:r>
              <a:rPr lang="uk-UA" sz="5100" dirty="0" smtClean="0">
                <a:solidFill>
                  <a:schemeClr val="bg1"/>
                </a:solidFill>
              </a:rPr>
              <a:t>окумента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1860" y="5747926"/>
            <a:ext cx="5300330" cy="98506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-5" dirty="0" smtClean="0">
                <a:solidFill>
                  <a:schemeClr val="bg1"/>
                </a:solidFill>
                <a:cs typeface="Arial"/>
              </a:rPr>
              <a:t>РОДОВИЙ ВІДМІНОК ОДНИНИ</a:t>
            </a:r>
            <a:endParaRPr lang="uk-UA" sz="2800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9556124" y="5357610"/>
            <a:ext cx="484632" cy="5791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48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53" y="215443"/>
            <a:ext cx="6130345" cy="3108543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/>
              <a:t>м</a:t>
            </a:r>
            <a:r>
              <a:rPr lang="uk-UA" dirty="0" smtClean="0"/>
              <a:t>етод вільного письма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 smtClean="0"/>
              <a:t>метод символічного бачення тексту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 smtClean="0"/>
              <a:t>метод морфологічного ящика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/>
              <a:t>п</a:t>
            </a:r>
            <a:r>
              <a:rPr lang="uk-UA" dirty="0" smtClean="0"/>
              <a:t>рийом рефлексивної бесіди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/>
              <a:t>п</a:t>
            </a:r>
            <a:r>
              <a:rPr lang="uk-UA" dirty="0" smtClean="0"/>
              <a:t>ід час лінгвістичної дуелі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/>
              <a:t>в</a:t>
            </a:r>
            <a:r>
              <a:rPr lang="uk-UA" dirty="0" smtClean="0"/>
              <a:t>аріантів мозкового штурму багато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/>
              <a:t>н</a:t>
            </a:r>
            <a:r>
              <a:rPr lang="uk-UA" dirty="0" smtClean="0"/>
              <a:t>авчання орфографії</a:t>
            </a:r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30345" y="812051"/>
            <a:ext cx="6061655" cy="28931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bg1"/>
                </a:solidFill>
              </a:rPr>
              <a:t>метод «Вільне письмо»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bg1"/>
                </a:solidFill>
              </a:rPr>
              <a:t> метод «Символічне бачення тексту»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bg1"/>
                </a:solidFill>
              </a:rPr>
              <a:t>метод «Морфологічний ящик»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bg1"/>
                </a:solidFill>
              </a:rPr>
              <a:t>прийом «Рефлексивна бесіда»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bg1"/>
                </a:solidFill>
              </a:rPr>
              <a:t>прийом «Лінгвістична дуель»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bg1"/>
                </a:solidFill>
              </a:rPr>
              <a:t>метод «Мозковий штурм»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bg1"/>
                </a:solidFill>
              </a:rPr>
              <a:t>розділ «Орфографія</a:t>
            </a:r>
            <a:r>
              <a:rPr lang="uk-UA" sz="2600" dirty="0" smtClean="0">
                <a:solidFill>
                  <a:schemeClr val="bg1"/>
                </a:solidFill>
              </a:rPr>
              <a:t>»</a:t>
            </a:r>
            <a:endParaRPr lang="uk-UA" sz="2600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53035" y="3705151"/>
            <a:ext cx="6516711" cy="317634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Календарно-тематичне планування</a:t>
            </a:r>
          </a:p>
          <a:p>
            <a:r>
              <a:rPr lang="uk-UA" dirty="0" smtClean="0"/>
              <a:t>Організаційно-діяльнісні вміння</a:t>
            </a:r>
          </a:p>
          <a:p>
            <a:r>
              <a:rPr lang="uk-UA" dirty="0" err="1" smtClean="0"/>
              <a:t>Компентнісно</a:t>
            </a:r>
            <a:r>
              <a:rPr lang="uk-UA" dirty="0" smtClean="0"/>
              <a:t> орієнтоване навчання</a:t>
            </a:r>
          </a:p>
          <a:p>
            <a:r>
              <a:rPr lang="uk-UA" dirty="0" err="1" smtClean="0"/>
              <a:t>Компентнісно</a:t>
            </a:r>
            <a:r>
              <a:rPr lang="uk-UA" dirty="0" smtClean="0"/>
              <a:t> зорієнтоване навчання</a:t>
            </a:r>
          </a:p>
          <a:p>
            <a:r>
              <a:rPr lang="uk-UA" dirty="0" err="1" smtClean="0"/>
              <a:t>Дільнісно</a:t>
            </a:r>
            <a:r>
              <a:rPr lang="uk-UA" dirty="0" smtClean="0"/>
              <a:t> особистісний підхід</a:t>
            </a:r>
          </a:p>
          <a:p>
            <a:r>
              <a:rPr lang="uk-UA" dirty="0" smtClean="0"/>
              <a:t>Особистісно орієнтоване навчання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23279" y="4241185"/>
            <a:ext cx="4275786" cy="118114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-5" dirty="0" smtClean="0">
                <a:solidFill>
                  <a:schemeClr val="bg1"/>
                </a:solidFill>
                <a:cs typeface="Arial"/>
              </a:rPr>
              <a:t>ПРАВИПИС ТЕРМІНІВ</a:t>
            </a:r>
            <a:endParaRPr lang="uk-UA" sz="32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0230589" y="3705151"/>
            <a:ext cx="484632" cy="840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83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39" y="1986662"/>
            <a:ext cx="5563676" cy="411792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Базисні </a:t>
            </a:r>
            <a:r>
              <a:rPr lang="uk-UA" sz="2400" dirty="0" smtClean="0">
                <a:solidFill>
                  <a:schemeClr val="bg1"/>
                </a:solidFill>
              </a:rPr>
              <a:t> поняття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Базова</a:t>
            </a:r>
            <a:r>
              <a:rPr lang="uk-UA" sz="2400" dirty="0" smtClean="0">
                <a:solidFill>
                  <a:schemeClr val="bg1"/>
                </a:solidFill>
              </a:rPr>
              <a:t>  навчальна дисципліна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Проектна</a:t>
            </a:r>
            <a:r>
              <a:rPr lang="uk-UA" sz="2400" dirty="0" smtClean="0">
                <a:solidFill>
                  <a:schemeClr val="bg1"/>
                </a:solidFill>
              </a:rPr>
              <a:t> методика (стосується проекту)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Проективна</a:t>
            </a:r>
            <a:r>
              <a:rPr lang="uk-UA" sz="2400" dirty="0" smtClean="0">
                <a:solidFill>
                  <a:schemeClr val="bg1"/>
                </a:solidFill>
              </a:rPr>
              <a:t> геометрія (зображення фігури на площині)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Проекційна</a:t>
            </a:r>
            <a:r>
              <a:rPr lang="uk-UA" sz="2400" dirty="0" smtClean="0">
                <a:solidFill>
                  <a:schemeClr val="bg1"/>
                </a:solidFill>
              </a:rPr>
              <a:t> апаратура (збільшення об'єктів на екрані)</a:t>
            </a:r>
            <a:endParaRPr lang="uk-UA" sz="2400" dirty="0" smtClean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56220" y="1095879"/>
            <a:ext cx="5540828" cy="520142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uk-UA" sz="2200" b="1" dirty="0" smtClean="0">
              <a:solidFill>
                <a:schemeClr val="bg1"/>
              </a:solidFill>
            </a:endParaRPr>
          </a:p>
          <a:p>
            <a:endParaRPr lang="uk-UA" sz="2200" b="1" dirty="0">
              <a:solidFill>
                <a:schemeClr val="bg1"/>
              </a:solidFill>
            </a:endParaRPr>
          </a:p>
          <a:p>
            <a:r>
              <a:rPr lang="uk-UA" sz="2400" b="1" dirty="0" smtClean="0">
                <a:solidFill>
                  <a:schemeClr val="bg1"/>
                </a:solidFill>
              </a:rPr>
              <a:t>Комунікаційна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мережа, </a:t>
            </a:r>
            <a:endParaRPr lang="uk-UA" sz="2400" dirty="0" smtClean="0">
              <a:solidFill>
                <a:schemeClr val="bg1"/>
              </a:solidFill>
            </a:endParaRPr>
          </a:p>
          <a:p>
            <a:r>
              <a:rPr lang="uk-UA" sz="2400" b="1" dirty="0" err="1" smtClean="0">
                <a:solidFill>
                  <a:schemeClr val="bg1"/>
                </a:solidFill>
              </a:rPr>
              <a:t>інформаціійно</a:t>
            </a:r>
            <a:r>
              <a:rPr lang="uk-UA" sz="2400" b="1" dirty="0" smtClean="0">
                <a:solidFill>
                  <a:schemeClr val="bg1"/>
                </a:solidFill>
              </a:rPr>
              <a:t>-комунікаційні </a:t>
            </a:r>
            <a:r>
              <a:rPr lang="uk-UA" sz="2400" dirty="0">
                <a:solidFill>
                  <a:schemeClr val="bg1"/>
                </a:solidFill>
              </a:rPr>
              <a:t>технології навчання (комунікація як лінія зв'язку</a:t>
            </a:r>
            <a:r>
              <a:rPr lang="uk-UA" sz="2400" dirty="0" smtClean="0">
                <a:solidFill>
                  <a:schemeClr val="bg1"/>
                </a:solidFill>
              </a:rPr>
              <a:t>)</a:t>
            </a:r>
          </a:p>
          <a:p>
            <a:endParaRPr lang="uk-UA" sz="2400" dirty="0">
              <a:solidFill>
                <a:schemeClr val="bg1"/>
              </a:solidFill>
            </a:endParaRPr>
          </a:p>
          <a:p>
            <a:r>
              <a:rPr lang="uk-UA" sz="2400" b="1" dirty="0">
                <a:solidFill>
                  <a:schemeClr val="bg1"/>
                </a:solidFill>
              </a:rPr>
              <a:t>Комунікативний </a:t>
            </a:r>
            <a:r>
              <a:rPr lang="uk-UA" sz="2400" dirty="0">
                <a:solidFill>
                  <a:schemeClr val="bg1"/>
                </a:solidFill>
              </a:rPr>
              <a:t>підхід  до навчання мови, </a:t>
            </a:r>
            <a:r>
              <a:rPr lang="uk-UA" sz="2400" b="1" dirty="0" err="1">
                <a:solidFill>
                  <a:schemeClr val="bg1"/>
                </a:solidFill>
              </a:rPr>
              <a:t>мовленнєво</a:t>
            </a:r>
            <a:r>
              <a:rPr lang="uk-UA" sz="2400" b="1" dirty="0">
                <a:solidFill>
                  <a:schemeClr val="bg1"/>
                </a:solidFill>
              </a:rPr>
              <a:t>-комунікативні </a:t>
            </a:r>
            <a:r>
              <a:rPr lang="uk-UA" sz="2400" dirty="0">
                <a:solidFill>
                  <a:schemeClr val="bg1"/>
                </a:solidFill>
              </a:rPr>
              <a:t>вміння (комунікація як лінія зв'язку</a:t>
            </a:r>
            <a:r>
              <a:rPr lang="uk-UA" sz="2400" dirty="0" smtClean="0">
                <a:solidFill>
                  <a:schemeClr val="bg1"/>
                </a:solidFill>
              </a:rPr>
              <a:t>)</a:t>
            </a:r>
          </a:p>
          <a:p>
            <a:endParaRPr lang="uk-UA" sz="2400" dirty="0">
              <a:solidFill>
                <a:schemeClr val="bg1"/>
              </a:solidFill>
            </a:endParaRPr>
          </a:p>
          <a:p>
            <a:r>
              <a:rPr lang="uk-UA" sz="2400" b="1" dirty="0">
                <a:solidFill>
                  <a:schemeClr val="bg1"/>
                </a:solidFill>
              </a:rPr>
              <a:t>Запитання </a:t>
            </a:r>
            <a:r>
              <a:rPr lang="uk-UA" sz="2400" dirty="0">
                <a:solidFill>
                  <a:schemeClr val="bg1"/>
                </a:solidFill>
              </a:rPr>
              <a:t> з теми, відповісти на </a:t>
            </a:r>
            <a:r>
              <a:rPr lang="uk-UA" sz="2400" b="1" dirty="0">
                <a:solidFill>
                  <a:schemeClr val="bg1"/>
                </a:solidFill>
              </a:rPr>
              <a:t>запитання</a:t>
            </a:r>
          </a:p>
          <a:p>
            <a:r>
              <a:rPr lang="uk-UA" sz="2400" dirty="0">
                <a:solidFill>
                  <a:schemeClr val="bg1"/>
                </a:solidFill>
              </a:rPr>
              <a:t>Знак</a:t>
            </a:r>
            <a:r>
              <a:rPr lang="uk-UA" sz="2400" b="1" dirty="0">
                <a:solidFill>
                  <a:schemeClr val="bg1"/>
                </a:solidFill>
              </a:rPr>
              <a:t> питання</a:t>
            </a:r>
            <a:r>
              <a:rPr lang="uk-UA" sz="2400" dirty="0">
                <a:solidFill>
                  <a:schemeClr val="bg1"/>
                </a:solidFill>
              </a:rPr>
              <a:t>, риторичне </a:t>
            </a:r>
            <a:r>
              <a:rPr lang="uk-UA" sz="2400" b="1" dirty="0">
                <a:solidFill>
                  <a:schemeClr val="bg1"/>
                </a:solidFill>
              </a:rPr>
              <a:t>питання  </a:t>
            </a:r>
            <a:r>
              <a:rPr lang="uk-UA" sz="2400" dirty="0">
                <a:solidFill>
                  <a:schemeClr val="bg1"/>
                </a:solidFill>
              </a:rPr>
              <a:t>навчальна дисципліна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9713" y="669701"/>
            <a:ext cx="4295101" cy="10443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-5" dirty="0" smtClean="0">
                <a:solidFill>
                  <a:schemeClr val="bg1"/>
                </a:solidFill>
                <a:cs typeface="Arial"/>
              </a:rPr>
              <a:t>ПАРОНІМИ</a:t>
            </a:r>
            <a:endParaRPr lang="uk-UA" sz="36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840375" y="1714065"/>
            <a:ext cx="484632" cy="948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2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486104" cy="4351338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uk-UA" strike="sngStrike" dirty="0" err="1" smtClean="0">
                <a:solidFill>
                  <a:srgbClr val="FF0000"/>
                </a:solidFill>
              </a:rPr>
              <a:t>Ровиваюче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– розвивальне навчання</a:t>
            </a:r>
          </a:p>
          <a:p>
            <a:r>
              <a:rPr lang="uk-UA" strike="sngStrike" dirty="0" err="1" smtClean="0">
                <a:solidFill>
                  <a:srgbClr val="FF0000"/>
                </a:solidFill>
              </a:rPr>
              <a:t>Тренуючий</a:t>
            </a:r>
            <a:r>
              <a:rPr lang="uk-UA" strike="sngStrike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– тренувальний комплекс вправ</a:t>
            </a:r>
          </a:p>
          <a:p>
            <a:r>
              <a:rPr lang="uk-UA" strike="sngStrike" dirty="0" smtClean="0">
                <a:solidFill>
                  <a:srgbClr val="FF0000"/>
                </a:solidFill>
              </a:rPr>
              <a:t>Стимулюючий</a:t>
            </a:r>
            <a:r>
              <a:rPr lang="uk-UA" dirty="0" smtClean="0"/>
              <a:t> – </a:t>
            </a:r>
            <a:r>
              <a:rPr lang="uk-UA" dirty="0" err="1" smtClean="0"/>
              <a:t>стимулювальний</a:t>
            </a:r>
            <a:r>
              <a:rPr lang="uk-UA" dirty="0" smtClean="0"/>
              <a:t> вплив на учня </a:t>
            </a:r>
          </a:p>
          <a:p>
            <a:r>
              <a:rPr lang="uk-UA" strike="sngStrike" dirty="0" smtClean="0">
                <a:solidFill>
                  <a:srgbClr val="FF0000"/>
                </a:solidFill>
              </a:rPr>
              <a:t>Випереджаюче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– випереджальне завдання </a:t>
            </a:r>
            <a:endParaRPr lang="uk-UA" dirty="0"/>
          </a:p>
          <a:p>
            <a:r>
              <a:rPr lang="uk-UA" strike="sngStrike" dirty="0" smtClean="0">
                <a:solidFill>
                  <a:srgbClr val="FF0000"/>
                </a:solidFill>
              </a:rPr>
              <a:t>Узагальнююча </a:t>
            </a:r>
            <a:r>
              <a:rPr lang="uk-UA" dirty="0" smtClean="0"/>
              <a:t>– </a:t>
            </a:r>
            <a:r>
              <a:rPr lang="uk-UA" dirty="0" err="1" smtClean="0"/>
              <a:t>узагальнювальна</a:t>
            </a:r>
            <a:r>
              <a:rPr lang="uk-UA" dirty="0" smtClean="0"/>
              <a:t> таблиця</a:t>
            </a:r>
          </a:p>
          <a:p>
            <a:r>
              <a:rPr lang="uk-UA" strike="sngStrike" dirty="0" smtClean="0">
                <a:solidFill>
                  <a:srgbClr val="FF0000"/>
                </a:solidFill>
              </a:rPr>
              <a:t>Уточнюючі</a:t>
            </a:r>
            <a:r>
              <a:rPr lang="uk-UA" dirty="0" smtClean="0"/>
              <a:t> – уточнювальні члени речення </a:t>
            </a:r>
          </a:p>
          <a:p>
            <a:r>
              <a:rPr lang="uk-UA" strike="sngStrike" dirty="0" smtClean="0">
                <a:solidFill>
                  <a:srgbClr val="FF0000"/>
                </a:solidFill>
              </a:rPr>
              <a:t>Цілепокладання</a:t>
            </a:r>
            <a:r>
              <a:rPr lang="uk-UA" dirty="0" smtClean="0"/>
              <a:t> – </a:t>
            </a:r>
            <a:r>
              <a:rPr lang="uk-UA" dirty="0" err="1" smtClean="0"/>
              <a:t>цілевизначення</a:t>
            </a:r>
            <a:endParaRPr lang="uk-UA" dirty="0" smtClean="0"/>
          </a:p>
          <a:p>
            <a:r>
              <a:rPr lang="uk-UA" strike="sngStrike" dirty="0">
                <a:solidFill>
                  <a:srgbClr val="FF0000"/>
                </a:solidFill>
              </a:rPr>
              <a:t>Р</a:t>
            </a:r>
            <a:r>
              <a:rPr lang="uk-UA" strike="sngStrike" dirty="0" smtClean="0">
                <a:solidFill>
                  <a:srgbClr val="FF0000"/>
                </a:solidFill>
              </a:rPr>
              <a:t>ефлективний</a:t>
            </a:r>
            <a:r>
              <a:rPr lang="uk-UA" dirty="0" smtClean="0"/>
              <a:t> - </a:t>
            </a:r>
            <a:r>
              <a:rPr lang="uk-UA" dirty="0" err="1"/>
              <a:t>р</a:t>
            </a:r>
            <a:r>
              <a:rPr lang="uk-UA" dirty="0" err="1" smtClean="0"/>
              <a:t>ефлексійний</a:t>
            </a:r>
            <a:r>
              <a:rPr lang="uk-UA" dirty="0" smtClean="0"/>
              <a:t> </a:t>
            </a:r>
            <a:endParaRPr lang="uk-UA" strike="sngStrike" dirty="0" smtClean="0">
              <a:solidFill>
                <a:srgbClr val="FF0000"/>
              </a:solidFill>
            </a:endParaRPr>
          </a:p>
          <a:p>
            <a:r>
              <a:rPr lang="uk-UA" strike="sngStrike" dirty="0" smtClean="0">
                <a:solidFill>
                  <a:srgbClr val="FF0000"/>
                </a:solidFill>
              </a:rPr>
              <a:t>Психологічні </a:t>
            </a:r>
            <a:r>
              <a:rPr lang="uk-UA" strike="sngStrike" dirty="0" err="1" smtClean="0">
                <a:solidFill>
                  <a:srgbClr val="FF0000"/>
                </a:solidFill>
              </a:rPr>
              <a:t>учтановки</a:t>
            </a:r>
            <a:r>
              <a:rPr lang="uk-UA" strike="sngStrike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– психологічні настанови</a:t>
            </a:r>
            <a:endParaRPr lang="uk-UA" dirty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16709" y="286722"/>
            <a:ext cx="3976140" cy="103980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-5" dirty="0" smtClean="0">
                <a:solidFill>
                  <a:schemeClr val="bg1"/>
                </a:solidFill>
                <a:cs typeface="Arial"/>
              </a:rPr>
              <a:t>ТЕРМІНИ</a:t>
            </a:r>
            <a:endParaRPr lang="uk-UA" sz="36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8347982" y="1326524"/>
            <a:ext cx="667230" cy="964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9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7430" y="2588652"/>
            <a:ext cx="10336369" cy="3090929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Учитель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який</a:t>
            </a:r>
            <a:r>
              <a:rPr lang="ru-RU" sz="3600" dirty="0">
                <a:solidFill>
                  <a:schemeClr val="bg1"/>
                </a:solidFill>
              </a:rPr>
              <a:t> не </a:t>
            </a:r>
            <a:r>
              <a:rPr lang="ru-RU" sz="3600" dirty="0" err="1">
                <a:solidFill>
                  <a:schemeClr val="bg1"/>
                </a:solidFill>
              </a:rPr>
              <a:t>викладає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іноземну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мову</a:t>
            </a:r>
            <a:r>
              <a:rPr lang="ru-RU" sz="3600" dirty="0" smtClean="0">
                <a:solidFill>
                  <a:schemeClr val="bg1"/>
                </a:solidFill>
              </a:rPr>
              <a:t>,</a:t>
            </a:r>
            <a:r>
              <a:rPr lang="ru-RU" sz="3600" dirty="0">
                <a:solidFill>
                  <a:schemeClr val="bg1"/>
                </a:solidFill>
              </a:rPr>
              <a:t> </a:t>
            </a:r>
            <a:r>
              <a:rPr lang="ru-RU" sz="3600" dirty="0" err="1">
                <a:solidFill>
                  <a:schemeClr val="bg1"/>
                </a:solidFill>
              </a:rPr>
              <a:t>розуміє</a:t>
            </a:r>
            <a:r>
              <a:rPr lang="ru-RU" sz="3600" dirty="0">
                <a:solidFill>
                  <a:schemeClr val="bg1"/>
                </a:solidFill>
              </a:rPr>
              <a:t> одну з </a:t>
            </a:r>
            <a:r>
              <a:rPr lang="ru-RU" sz="3600" dirty="0" err="1">
                <a:solidFill>
                  <a:schemeClr val="bg1"/>
                </a:solidFill>
              </a:rPr>
              <a:t>іноземних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мов</a:t>
            </a:r>
            <a:r>
              <a:rPr lang="ru-RU" sz="3600" dirty="0">
                <a:solidFill>
                  <a:schemeClr val="bg1"/>
                </a:solidFill>
              </a:rPr>
              <a:t>, за потреби </a:t>
            </a:r>
            <a:r>
              <a:rPr lang="ru-RU" sz="3600" dirty="0" err="1">
                <a:solidFill>
                  <a:schemeClr val="bg1"/>
                </a:solidFill>
              </a:rPr>
              <a:t>підтримує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діалог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відповідає</a:t>
            </a:r>
            <a:r>
              <a:rPr lang="ru-RU" sz="3600" dirty="0">
                <a:solidFill>
                  <a:schemeClr val="bg1"/>
                </a:solidFill>
              </a:rPr>
              <a:t> на </a:t>
            </a:r>
            <a:r>
              <a:rPr lang="ru-RU" sz="3600" dirty="0" err="1">
                <a:solidFill>
                  <a:schemeClr val="bg1"/>
                </a:solidFill>
              </a:rPr>
              <a:t>запитання</a:t>
            </a:r>
            <a:r>
              <a:rPr lang="ru-RU" sz="3600" dirty="0">
                <a:solidFill>
                  <a:schemeClr val="bg1"/>
                </a:solidFill>
              </a:rPr>
              <a:t> в </a:t>
            </a:r>
            <a:r>
              <a:rPr lang="ru-RU" sz="3600" dirty="0" err="1">
                <a:solidFill>
                  <a:schemeClr val="bg1"/>
                </a:solidFill>
              </a:rPr>
              <a:t>простих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комунікаційних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ситуаціях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199" y="85452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</a:rPr>
              <a:t>ПРОЄКТ </a:t>
            </a:r>
            <a:r>
              <a:rPr lang="uk-UA" sz="2800" b="1" dirty="0" smtClean="0">
                <a:solidFill>
                  <a:srgbClr val="C00000"/>
                </a:solidFill>
              </a:rPr>
              <a:t>ПРОФЕСІЙНОГО </a:t>
            </a:r>
            <a:r>
              <a:rPr lang="uk-UA" sz="2800" b="1" dirty="0">
                <a:solidFill>
                  <a:srgbClr val="C00000"/>
                </a:solidFill>
              </a:rPr>
              <a:t>СТАНДАРТУ ЗА ПРОФЕСІЯМИ</a:t>
            </a:r>
            <a:br>
              <a:rPr lang="uk-UA" sz="2800" b="1" dirty="0">
                <a:solidFill>
                  <a:srgbClr val="C00000"/>
                </a:solidFill>
              </a:rPr>
            </a:br>
            <a:r>
              <a:rPr lang="uk-UA" sz="2800" b="1" dirty="0">
                <a:solidFill>
                  <a:srgbClr val="C00000"/>
                </a:solidFill>
              </a:rPr>
              <a:t>«ВЧИТЕЛЬ ПОЧАТКОВИХ КЛАСІВ ЗАКЛАДУ ЗАГАЛЬНОЇ СЕРЕДНЬОЇ ОСВІТИ»</a:t>
            </a:r>
            <a:br>
              <a:rPr lang="uk-UA" sz="2800" b="1" dirty="0">
                <a:solidFill>
                  <a:srgbClr val="C00000"/>
                </a:solidFill>
              </a:rPr>
            </a:br>
            <a:r>
              <a:rPr lang="uk-UA" sz="2800" b="1" dirty="0">
                <a:solidFill>
                  <a:srgbClr val="C00000"/>
                </a:solidFill>
              </a:rPr>
              <a:t> «ВЧИТЕЛЬ ЗАКЛАДУ ЗАГАЛЬНОЇ СЕРЕДНЬОЇ ОСВІТИ»</a:t>
            </a:r>
            <a:br>
              <a:rPr lang="uk-UA" sz="2800" b="1" dirty="0">
                <a:solidFill>
                  <a:srgbClr val="C00000"/>
                </a:solidFill>
              </a:rPr>
            </a:b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111041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+mn-lt"/>
              </a:rPr>
              <a:t>Перекладіть українською мовою</a:t>
            </a:r>
            <a:br>
              <a:rPr lang="uk-UA" sz="4000" b="1" dirty="0" smtClean="0">
                <a:solidFill>
                  <a:srgbClr val="0070C0"/>
                </a:solidFill>
                <a:latin typeface="+mn-lt"/>
              </a:rPr>
            </a:br>
            <a:r>
              <a:rPr lang="uk-UA" sz="3200" b="1" dirty="0" smtClean="0">
                <a:solidFill>
                  <a:srgbClr val="C00000"/>
                </a:solidFill>
                <a:latin typeface="+mn-lt"/>
              </a:rPr>
              <a:t> (автор – Олена </a:t>
            </a:r>
            <a:r>
              <a:rPr lang="uk-UA" sz="3200" b="1" dirty="0" err="1" smtClean="0">
                <a:solidFill>
                  <a:srgbClr val="C00000"/>
                </a:solidFill>
                <a:latin typeface="+mn-lt"/>
              </a:rPr>
              <a:t>Горошкіна</a:t>
            </a:r>
            <a:r>
              <a:rPr lang="uk-UA" sz="3200" b="1" dirty="0" smtClean="0">
                <a:solidFill>
                  <a:srgbClr val="C00000"/>
                </a:solidFill>
                <a:latin typeface="+mn-lt"/>
              </a:rPr>
              <a:t>)</a:t>
            </a:r>
            <a:endParaRPr lang="uk-UA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43" t="12899" r="7943" b="11596"/>
          <a:stretch/>
        </p:blipFill>
        <p:spPr>
          <a:xfrm>
            <a:off x="259560" y="1452449"/>
            <a:ext cx="11672877" cy="50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2761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err="1">
                <a:solidFill>
                  <a:srgbClr val="FF0000"/>
                </a:solidFill>
                <a:hlinkClick r:id="rId2"/>
              </a:rPr>
              <a:t>Вправа</a:t>
            </a:r>
            <a:r>
              <a:rPr lang="ru-RU" sz="2800" b="1" u="sng" dirty="0">
                <a:solidFill>
                  <a:srgbClr val="FF0000"/>
                </a:solidFill>
                <a:hlinkClick r:id="rId2"/>
              </a:rPr>
              <a:t> 4. </a:t>
            </a:r>
            <a:r>
              <a:rPr lang="ru-RU" sz="2800" b="1" u="sng" dirty="0" err="1">
                <a:solidFill>
                  <a:srgbClr val="FF0000"/>
                </a:solidFill>
                <a:hlinkClick r:id="rId2"/>
              </a:rPr>
              <a:t>Перекладіть</a:t>
            </a:r>
            <a:r>
              <a:rPr lang="ru-RU" sz="2800" b="1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  <a:hlinkClick r:id="rId2"/>
              </a:rPr>
              <a:t>українською</a:t>
            </a:r>
            <a:r>
              <a:rPr lang="ru-RU" sz="2800" b="1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  <a:hlinkClick r:id="rId2"/>
              </a:rPr>
              <a:t>мовою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sz="2800" b="1" dirty="0">
                <a:solidFill>
                  <a:srgbClr val="FF0000"/>
                </a:solidFill>
                <a:hlinkClick r:id="rId2"/>
              </a:rPr>
              <a:t>://learningapps.org/watch?v=pzzpohxnk20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64" t="13415" r="8134" b="6864"/>
          <a:stretch/>
        </p:blipFill>
        <p:spPr>
          <a:xfrm>
            <a:off x="478971" y="1042761"/>
            <a:ext cx="11234057" cy="5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АКТУАЛЬНІ ТИПИ ВІЗУАЛІЗАЦІЇ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1124744"/>
            <a:ext cx="8229600" cy="5400600"/>
          </a:xfrm>
          <a:solidFill>
            <a:schemeClr val="bg2">
              <a:lumMod val="9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СХЕМАТИЧНА РЕПРЕЗЕНТАЦІЯ </a:t>
            </a:r>
            <a:r>
              <a:rPr lang="uk-UA" dirty="0" smtClean="0"/>
              <a:t>кількісної </a:t>
            </a:r>
            <a:r>
              <a:rPr lang="uk-UA" dirty="0"/>
              <a:t>інформації, яка відповідає на запитання «скільки?». До цієї групи відносять кругові та стовпчикові діаграми, лінійний графік, гістограми і таблиці. </a:t>
            </a:r>
            <a:endParaRPr lang="uk-UA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ВІЗУАЛЬНЕ ПРЕДСТАВЛЕННЯ </a:t>
            </a:r>
            <a:r>
              <a:rPr lang="uk-UA" dirty="0" smtClean="0"/>
              <a:t>даних </a:t>
            </a:r>
            <a:r>
              <a:rPr lang="uk-UA" dirty="0"/>
              <a:t>для розширення уявлень про об'єкт. Наприклад, ієрархічна карта, семантична мережа, діаграма Венна. </a:t>
            </a:r>
            <a:endParaRPr lang="uk-UA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КОНЦЕПТУАЛЬНА ВІЗУАЛІЗАЦІЯ </a:t>
            </a:r>
            <a:r>
              <a:rPr lang="uk-UA" dirty="0" smtClean="0"/>
              <a:t>дає </a:t>
            </a:r>
            <a:r>
              <a:rPr lang="uk-UA" dirty="0"/>
              <a:t>змогу представити складні концепції, ідеї і плани за допомогою концептуальних карт, діаграм </a:t>
            </a:r>
            <a:r>
              <a:rPr lang="uk-UA" dirty="0" err="1"/>
              <a:t>Ганта</a:t>
            </a:r>
            <a:r>
              <a:rPr lang="uk-UA" dirty="0"/>
              <a:t>, графіків з мінімальним шляхом та інших подібних видів діаграм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b="1" dirty="0" smtClean="0">
                <a:solidFill>
                  <a:srgbClr val="C00000"/>
                </a:solidFill>
              </a:rPr>
              <a:t>МЕТАФОРИЧНА ВІЗУАЛІЗАЦІЯ </a:t>
            </a:r>
            <a:r>
              <a:rPr lang="uk-UA" dirty="0" smtClean="0"/>
              <a:t>подає </a:t>
            </a:r>
            <a:r>
              <a:rPr lang="uk-UA" dirty="0"/>
              <a:t>інформацію і відображає її основні </a:t>
            </a:r>
            <a:r>
              <a:rPr lang="uk-UA" dirty="0" smtClean="0"/>
              <a:t>характеристики </a:t>
            </a:r>
            <a:r>
              <a:rPr lang="uk-UA" dirty="0"/>
              <a:t>за допомогою метафор (наприклад, схеми у вигляді дерева, піраміди, будинку тощо). Яскравим прикладом є мапа метро. </a:t>
            </a:r>
            <a:endParaRPr lang="uk-UA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КОМБІНОВАНА (СКЛАДНА) ВІЗУАЛІЗАЦІЯ </a:t>
            </a:r>
            <a:r>
              <a:rPr lang="uk-UA" dirty="0" smtClean="0"/>
              <a:t>поєднує </a:t>
            </a:r>
            <a:r>
              <a:rPr lang="uk-UA" dirty="0"/>
              <a:t>в собі елементи всіх інших візуалізацій. До неї відносять комікси, навчальні карти тощо </a:t>
            </a:r>
            <a:r>
              <a:rPr lang="uk-UA" dirty="0" smtClean="0"/>
              <a:t>.</a:t>
            </a:r>
          </a:p>
          <a:p>
            <a:pPr marL="0" indent="0" algn="r">
              <a:buNone/>
            </a:pPr>
            <a:endParaRPr lang="ru-RU" b="1" i="1" dirty="0" smtClean="0"/>
          </a:p>
          <a:p>
            <a:pPr marL="0" indent="0" algn="r">
              <a:buNone/>
            </a:pPr>
            <a:r>
              <a:rPr lang="ru-RU" b="1" i="1" dirty="0" smtClean="0"/>
              <a:t>КЛИМЕНКО Ж.В. Дива </a:t>
            </a:r>
            <a:r>
              <a:rPr lang="ru-RU" b="1" i="1" dirty="0" err="1" smtClean="0"/>
              <a:t>візуалізації</a:t>
            </a:r>
            <a:r>
              <a:rPr lang="ru-RU" b="1" i="1" dirty="0" smtClean="0"/>
              <a:t>, </a:t>
            </a:r>
          </a:p>
          <a:p>
            <a:pPr marL="0" indent="0" algn="r">
              <a:buNone/>
            </a:pPr>
            <a:r>
              <a:rPr lang="ru-RU" b="1" i="1" dirty="0" err="1" smtClean="0"/>
              <a:t>або</a:t>
            </a:r>
            <a:r>
              <a:rPr lang="ru-RU" b="1" i="1" dirty="0" smtClean="0"/>
              <a:t> </a:t>
            </a:r>
            <a:r>
              <a:rPr lang="ru-RU" b="1" i="1" dirty="0"/>
              <a:t>Як </a:t>
            </a:r>
            <a:r>
              <a:rPr lang="ru-RU" b="1" i="1" dirty="0" err="1"/>
              <a:t>зробити</a:t>
            </a:r>
            <a:r>
              <a:rPr lang="ru-RU" b="1" i="1" dirty="0"/>
              <a:t> </a:t>
            </a:r>
            <a:r>
              <a:rPr lang="ru-RU" b="1" i="1" dirty="0" err="1"/>
              <a:t>знання</a:t>
            </a:r>
            <a:r>
              <a:rPr lang="ru-RU" b="1" i="1" dirty="0"/>
              <a:t> </a:t>
            </a:r>
            <a:r>
              <a:rPr lang="ru-RU" b="1" i="1" dirty="0" err="1"/>
              <a:t>видимими</a:t>
            </a:r>
            <a:r>
              <a:rPr lang="ru-RU" b="1" i="1" dirty="0"/>
              <a:t>, а уроки </a:t>
            </a:r>
            <a:r>
              <a:rPr lang="ru-RU" b="1" i="1" dirty="0" err="1"/>
              <a:t>літератури</a:t>
            </a:r>
            <a:r>
              <a:rPr lang="ru-RU" b="1" i="1" dirty="0"/>
              <a:t> </a:t>
            </a:r>
            <a:r>
              <a:rPr lang="ru-RU" b="1" i="1" dirty="0" err="1" smtClean="0"/>
              <a:t>незабутніми</a:t>
            </a:r>
            <a:r>
              <a:rPr lang="ru-RU" b="1" i="1" dirty="0" smtClean="0"/>
              <a:t>. </a:t>
            </a:r>
          </a:p>
          <a:p>
            <a:pPr marL="0" indent="0" algn="r">
              <a:buNone/>
            </a:pPr>
            <a:r>
              <a:rPr lang="ru-RU" b="1" i="1" dirty="0" err="1" smtClean="0"/>
              <a:t>Всесвітня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література</a:t>
            </a:r>
            <a:r>
              <a:rPr lang="ru-RU" b="1" i="1" dirty="0" smtClean="0"/>
              <a:t> в школах </a:t>
            </a:r>
            <a:r>
              <a:rPr lang="ru-RU" b="1" i="1" dirty="0" err="1" smtClean="0"/>
              <a:t>України</a:t>
            </a:r>
            <a:r>
              <a:rPr lang="ru-RU" b="1" i="1" dirty="0" smtClean="0"/>
              <a:t>, 2019 р.</a:t>
            </a:r>
            <a:endParaRPr lang="uk-UA" b="1" i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0423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99" y="0"/>
            <a:ext cx="6391700" cy="7018089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0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43" y="0"/>
            <a:ext cx="6560457" cy="6858000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1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758" y="0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+mn-lt"/>
              </a:rPr>
              <a:t>ПРОЄКТ ПРФЕСІЙНОГО СТАНДАРТУ ЗА ПРОФЕСІЯМИ</a:t>
            </a:r>
            <a:br>
              <a:rPr lang="uk-UA" sz="2800" dirty="0" smtClean="0">
                <a:solidFill>
                  <a:srgbClr val="C00000"/>
                </a:solidFill>
                <a:latin typeface="+mn-lt"/>
              </a:rPr>
            </a:br>
            <a:r>
              <a:rPr lang="uk-UA" sz="2800" dirty="0" smtClean="0">
                <a:solidFill>
                  <a:srgbClr val="C00000"/>
                </a:solidFill>
                <a:latin typeface="+mn-lt"/>
              </a:rPr>
              <a:t>«ВЧИТЕЛЬ ПОЧАТКОВИХ КЛАСІВ ЗАКЛАДУ ЗАГАЛЬНОЇ СЕРЕДНЬОЇ ОСВІТИ»</a:t>
            </a:r>
            <a:br>
              <a:rPr lang="uk-UA" sz="2800" dirty="0" smtClean="0">
                <a:solidFill>
                  <a:srgbClr val="C00000"/>
                </a:solidFill>
                <a:latin typeface="+mn-lt"/>
              </a:rPr>
            </a:br>
            <a:r>
              <a:rPr lang="uk-UA" sz="2800" dirty="0" smtClean="0">
                <a:solidFill>
                  <a:srgbClr val="C00000"/>
                </a:solidFill>
                <a:latin typeface="+mn-lt"/>
              </a:rPr>
              <a:t> «ВЧИТЕЛЬ ЗАКЛАДУ ЗАГАЛЬНОЇ СЕРЕДНЬОЇ ОСВІТИ» 2020 РОКУ</a:t>
            </a:r>
            <a:br>
              <a:rPr lang="uk-UA" sz="2800" dirty="0" smtClean="0">
                <a:solidFill>
                  <a:srgbClr val="C00000"/>
                </a:solidFill>
                <a:latin typeface="+mn-lt"/>
              </a:rPr>
            </a:br>
            <a:r>
              <a:rPr lang="uk-UA" sz="2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2800" dirty="0" smtClean="0">
                <a:solidFill>
                  <a:srgbClr val="C00000"/>
                </a:solidFill>
                <a:latin typeface="+mn-lt"/>
              </a:rPr>
            </a:br>
            <a:r>
              <a:rPr lang="uk-UA" sz="2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2800" dirty="0" smtClean="0">
                <a:solidFill>
                  <a:srgbClr val="C00000"/>
                </a:solidFill>
                <a:latin typeface="+mn-lt"/>
              </a:rPr>
            </a:br>
            <a:r>
              <a:rPr lang="uk-UA" sz="2800" dirty="0">
                <a:solidFill>
                  <a:srgbClr val="C00000"/>
                </a:solidFill>
                <a:latin typeface="+mn-lt"/>
              </a:rPr>
              <a:t/>
            </a:r>
            <a:br>
              <a:rPr lang="uk-UA" sz="2800" dirty="0">
                <a:solidFill>
                  <a:srgbClr val="C00000"/>
                </a:solidFill>
                <a:latin typeface="+mn-lt"/>
              </a:rPr>
            </a:b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мовно-комунікативна  </a:t>
            </a:r>
            <a:r>
              <a:rPr lang="uk-UA" sz="3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+mn-lt"/>
              </a:rPr>
              <a:t>                                          </a:t>
            </a:r>
            <a:r>
              <a:rPr lang="uk-UA" sz="2800" dirty="0" smtClean="0">
                <a:solidFill>
                  <a:srgbClr val="002060"/>
                </a:solidFill>
                <a:latin typeface="+mn-lt"/>
              </a:rPr>
              <a:t>предметна компетентність</a:t>
            </a:r>
            <a:r>
              <a:rPr lang="uk-UA" sz="2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uk-UA" sz="3600" dirty="0" smtClean="0">
                <a:solidFill>
                  <a:srgbClr val="002060"/>
                </a:solidFill>
                <a:latin typeface="+mn-lt"/>
              </a:rPr>
              <a:t>інформаційно-цифрова компетентність</a:t>
            </a:r>
            <a:br>
              <a:rPr lang="uk-UA" sz="3600" dirty="0" smtClean="0">
                <a:solidFill>
                  <a:srgbClr val="002060"/>
                </a:solidFill>
                <a:latin typeface="+mn-lt"/>
              </a:rPr>
            </a:br>
            <a:r>
              <a:rPr lang="uk-UA" sz="2000" dirty="0" smtClean="0">
                <a:solidFill>
                  <a:srgbClr val="002060"/>
                </a:solidFill>
                <a:latin typeface="+mn-lt"/>
              </a:rPr>
              <a:t>психологічна компетентність                                                                  </a:t>
            </a:r>
            <a:r>
              <a:rPr lang="uk-UA" sz="2000" dirty="0" err="1" smtClean="0">
                <a:solidFill>
                  <a:srgbClr val="002060"/>
                </a:solidFill>
                <a:latin typeface="+mn-lt"/>
              </a:rPr>
              <a:t>емоційно</a:t>
            </a:r>
            <a:r>
              <a:rPr lang="uk-UA" sz="2000" dirty="0" smtClean="0">
                <a:solidFill>
                  <a:srgbClr val="002060"/>
                </a:solidFill>
                <a:latin typeface="+mn-lt"/>
              </a:rPr>
              <a:t>-етична компетентність</a:t>
            </a:r>
            <a:br>
              <a:rPr lang="uk-UA" sz="2000" dirty="0" smtClean="0">
                <a:solidFill>
                  <a:srgbClr val="002060"/>
                </a:solidFill>
                <a:latin typeface="+mn-lt"/>
              </a:rPr>
            </a:br>
            <a:r>
              <a:rPr lang="uk-UA" sz="2800" dirty="0" err="1" smtClean="0">
                <a:solidFill>
                  <a:srgbClr val="002060"/>
                </a:solidFill>
                <a:latin typeface="+mn-lt"/>
              </a:rPr>
              <a:t>компетентність</a:t>
            </a:r>
            <a:r>
              <a:rPr lang="uk-UA" sz="2800" dirty="0" smtClean="0">
                <a:solidFill>
                  <a:srgbClr val="002060"/>
                </a:solidFill>
                <a:latin typeface="+mn-lt"/>
              </a:rPr>
              <a:t> педагогічного партнерства</a:t>
            </a:r>
            <a:r>
              <a:rPr lang="uk-UA" sz="2000" dirty="0" smtClean="0">
                <a:solidFill>
                  <a:srgbClr val="002060"/>
                </a:solidFill>
                <a:latin typeface="+mn-lt"/>
              </a:rPr>
              <a:t>                                      інклюзивна компетентність</a:t>
            </a:r>
            <a:br>
              <a:rPr lang="uk-UA" sz="2000" dirty="0" smtClean="0">
                <a:solidFill>
                  <a:srgbClr val="002060"/>
                </a:solidFill>
                <a:latin typeface="+mn-lt"/>
              </a:rPr>
            </a:br>
            <a:r>
              <a:rPr lang="uk-UA" sz="2000" dirty="0" err="1" smtClean="0">
                <a:solidFill>
                  <a:srgbClr val="002060"/>
                </a:solidFill>
                <a:latin typeface="+mn-lt"/>
              </a:rPr>
              <a:t>здоров’язбережувальна</a:t>
            </a:r>
            <a:r>
              <a:rPr lang="uk-UA" sz="2000" dirty="0" smtClean="0">
                <a:solidFill>
                  <a:srgbClr val="002060"/>
                </a:solidFill>
                <a:latin typeface="+mn-lt"/>
              </a:rPr>
              <a:t> компетентність                    </a:t>
            </a:r>
            <a:r>
              <a:rPr lang="uk-UA" sz="2000" dirty="0" err="1" smtClean="0">
                <a:solidFill>
                  <a:srgbClr val="002060"/>
                </a:solidFill>
                <a:latin typeface="+mn-lt"/>
              </a:rPr>
              <a:t>проєктувальна</a:t>
            </a:r>
            <a:r>
              <a:rPr lang="uk-UA" sz="2000" dirty="0" smtClean="0">
                <a:solidFill>
                  <a:srgbClr val="002060"/>
                </a:solidFill>
                <a:latin typeface="+mn-lt"/>
              </a:rPr>
              <a:t> компетентність</a:t>
            </a:r>
            <a:br>
              <a:rPr lang="uk-UA" sz="2000" dirty="0" smtClean="0">
                <a:solidFill>
                  <a:srgbClr val="002060"/>
                </a:solidFill>
                <a:latin typeface="+mn-lt"/>
              </a:rPr>
            </a:br>
            <a:r>
              <a:rPr lang="uk-UA" sz="2000" dirty="0" smtClean="0">
                <a:solidFill>
                  <a:srgbClr val="002060"/>
                </a:solidFill>
                <a:latin typeface="+mn-lt"/>
              </a:rPr>
              <a:t>прогностична компетентність                </a:t>
            </a: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організаційна компетентність</a:t>
            </a:r>
            <a:r>
              <a:rPr lang="uk-UA" sz="20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2000" dirty="0" smtClean="0">
                <a:solidFill>
                  <a:srgbClr val="002060"/>
                </a:solidFill>
                <a:latin typeface="+mn-lt"/>
              </a:rPr>
            </a:b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оцінювальна компетентність                    </a:t>
            </a:r>
            <a:r>
              <a:rPr lang="uk-UA" sz="2000" dirty="0" smtClean="0">
                <a:solidFill>
                  <a:srgbClr val="002060"/>
                </a:solidFill>
                <a:latin typeface="+mn-lt"/>
              </a:rPr>
              <a:t>здатність до навчання впродовж життя</a:t>
            </a:r>
            <a:br>
              <a:rPr lang="uk-UA" sz="2000" dirty="0" smtClean="0">
                <a:solidFill>
                  <a:srgbClr val="002060"/>
                </a:solidFill>
                <a:latin typeface="+mn-lt"/>
              </a:rPr>
            </a:br>
            <a:r>
              <a:rPr lang="uk-UA" sz="2000" dirty="0" smtClean="0">
                <a:solidFill>
                  <a:srgbClr val="002060"/>
                </a:solidFill>
                <a:latin typeface="+mn-lt"/>
              </a:rPr>
              <a:t>інноваційна компетентність                    рефлексивна компетентність</a:t>
            </a:r>
            <a:br>
              <a:rPr lang="uk-UA" sz="2000" dirty="0" smtClean="0">
                <a:solidFill>
                  <a:srgbClr val="002060"/>
                </a:solidFill>
                <a:latin typeface="+mn-lt"/>
              </a:rPr>
            </a:br>
            <a:r>
              <a:rPr lang="uk-UA" sz="20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2000" dirty="0" smtClean="0">
                <a:solidFill>
                  <a:srgbClr val="002060"/>
                </a:solidFill>
                <a:latin typeface="+mn-lt"/>
              </a:rPr>
            </a:br>
            <a:r>
              <a:rPr lang="uk-UA" sz="2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latin typeface="+mn-lt"/>
              </a:rPr>
            </a:br>
            <a:endParaRPr lang="uk-UA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2" descr="C:\Users\admin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99" y="1852758"/>
            <a:ext cx="1915917" cy="157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C51F9A"/>
          </a:solidFill>
        </p:spPr>
        <p:txBody>
          <a:bodyPr>
            <a:normAutofit/>
          </a:bodyPr>
          <a:lstStyle/>
          <a:p>
            <a:pPr fontAlgn="base"/>
            <a:endParaRPr lang="ru-RU" sz="2400" dirty="0" smtClean="0">
              <a:solidFill>
                <a:schemeClr val="bg1"/>
              </a:solidFill>
            </a:endParaRPr>
          </a:p>
          <a:p>
            <a:pPr marL="0" indent="0" algn="ctr" fontAlgn="base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КРЕМЕР, ДЮФЛО І БАНЕРДЖІ – ЛАУРЕАТИ НОБЕЛІВСЬКОЇ ПРЕМІЇ 2019</a:t>
            </a:r>
          </a:p>
          <a:p>
            <a:pPr fontAlgn="base"/>
            <a:r>
              <a:rPr lang="ru-RU" sz="2400" dirty="0" smtClean="0">
                <a:solidFill>
                  <a:schemeClr val="bg1"/>
                </a:solidFill>
              </a:rPr>
              <a:t>Кремер </a:t>
            </a:r>
            <a:r>
              <a:rPr lang="ru-RU" sz="2400" dirty="0">
                <a:solidFill>
                  <a:schemeClr val="bg1"/>
                </a:solidFill>
              </a:rPr>
              <a:t>ставив </a:t>
            </a:r>
            <a:r>
              <a:rPr lang="ru-RU" sz="2400" dirty="0" err="1">
                <a:solidFill>
                  <a:schemeClr val="bg1"/>
                </a:solidFill>
              </a:rPr>
              <a:t>експеримент</a:t>
            </a:r>
            <a:r>
              <a:rPr lang="ru-RU" sz="2400" dirty="0">
                <a:solidFill>
                  <a:schemeClr val="bg1"/>
                </a:solidFill>
              </a:rPr>
              <a:t> у школах Африки, а </a:t>
            </a:r>
            <a:r>
              <a:rPr lang="ru-RU" sz="2400" dirty="0" err="1">
                <a:solidFill>
                  <a:schemeClr val="bg1"/>
                </a:solidFill>
              </a:rPr>
              <a:t>Дюфло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Банерджі</a:t>
            </a:r>
            <a:r>
              <a:rPr lang="ru-RU" sz="2400" dirty="0">
                <a:solidFill>
                  <a:schemeClr val="bg1"/>
                </a:solidFill>
              </a:rPr>
              <a:t> у школах </a:t>
            </a:r>
            <a:r>
              <a:rPr lang="ru-RU" sz="2400" dirty="0" err="1">
                <a:solidFill>
                  <a:schemeClr val="bg1"/>
                </a:solidFill>
              </a:rPr>
              <a:t>Індії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результати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схожі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Діти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бідних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країнах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нарікають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можуть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вчитися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бо</a:t>
            </a:r>
            <a:r>
              <a:rPr lang="ru-RU" sz="2400" dirty="0">
                <a:solidFill>
                  <a:schemeClr val="bg1"/>
                </a:solidFill>
              </a:rPr>
              <a:t> вони </a:t>
            </a:r>
            <a:r>
              <a:rPr lang="ru-RU" sz="2400" dirty="0" err="1">
                <a:solidFill>
                  <a:schemeClr val="bg1"/>
                </a:solidFill>
              </a:rPr>
              <a:t>голодні</a:t>
            </a:r>
            <a:r>
              <a:rPr lang="ru-RU" sz="2400" dirty="0">
                <a:solidFill>
                  <a:schemeClr val="bg1"/>
                </a:solidFill>
              </a:rPr>
              <a:t>, а </a:t>
            </a:r>
            <a:r>
              <a:rPr lang="ru-RU" sz="2400" dirty="0" err="1">
                <a:solidFill>
                  <a:schemeClr val="bg1"/>
                </a:solidFill>
              </a:rPr>
              <a:t>вчителі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кажуть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можуть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навчати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дітей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бо</a:t>
            </a:r>
            <a:r>
              <a:rPr lang="ru-RU" sz="2400" dirty="0">
                <a:solidFill>
                  <a:schemeClr val="bg1"/>
                </a:solidFill>
              </a:rPr>
              <a:t> в них </a:t>
            </a:r>
            <a:r>
              <a:rPr lang="ru-RU" sz="2400" dirty="0" err="1">
                <a:solidFill>
                  <a:schemeClr val="bg1"/>
                </a:solidFill>
              </a:rPr>
              <a:t>немає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підручників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Різним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контрольним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групам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спробували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роздавати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їжу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підручники</a:t>
            </a:r>
            <a:r>
              <a:rPr lang="ru-RU" sz="2400" dirty="0">
                <a:solidFill>
                  <a:schemeClr val="bg1"/>
                </a:solidFill>
              </a:rPr>
              <a:t>, в </a:t>
            </a:r>
            <a:r>
              <a:rPr lang="ru-RU" sz="2400" dirty="0" err="1">
                <a:solidFill>
                  <a:schemeClr val="bg1"/>
                </a:solidFill>
              </a:rPr>
              <a:t>інших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групах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запропонували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вчителям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займатися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більше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дітьми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встигають</a:t>
            </a:r>
            <a:r>
              <a:rPr lang="ru-RU" sz="2400" dirty="0">
                <a:solidFill>
                  <a:schemeClr val="bg1"/>
                </a:solidFill>
              </a:rPr>
              <a:t> за </a:t>
            </a:r>
            <a:r>
              <a:rPr lang="ru-RU" sz="2400" dirty="0" err="1">
                <a:solidFill>
                  <a:schemeClr val="bg1"/>
                </a:solidFill>
              </a:rPr>
              <a:t>програмою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навчання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uk-UA" sz="2400" dirty="0">
              <a:solidFill>
                <a:schemeClr val="bg1"/>
              </a:solidFill>
            </a:endParaRPr>
          </a:p>
          <a:p>
            <a:pPr marL="0" indent="0" algn="ctr" fontAlgn="base"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побачили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дослідники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  <a:endParaRPr lang="ru-RU" sz="2400" dirty="0">
              <a:solidFill>
                <a:schemeClr val="bg1"/>
              </a:solidFill>
            </a:endParaRPr>
          </a:p>
          <a:p>
            <a:pPr fontAlgn="base"/>
            <a:r>
              <a:rPr lang="ru-RU" sz="2400" dirty="0" err="1">
                <a:solidFill>
                  <a:schemeClr val="bg1"/>
                </a:solidFill>
              </a:rPr>
              <a:t>Підручники</a:t>
            </a:r>
            <a:r>
              <a:rPr lang="ru-RU" sz="2400" dirty="0">
                <a:solidFill>
                  <a:schemeClr val="bg1"/>
                </a:solidFill>
              </a:rPr>
              <a:t> практично не </a:t>
            </a:r>
            <a:r>
              <a:rPr lang="ru-RU" sz="2400" dirty="0" err="1">
                <a:solidFill>
                  <a:schemeClr val="bg1"/>
                </a:solidFill>
              </a:rPr>
              <a:t>впливають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результати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навчання</a:t>
            </a:r>
            <a:r>
              <a:rPr lang="ru-RU" sz="2400" dirty="0">
                <a:solidFill>
                  <a:schemeClr val="bg1"/>
                </a:solidFill>
              </a:rPr>
              <a:t>. Вони </a:t>
            </a:r>
            <a:r>
              <a:rPr lang="ru-RU" sz="2400" dirty="0" err="1">
                <a:solidFill>
                  <a:schemeClr val="bg1"/>
                </a:solidFill>
              </a:rPr>
              <a:t>мали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вплив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лише</a:t>
            </a:r>
            <a:r>
              <a:rPr lang="ru-RU" sz="2400" dirty="0">
                <a:solidFill>
                  <a:schemeClr val="bg1"/>
                </a:solidFill>
              </a:rPr>
              <a:t> на тих </a:t>
            </a:r>
            <a:r>
              <a:rPr lang="ru-RU" sz="2400" dirty="0" err="1">
                <a:solidFill>
                  <a:schemeClr val="bg1"/>
                </a:solidFill>
              </a:rPr>
              <a:t>дітей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і до </a:t>
            </a:r>
            <a:r>
              <a:rPr lang="ru-RU" sz="2400" dirty="0" err="1">
                <a:solidFill>
                  <a:schemeClr val="bg1"/>
                </a:solidFill>
              </a:rPr>
              <a:t>експерименту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мотивацію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навчатися</a:t>
            </a:r>
            <a:r>
              <a:rPr lang="ru-RU" sz="2400" dirty="0">
                <a:solidFill>
                  <a:schemeClr val="bg1"/>
                </a:solidFill>
              </a:rPr>
              <a:t>, на </a:t>
            </a:r>
            <a:r>
              <a:rPr lang="ru-RU" sz="2400" dirty="0" err="1">
                <a:solidFill>
                  <a:schemeClr val="bg1"/>
                </a:solidFill>
              </a:rPr>
              <a:t>решту</a:t>
            </a:r>
            <a:r>
              <a:rPr lang="ru-RU" sz="2400" dirty="0">
                <a:solidFill>
                  <a:schemeClr val="bg1"/>
                </a:solidFill>
              </a:rPr>
              <a:t> — </a:t>
            </a:r>
            <a:r>
              <a:rPr lang="ru-RU" sz="2400" dirty="0" err="1">
                <a:solidFill>
                  <a:schemeClr val="bg1"/>
                </a:solidFill>
              </a:rPr>
              <a:t>ні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sz="2400" dirty="0" err="1">
                <a:solidFill>
                  <a:schemeClr val="bg1"/>
                </a:solidFill>
              </a:rPr>
              <a:t>Додаткова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їжа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впливає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результати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навчання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marL="0" indent="0" algn="ctr" fontAlgn="base">
              <a:buNone/>
            </a:pPr>
            <a:r>
              <a:rPr lang="ru-RU" sz="2400" b="1" dirty="0">
                <a:solidFill>
                  <a:schemeClr val="bg1"/>
                </a:solidFill>
              </a:rPr>
              <a:t>А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ж </a:t>
            </a:r>
            <a:r>
              <a:rPr lang="ru-RU" sz="2400" b="1" dirty="0" err="1">
                <a:solidFill>
                  <a:schemeClr val="bg1"/>
                </a:solidFill>
              </a:rPr>
              <a:t>тоді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впливає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  <a:endParaRPr lang="ru-RU" sz="2400" dirty="0">
              <a:solidFill>
                <a:schemeClr val="bg1"/>
              </a:solidFill>
            </a:endParaRPr>
          </a:p>
          <a:p>
            <a:pPr fontAlgn="base"/>
            <a:r>
              <a:rPr lang="ru-RU" sz="2400" dirty="0" err="1">
                <a:solidFill>
                  <a:schemeClr val="bg1"/>
                </a:solidFill>
              </a:rPr>
              <a:t>Більша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залученість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інтерес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вчителів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уроків</a:t>
            </a:r>
            <a:r>
              <a:rPr lang="ru-RU" sz="2400" dirty="0">
                <a:solidFill>
                  <a:schemeClr val="bg1"/>
                </a:solidFill>
              </a:rPr>
              <a:t>, а </a:t>
            </a:r>
            <a:r>
              <a:rPr lang="ru-RU" sz="2400" dirty="0" err="1">
                <a:solidFill>
                  <a:schemeClr val="bg1"/>
                </a:solidFill>
              </a:rPr>
              <a:t>також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індивідуальні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заняття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тими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хто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відставав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програми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BImS6iM0HWQ/TJ-amJMVg6I/AAAAAAAAAIA/uLTnEgShnc0/S1600-R/Rainbow_Ocean__by_Thel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4774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88571" y="4412342"/>
            <a:ext cx="9759450" cy="2213999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ru-RU" b="1" dirty="0" err="1">
                <a:solidFill>
                  <a:schemeClr val="bg1"/>
                </a:solidFill>
                <a:latin typeface="+mn-lt"/>
              </a:rPr>
              <a:t>Почніть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робити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те,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що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потрібно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.</a:t>
            </a:r>
            <a:br>
              <a:rPr lang="ru-RU" b="1" dirty="0">
                <a:solidFill>
                  <a:schemeClr val="bg1"/>
                </a:solidFill>
                <a:latin typeface="+mn-lt"/>
              </a:rPr>
            </a:b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Потім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робіть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те,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що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можливо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.</a:t>
            </a:r>
            <a:br>
              <a:rPr lang="ru-RU" b="1" dirty="0">
                <a:solidFill>
                  <a:schemeClr val="bg1"/>
                </a:solidFill>
                <a:latin typeface="+mn-lt"/>
              </a:rPr>
            </a:br>
            <a:r>
              <a:rPr lang="ru-RU" b="1" dirty="0">
                <a:solidFill>
                  <a:schemeClr val="bg1"/>
                </a:solidFill>
                <a:latin typeface="+mn-lt"/>
              </a:rPr>
              <a:t> І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ви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раптом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виявите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що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робите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неможливе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.</a:t>
            </a:r>
            <a:br>
              <a:rPr lang="ru-RU" sz="4000" b="1" dirty="0">
                <a:solidFill>
                  <a:schemeClr val="bg1"/>
                </a:solidFill>
                <a:latin typeface="+mn-lt"/>
              </a:rPr>
            </a:br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Франциск </a:t>
            </a:r>
            <a:r>
              <a:rPr lang="ru-RU" sz="3600" b="1" dirty="0" err="1">
                <a:solidFill>
                  <a:schemeClr val="bg1"/>
                </a:solidFill>
                <a:latin typeface="+mn-lt"/>
              </a:rPr>
              <a:t>Асизький</a:t>
            </a:r>
            <a:endParaRPr lang="ru-RU" sz="3600" b="1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35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uk-UA" sz="2800" b="1" dirty="0" smtClean="0">
                <a:solidFill>
                  <a:srgbClr val="C00000"/>
                </a:solidFill>
                <a:latin typeface="+mn-lt"/>
              </a:rPr>
              <a:t>РАМКА ЦИФРОВОЇ КОМПЕТЕНТНОСТІ ДЛЯ ГРОМАДЯН 2.0 </a:t>
            </a:r>
            <a:br>
              <a:rPr lang="uk-UA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uk-UA" sz="2800" b="1" dirty="0" smtClean="0">
                <a:solidFill>
                  <a:srgbClr val="C00000"/>
                </a:solidFill>
                <a:latin typeface="+mn-lt"/>
              </a:rPr>
              <a:t>(DIGITAL COMPETENCE FRAMEWORK FOR CITIZENS 2.0) </a:t>
            </a:r>
            <a:br>
              <a:rPr lang="uk-UA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uk-UA" sz="2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uk-UA" sz="2800" dirty="0" smtClean="0">
                <a:solidFill>
                  <a:srgbClr val="002060"/>
                </a:solidFill>
                <a:latin typeface="+mn-lt"/>
              </a:rPr>
              <a:t>побудована  на основі досвіду багатьох держав та вміщує опис основних галузей у сфері цифрової компетентності, якими має володіти сучасний громадянин. </a:t>
            </a:r>
            <a:br>
              <a:rPr lang="uk-UA" sz="2800" dirty="0" smtClean="0">
                <a:solidFill>
                  <a:srgbClr val="002060"/>
                </a:solidFill>
                <a:latin typeface="+mn-lt"/>
              </a:rPr>
            </a:br>
            <a:r>
              <a:rPr lang="uk-UA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2800" dirty="0" smtClean="0">
                <a:solidFill>
                  <a:srgbClr val="002060"/>
                </a:solidFill>
                <a:latin typeface="+mn-lt"/>
              </a:rPr>
            </a:br>
            <a:r>
              <a:rPr lang="uk-UA" sz="2800" dirty="0" smtClean="0">
                <a:solidFill>
                  <a:srgbClr val="002060"/>
                </a:solidFill>
                <a:latin typeface="+mn-lt"/>
              </a:rPr>
              <a:t>Це такі сфери: інформація та цифрова грамотність, комунікація та співробітництво, створення цифрового контенту, безпечність розв’язання проблем. </a:t>
            </a:r>
            <a:br>
              <a:rPr lang="uk-UA" sz="2800" dirty="0" smtClean="0">
                <a:solidFill>
                  <a:srgbClr val="002060"/>
                </a:solidFill>
                <a:latin typeface="+mn-lt"/>
              </a:rPr>
            </a:br>
            <a:r>
              <a:rPr lang="uk-UA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2800" dirty="0" smtClean="0">
                <a:solidFill>
                  <a:srgbClr val="002060"/>
                </a:solidFill>
                <a:latin typeface="+mn-lt"/>
              </a:rPr>
            </a:br>
            <a:r>
              <a:rPr lang="uk-UA" sz="2800" dirty="0" smtClean="0">
                <a:solidFill>
                  <a:srgbClr val="002060"/>
                </a:solidFill>
                <a:latin typeface="+mn-lt"/>
              </a:rPr>
              <a:t>Рамка цифрової компетентності 2.0 включає такі рівні: базовий користувач, незалежний користувач, професійний користувач</a:t>
            </a:r>
            <a:br>
              <a:rPr lang="uk-UA" sz="2800" dirty="0" smtClean="0">
                <a:solidFill>
                  <a:srgbClr val="002060"/>
                </a:solidFill>
                <a:latin typeface="+mn-lt"/>
              </a:rPr>
            </a:br>
            <a:r>
              <a:rPr lang="uk-UA" sz="2000" dirty="0" smtClean="0">
                <a:latin typeface="+mn-lt"/>
              </a:rPr>
              <a:t>.</a:t>
            </a:r>
            <a:br>
              <a:rPr lang="uk-UA" sz="2000" dirty="0" smtClean="0">
                <a:latin typeface="+mn-lt"/>
              </a:rPr>
            </a:br>
            <a:r>
              <a:rPr lang="uk-UA" sz="2000" dirty="0" smtClean="0">
                <a:latin typeface="+mn-lt"/>
              </a:rPr>
              <a:t/>
            </a:r>
            <a:br>
              <a:rPr lang="uk-UA" sz="2000" dirty="0" smtClean="0">
                <a:latin typeface="+mn-lt"/>
              </a:rPr>
            </a:br>
            <a:r>
              <a:rPr lang="uk-UA" sz="2000" dirty="0" smtClean="0">
                <a:latin typeface="+mn-lt"/>
              </a:rPr>
              <a:t/>
            </a:r>
            <a:br>
              <a:rPr lang="uk-UA" sz="2000" dirty="0" smtClean="0">
                <a:latin typeface="+mn-lt"/>
              </a:rPr>
            </a:br>
            <a:endParaRPr lang="uk-U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72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47" t="22464" r="6181" b="12629"/>
          <a:stretch/>
        </p:blipFill>
        <p:spPr>
          <a:xfrm>
            <a:off x="304801" y="526942"/>
            <a:ext cx="11706386" cy="55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49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1504</Words>
  <Application>Microsoft Office PowerPoint</Application>
  <PresentationFormat>Широкоэкранный</PresentationFormat>
  <Paragraphs>337</Paragraphs>
  <Slides>41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0" baseType="lpstr">
      <vt:lpstr>Aharoni</vt:lpstr>
      <vt:lpstr>Arial</vt:lpstr>
      <vt:lpstr>Calibri</vt:lpstr>
      <vt:lpstr>Calibri Light</vt:lpstr>
      <vt:lpstr>Carlito</vt:lpstr>
      <vt:lpstr>Franklin Gothic Book</vt:lpstr>
      <vt:lpstr>Open Sans</vt:lpstr>
      <vt:lpstr>Times New Roman</vt:lpstr>
      <vt:lpstr>Тема Office</vt:lpstr>
      <vt:lpstr>ОСНОВНІ АСПЕКТИ МОВЛЕННЄВО-МЕТОДИЧНОЇ КОМПЕТЕНТНОСТІ СУЧАСНОГО ВЧИТЕЛЯ В УМОВАХ ДИСТАНЦІЙНОГО НАВЧАННЯ</vt:lpstr>
      <vt:lpstr>Презентация PowerPoint</vt:lpstr>
      <vt:lpstr>РАМКОВА ПРОГРАМА ОНОВЛЕНИХ КЛЮЧОВИХ КОМПЕТЕНТНОСТЕЙ ДЛЯ НАВЧАННЯ ПРОТЯГОМ ЖИТТЯ, СХВАЛЕНА ЄВРОПЕЙСЬКИМ ПАРЛАМЕНТОМ І РАДОЮ ЄВРОПЕЙСЬКОГО СОЮЗУ 17 СІЧНЯ 2018 РОКУ </vt:lpstr>
      <vt:lpstr>ПРОЄКТ ПРФЕСІЙНОГО СТАНДАРТУ ЗА ПРОФЕСІЯМИ «ВЧИТЕЛЬ ПОЧАТКОВИХ КЛАСІВ ЗАКЛАДУ ЗАГАЛЬНОЇ СЕРЕДНЬОЇ ОСВІТИ»  «ВЧИТЕЛЬ ЗАКЛАДУ ЗАГАЛЬНОЇ СЕРЕДНЬОЇ ОСВІТИ» 2020 РОКУ    мовно-комунікативна                                             предметна компетентність інформаційно-цифрова компетентність психологічна компетентність                                                                  емоційно-етична компетентність компетентність педагогічного партнерства                                      інклюзивна компетентність здоров’язбережувальна компетентність                    проєктувальна компетентність прогностична компетентність                організаційна компетентність оцінювальна компетентність                    здатність до навчання впродовж життя інноваційна компетентність                    рефлексивна компетентність   </vt:lpstr>
      <vt:lpstr> РАМКА ЦИФРОВОЇ КОМПЕТЕНТНОСТІ ДЛЯ ГРОМАДЯН 2.0  (DIGITAL COMPETENCE FRAMEWORK FOR CITIZENS 2.0)   побудована  на основі досвіду багатьох держав та вміщує опис основних галузей у сфері цифрової компетентності, якими має володіти сучасний громадянин.   Це такі сфери: інформація та цифрова грамотність, комунікація та співробітництво, створення цифрового контенту, безпечність розв’язання проблем.   Рамка цифрової компетентності 2.0 включає такі рівні: базовий користувач, незалежний користувач, професійний користувач 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Організація навчання 1. Онлайн-уроки для учнів середньої ланки варто планувати після 12.00 (у дітей є шанс подивитися телеуроки). 2. Дистанційний урок  онлайн (наприклад, конференція Zoom)  триває не більше  30хв. Час варто розподілити так: 10 хвилин повторення вивченої теми або виклад нової теми + 20 хвилин виконання завдань. Варто суттєво зменшити кількість вправ (1-2), підготувати гугл-форму для опитування (будуть поточні оцінки). На день учень  витримає не більше трьох  дистанційних уроків (додайте до них ще три телеуроки – і робочий день учня вдався!).  3. Відеоурок офлайн триває не більше 10 хв. Це – відеопояснення нового матріалу, яке учитель відзняв і відправив на е-пошту учнів, виклав у закритій групі,  е-класі тощо.  Ці відео варто зберегти, згодом його можна буде  викласти (за бажанням учителя) на ютуб-каналі, у блозі тощо.  4. Зберігайте списки учасників  онлайн-уроків. Навіть коли це «спільний дзвінок» у вайбері. Не карайте тих, хто не долучився, краще розробіть заохочувальну бонусну систему для активних учасників. 5. Ведіть «перспективний щоденник» (зразок у наступному слайді). Це допоможе у вересні реалізувати коригувальне навчання.  6. Готуйте завдання для вхідного діагностичного оцінювання. 7. Обов’язково давайте зворотрний зв’язок 8. Інформацію про проведені заняття надають лише директору школи: це може бути запис у журналі; онлайн-ресурс, у якому працює вчитель (перегляд уроків). 9. Ведіть щоденник  успіхів і нового досвіду (блог, записник, нотатник, гугл-папку тощо).  10. Діліться позитивними враженнями й досвідом! </vt:lpstr>
      <vt:lpstr>Перспективний щоденник коригувального навчання</vt:lpstr>
      <vt:lpstr>Презентация PowerPoint</vt:lpstr>
      <vt:lpstr>Згідно з листом МОН від 16.04.2020 особливості підсумкового оцінювання - повноваження закладу освіти. щ т У синхронному режимі учні можуть: виконувати тести на платформах Googleclassroom, Naurok, Moodle тощо за вибором вчителя  та з урахуванням можливостей учня; виконувати письмові роботи, у тому числі диктанти, із використанням відеоінструментів Skype, Zoom тощо; брати участь в усних формах контролю (усний переказ, читання напам’ять вірша та прозових текстів, презентація та захист проєктів тощо) із використанням відеоінструментів Skype, Zoom індивідуально або в групах; брати участь в онлайн-семінарах та онлайн-форумах із використанням відеоінструментів Skype, Zoom або в чатах на платформах дистанційного навчання (наприклад, Moodle) у закритих групах Facebook та ін. ь В асинхронному режимі учні можуть: виконувати завдання на одній з платформ (Googleclassroom, Naurok, Moodle та ін. за вибором вчителя); виконувати письмові роботи у текстових редакторах (Word та ін.) або у зошитах та надсилати вчителю файли з виконаними завданнями електронною поштою, в один із месенджерів (Viber, WhatsApp, Facebook тощо) або іншими засобами поштового зв’язку (за відсутністю технічних засобів навчання або доступу до мережі Інтернет); писати диктанти з використанням аудіо або відеозаписів, створених та надісланих вчителем; знімати на відео або записувати аудіо усних відповідей та надсилати файли вчителю засобами електронного зв’язку тощо.  </vt:lpstr>
      <vt:lpstr>  Записи в офіційному журналі   Класні журнали заповнюють відповідно до календарно-тематичного планування     згідно з розкладом.    Під час заповнення можна використовувати нотатки й замітки, які були зроблені    у довільній формі під час карантину.    Семестрове оцінювання здійснюють на підставі тематичного оцінювання.    Річне оцінювання –   за результатами семестрових оцінок.    Журналі обліку замін не заповнюють.    Дати та зміст уроків записують відповідно до календарно-тематичного планування    та свого розкладу.     </vt:lpstr>
      <vt:lpstr>Ключові цитати Любомири Мандзій  «Якщо учень немає інших технологій, то і звичайний телефонний зв’язок може слугувати інструментом для взаємодії між учителем та учнем.»   «Семестрове оцінювання учнів, які не виходять на зв’язок під час карантину має формуватися з урахуванням очного навчання до впровадження карантинних обмежень.»  «Рекомендуємо вчителям зважено і неформально підходити до виставлення оцінок за семестр учням, які з вагомих причин не змогли навчатися дистанційно і пропустили більшість навчальних занять під час карантину.»  </vt:lpstr>
      <vt:lpstr>Організація оцінювання 1.  Усі обов’язкові  для оцінювання види робіт треба оцінювати. Оцінку обов’язково треба виставити в журнал. Дати та зміст уроків записують відповідно до календарно-тематичного планування  та свого розкладу.   2.  Зберігайте всі надіслані учнями роботи в папках, на гугл-диску, а з пошти видаляйте. 3.  Намагайтеся використовувати одну і ту саму платформу  для проведення уроків і для опитування. 4.  Перед виставленням семестрової оцінки варто :                 -порівняти її із оцінкою за І семестр                 -домогтися особистого спілкування із учнями, які були пасивними(не виконували                   домашніх робіт) або не  виходили на зв’язок (не відвідували онлайн-уроків),                   щоб оцінити хоча б їхнє усне мовлення  або домовитися про можливість                   додаткового  надсилання робіт на перевірку                 -узгодити з учнями випускних класів перспективи семестрового та річного                    оцінювання, обговорити з ними «прогнозовані» оцінки, якщо учень проситиме                   написати, здати, довчити - погоджуйтесь  5. Користуйтеся принципом «не нашкодь собі і дітям»: усі «бонусні» оцінки ви матимете шанс підтвердити або спростувати вже у вересні. </vt:lpstr>
      <vt:lpstr>Презентация PowerPoint</vt:lpstr>
      <vt:lpstr>    Ключові цитати Ольги Бершадської  «Оцінювання – це теж елемент навчального процесу, а  отже воно також повинно мати навчальний ефект.»  «Ми не маємо права оцінювати те, чого ми не навчили.»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СПІЛКУВАТИСЯ В ІНТЕРНЕТІ</vt:lpstr>
      <vt:lpstr>ВИБЕРИ НАЙКРАЩЕ</vt:lpstr>
      <vt:lpstr>Презентация PowerPoint</vt:lpstr>
      <vt:lpstr>  Назви компаній з  родовим словом пишемо з великої букви в лапках :        компа́нія «Microsóft», конце́рн «Volkswа́ gen» Назви сайтів без родового слова:        твітер, ґуґл Назви сайтів з родовим словом пишемо без лапок з малої літери:         мережа «Фейсбук»,  енциклопе́дія «Вікіпедія» Назви сайтів, ужиті як назви юридичних осіб,  пишемо з великої букви та без лапок:         РНБО ввела санкції проти Яндекса.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ПРОЄКТ ПРОФЕСІЙНОГО СТАНДАРТУ ЗА ПРОФЕСІЯМИ «ВЧИТЕЛЬ ПОЧАТКОВИХ КЛАСІВ ЗАКЛАДУ ЗАГАЛЬНОЇ СЕРЕДНЬОЇ ОСВІТИ»  «ВЧИТЕЛЬ ЗАКЛАДУ ЗАГАЛЬНОЇ СЕРЕДНЬОЇ ОСВІТИ» </vt:lpstr>
      <vt:lpstr>Перекладіть українською мовою  (автор – Олена Горошкіна)</vt:lpstr>
      <vt:lpstr>Вправа 4. Перекладіть українською мовою https://learningapps.org/watch?v=pzzpohxnk20</vt:lpstr>
      <vt:lpstr>АКТУАЛЬНІ ТИПИ ВІЗУАЛІЗАЦІЇ</vt:lpstr>
      <vt:lpstr>Презентация PowerPoint</vt:lpstr>
      <vt:lpstr>Презентация PowerPoint</vt:lpstr>
      <vt:lpstr>Презентация PowerPoint</vt:lpstr>
      <vt:lpstr> Почніть робити те, що потрібно.  Потім робіть те, що можливо.  І ви раптом виявите, що робите неможливе.  Франциск Асизький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аспекти мовленнєво-методичної компетентності сучасного вчителя в умовах дистанційного навчання</dc:title>
  <dc:creator>vip-fast</dc:creator>
  <cp:lastModifiedBy>vip-fast</cp:lastModifiedBy>
  <cp:revision>82</cp:revision>
  <dcterms:created xsi:type="dcterms:W3CDTF">2020-05-04T09:22:27Z</dcterms:created>
  <dcterms:modified xsi:type="dcterms:W3CDTF">2022-12-14T07:03:06Z</dcterms:modified>
</cp:coreProperties>
</file>