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68" r:id="rId5"/>
    <p:sldId id="269" r:id="rId6"/>
    <p:sldId id="270" r:id="rId7"/>
    <p:sldId id="277" r:id="rId8"/>
    <p:sldId id="276" r:id="rId9"/>
    <p:sldId id="278" r:id="rId10"/>
    <p:sldId id="279" r:id="rId11"/>
    <p:sldId id="280" r:id="rId12"/>
    <p:sldId id="283" r:id="rId13"/>
    <p:sldId id="282" r:id="rId14"/>
    <p:sldId id="285" r:id="rId15"/>
    <p:sldId id="297" r:id="rId16"/>
    <p:sldId id="287" r:id="rId17"/>
    <p:sldId id="301" r:id="rId18"/>
    <p:sldId id="305" r:id="rId19"/>
    <p:sldId id="304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E3E3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62220" y="1717675"/>
            <a:ext cx="3553459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33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52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української мови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 і методичні засади сучасного уроку української мови  в основній школі  </a:t>
            </a:r>
          </a:p>
        </p:txBody>
      </p:sp>
    </p:spTree>
    <p:extLst>
      <p:ext uri="{BB962C8B-B14F-4D97-AF65-F5344CB8AC3E}">
        <p14:creationId xmlns:p14="http://schemas.microsoft.com/office/powerpoint/2010/main" val="29929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 </a:t>
            </a:r>
            <a:r>
              <a:rPr lang="uk-UA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проєктування</a:t>
            </a:r>
            <a:endParaRPr lang="uk-U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Власне </a:t>
            </a:r>
            <a:r>
              <a:rPr lang="uk-UA" b="1" dirty="0" err="1"/>
              <a:t>проєктування</a:t>
            </a:r>
            <a:r>
              <a:rPr lang="uk-UA" b="1" dirty="0"/>
              <a:t> </a:t>
            </a:r>
            <a:r>
              <a:rPr lang="uk-UA" dirty="0"/>
              <a:t>– найбільш складний, креативний, плідний, дієвий етап відносно загального </a:t>
            </a:r>
            <a:r>
              <a:rPr lang="uk-UA" dirty="0" err="1"/>
              <a:t>проєктування</a:t>
            </a:r>
            <a:r>
              <a:rPr lang="uk-UA" dirty="0"/>
              <a:t>, оскільки передбачає уточнення концепції та мети уроку, наповнення створеної моделі та всіх її складників, визначення ідеального теоретико-методичного образу уроку, створення і розроблення технології його проведення. Цей процес вимагає матеріальної фіксації на папері змісту й етапів уроків, форм, методів, прийомів, засобів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144101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  <a:r>
              <a:rPr lang="uk-UA" dirty="0"/>
              <a:t> – це деталізація створеного </a:t>
            </a:r>
            <a:r>
              <a:rPr lang="uk-UA" dirty="0" err="1"/>
              <a:t>проєкту</a:t>
            </a:r>
            <a:r>
              <a:rPr lang="uk-UA" dirty="0"/>
              <a:t> відповідно до конкретного класного колективу. На етапі конструювання, що є навчальною і методичною діяльністю, необхідно адаптувати розроблену модель до реальних учасників навчально-виховного процесу, наблизити до справжніх педагогічних умов, передбачити особливості організаційних форм навчальної діяльності, методів і прийомів.</a:t>
            </a:r>
          </a:p>
        </p:txBody>
      </p:sp>
    </p:spTree>
    <p:extLst>
      <p:ext uri="{BB962C8B-B14F-4D97-AF65-F5344CB8AC3E}">
        <p14:creationId xmlns:p14="http://schemas.microsoft.com/office/powerpoint/2010/main" val="36097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Технологічна модель сучасного уроку української мови (О. </a:t>
            </a:r>
            <a:r>
              <a:rPr lang="uk-UA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Кучерук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Технологічна модель сучасного уроку української мови – це реально створена </a:t>
            </a:r>
            <a:r>
              <a:rPr lang="uk-UA" b="1" dirty="0"/>
              <a:t>структура у вигляді таблиці-конспекту (або поширеного конспекту),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Технологічна модель СУУМ:</a:t>
            </a:r>
          </a:p>
          <a:p>
            <a:r>
              <a:rPr lang="uk-UA" dirty="0"/>
              <a:t>  включає всі компоненти змісту уроку (теоретичний, практичний, методичний), </a:t>
            </a:r>
          </a:p>
          <a:p>
            <a:r>
              <a:rPr lang="uk-UA" dirty="0"/>
              <a:t>відображає поля взаємопов’язаної діяльності вчителя-словесника й учня,</a:t>
            </a:r>
          </a:p>
          <a:p>
            <a:r>
              <a:rPr lang="uk-UA" dirty="0"/>
              <a:t> відтворює послідовну </a:t>
            </a:r>
            <a:r>
              <a:rPr lang="uk-UA" dirty="0" err="1"/>
              <a:t>співдіяльність</a:t>
            </a:r>
            <a:r>
              <a:rPr lang="uk-UA" dirty="0"/>
              <a:t> і взаємодію всіх учасників навчального процесу, технологію його проведення. </a:t>
            </a:r>
          </a:p>
        </p:txBody>
      </p:sp>
    </p:spTree>
    <p:extLst>
      <p:ext uri="{BB962C8B-B14F-4D97-AF65-F5344CB8AC3E}">
        <p14:creationId xmlns:p14="http://schemas.microsoft.com/office/powerpoint/2010/main" val="169912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 модель сучасного уроку </a:t>
            </a:r>
            <a:b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Н.Голуб)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1369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8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01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 модель сучасного уроку української мови (О.Кучеренко)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8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 модель сучасного уроку української мови (</a:t>
            </a:r>
            <a:r>
              <a:rPr lang="uk-UA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О.Кучеренко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(зміни додано з урахуванням чинних документів)</a:t>
            </a:r>
            <a:endParaRPr lang="uk-UA" sz="3100" dirty="0">
              <a:solidFill>
                <a:schemeClr val="tx2"/>
              </a:solidFill>
            </a:endParaRPr>
          </a:p>
        </p:txBody>
      </p:sp>
      <p:sp>
        <p:nvSpPr>
          <p:cNvPr id="4" name="object 9"/>
          <p:cNvSpPr/>
          <p:nvPr/>
        </p:nvSpPr>
        <p:spPr>
          <a:xfrm>
            <a:off x="411480" y="2026919"/>
            <a:ext cx="8351519" cy="431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60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Самомоделювання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навчально-пізнавальної діяльності учнем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816" y="400506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На початку уроку на етапі мотивації навчання вчитель оголошує мету й завдання навчального заняття для всіх учнів класу, а кожен школяр прогнозує власну майбутню пізнавально-дослідну роботу, в кінці уроку фіксує те, що він </a:t>
            </a:r>
            <a:r>
              <a:rPr lang="uk-UA" sz="2400" dirty="0" err="1"/>
              <a:t>самореалізував</a:t>
            </a:r>
            <a:r>
              <a:rPr lang="uk-UA" sz="2400" dirty="0"/>
              <a:t>. Для пришвидшення записів можна використовувати умовні позначки.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772816"/>
            <a:ext cx="897199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5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19" y="646163"/>
            <a:ext cx="3858260" cy="357505"/>
            <a:chOff x="1341119" y="646163"/>
            <a:chExt cx="3858260" cy="357505"/>
          </a:xfrm>
        </p:grpSpPr>
        <p:sp>
          <p:nvSpPr>
            <p:cNvPr id="3" name="object 3"/>
            <p:cNvSpPr/>
            <p:nvPr/>
          </p:nvSpPr>
          <p:spPr>
            <a:xfrm>
              <a:off x="1341119" y="646163"/>
              <a:ext cx="3858005" cy="357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3471" y="672719"/>
              <a:ext cx="3828796" cy="33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18759" y="633996"/>
            <a:ext cx="2829560" cy="306070"/>
            <a:chOff x="5318759" y="633996"/>
            <a:chExt cx="2829560" cy="306070"/>
          </a:xfrm>
        </p:grpSpPr>
        <p:sp>
          <p:nvSpPr>
            <p:cNvPr id="6" name="object 6"/>
            <p:cNvSpPr/>
            <p:nvPr/>
          </p:nvSpPr>
          <p:spPr>
            <a:xfrm>
              <a:off x="5318759" y="633996"/>
              <a:ext cx="2829306" cy="305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1111" y="661416"/>
              <a:ext cx="2799841" cy="277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46148" y="1060716"/>
            <a:ext cx="3722370" cy="369570"/>
            <a:chOff x="1946148" y="1060716"/>
            <a:chExt cx="3722370" cy="369570"/>
          </a:xfrm>
        </p:grpSpPr>
        <p:sp>
          <p:nvSpPr>
            <p:cNvPr id="9" name="object 9"/>
            <p:cNvSpPr/>
            <p:nvPr/>
          </p:nvSpPr>
          <p:spPr>
            <a:xfrm>
              <a:off x="1946148" y="1060716"/>
              <a:ext cx="3722370" cy="3695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8500" y="1088136"/>
              <a:ext cx="3693160" cy="341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785103" y="1060716"/>
            <a:ext cx="1731010" cy="374650"/>
            <a:chOff x="5785103" y="1060716"/>
            <a:chExt cx="1731010" cy="374650"/>
          </a:xfrm>
        </p:grpSpPr>
        <p:sp>
          <p:nvSpPr>
            <p:cNvPr id="12" name="object 12"/>
            <p:cNvSpPr/>
            <p:nvPr/>
          </p:nvSpPr>
          <p:spPr>
            <a:xfrm>
              <a:off x="5785103" y="1060716"/>
              <a:ext cx="860298" cy="374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9995" y="1091184"/>
              <a:ext cx="826135" cy="340360"/>
            </a:xfrm>
            <a:custGeom>
              <a:avLst/>
              <a:gdLst/>
              <a:ahLst/>
              <a:cxnLst/>
              <a:rect l="l" t="t" r="r" b="b"/>
              <a:pathLst>
                <a:path w="826134" h="340359">
                  <a:moveTo>
                    <a:pt x="810386" y="228218"/>
                  </a:moveTo>
                  <a:lnTo>
                    <a:pt x="798576" y="228218"/>
                  </a:lnTo>
                  <a:lnTo>
                    <a:pt x="793623" y="230250"/>
                  </a:lnTo>
                  <a:lnTo>
                    <a:pt x="785240" y="238632"/>
                  </a:lnTo>
                  <a:lnTo>
                    <a:pt x="783208" y="243712"/>
                  </a:lnTo>
                  <a:lnTo>
                    <a:pt x="783208" y="255650"/>
                  </a:lnTo>
                  <a:lnTo>
                    <a:pt x="785240" y="260603"/>
                  </a:lnTo>
                  <a:lnTo>
                    <a:pt x="789431" y="264921"/>
                  </a:lnTo>
                  <a:lnTo>
                    <a:pt x="793623" y="269113"/>
                  </a:lnTo>
                  <a:lnTo>
                    <a:pt x="798576" y="271271"/>
                  </a:lnTo>
                  <a:lnTo>
                    <a:pt x="810386" y="271271"/>
                  </a:lnTo>
                  <a:lnTo>
                    <a:pt x="815467" y="269113"/>
                  </a:lnTo>
                  <a:lnTo>
                    <a:pt x="823722" y="260603"/>
                  </a:lnTo>
                  <a:lnTo>
                    <a:pt x="825880" y="255650"/>
                  </a:lnTo>
                  <a:lnTo>
                    <a:pt x="825880" y="243712"/>
                  </a:lnTo>
                  <a:lnTo>
                    <a:pt x="823722" y="238632"/>
                  </a:lnTo>
                  <a:lnTo>
                    <a:pt x="819530" y="234441"/>
                  </a:lnTo>
                  <a:lnTo>
                    <a:pt x="815467" y="230250"/>
                  </a:lnTo>
                  <a:lnTo>
                    <a:pt x="810386" y="228218"/>
                  </a:lnTo>
                  <a:close/>
                </a:path>
                <a:path w="826134" h="340359">
                  <a:moveTo>
                    <a:pt x="388238" y="228218"/>
                  </a:moveTo>
                  <a:lnTo>
                    <a:pt x="376427" y="228218"/>
                  </a:lnTo>
                  <a:lnTo>
                    <a:pt x="371475" y="230250"/>
                  </a:lnTo>
                  <a:lnTo>
                    <a:pt x="363092" y="238632"/>
                  </a:lnTo>
                  <a:lnTo>
                    <a:pt x="361061" y="243712"/>
                  </a:lnTo>
                  <a:lnTo>
                    <a:pt x="361061" y="255650"/>
                  </a:lnTo>
                  <a:lnTo>
                    <a:pt x="363092" y="260603"/>
                  </a:lnTo>
                  <a:lnTo>
                    <a:pt x="367283" y="264921"/>
                  </a:lnTo>
                  <a:lnTo>
                    <a:pt x="371475" y="269113"/>
                  </a:lnTo>
                  <a:lnTo>
                    <a:pt x="376427" y="271271"/>
                  </a:lnTo>
                  <a:lnTo>
                    <a:pt x="388238" y="271271"/>
                  </a:lnTo>
                  <a:lnTo>
                    <a:pt x="393318" y="269113"/>
                  </a:lnTo>
                  <a:lnTo>
                    <a:pt x="401574" y="260603"/>
                  </a:lnTo>
                  <a:lnTo>
                    <a:pt x="403732" y="255650"/>
                  </a:lnTo>
                  <a:lnTo>
                    <a:pt x="403732" y="243712"/>
                  </a:lnTo>
                  <a:lnTo>
                    <a:pt x="401574" y="238632"/>
                  </a:lnTo>
                  <a:lnTo>
                    <a:pt x="397382" y="234441"/>
                  </a:lnTo>
                  <a:lnTo>
                    <a:pt x="393318" y="230250"/>
                  </a:lnTo>
                  <a:lnTo>
                    <a:pt x="388238" y="228218"/>
                  </a:lnTo>
                  <a:close/>
                </a:path>
                <a:path w="826134" h="340359">
                  <a:moveTo>
                    <a:pt x="484758" y="11302"/>
                  </a:moveTo>
                  <a:lnTo>
                    <a:pt x="480567" y="11302"/>
                  </a:lnTo>
                  <a:lnTo>
                    <a:pt x="443991" y="266318"/>
                  </a:lnTo>
                  <a:lnTo>
                    <a:pt x="468629" y="266318"/>
                  </a:lnTo>
                  <a:lnTo>
                    <a:pt x="493775" y="82550"/>
                  </a:lnTo>
                  <a:lnTo>
                    <a:pt x="520036" y="82550"/>
                  </a:lnTo>
                  <a:lnTo>
                    <a:pt x="484758" y="11302"/>
                  </a:lnTo>
                  <a:close/>
                </a:path>
                <a:path w="826134" h="340359">
                  <a:moveTo>
                    <a:pt x="520036" y="82550"/>
                  </a:moveTo>
                  <a:lnTo>
                    <a:pt x="493775" y="82550"/>
                  </a:lnTo>
                  <a:lnTo>
                    <a:pt x="584962" y="266318"/>
                  </a:lnTo>
                  <a:lnTo>
                    <a:pt x="591438" y="266318"/>
                  </a:lnTo>
                  <a:lnTo>
                    <a:pt x="614044" y="220599"/>
                  </a:lnTo>
                  <a:lnTo>
                    <a:pt x="588390" y="220599"/>
                  </a:lnTo>
                  <a:lnTo>
                    <a:pt x="520036" y="82550"/>
                  </a:lnTo>
                  <a:close/>
                </a:path>
                <a:path w="826134" h="340359">
                  <a:moveTo>
                    <a:pt x="705653" y="83946"/>
                  </a:moveTo>
                  <a:lnTo>
                    <a:pt x="681608" y="83946"/>
                  </a:lnTo>
                  <a:lnTo>
                    <a:pt x="706881" y="266318"/>
                  </a:lnTo>
                  <a:lnTo>
                    <a:pt x="731901" y="266318"/>
                  </a:lnTo>
                  <a:lnTo>
                    <a:pt x="705653" y="83946"/>
                  </a:lnTo>
                  <a:close/>
                </a:path>
                <a:path w="826134" h="340359">
                  <a:moveTo>
                    <a:pt x="695198" y="11302"/>
                  </a:moveTo>
                  <a:lnTo>
                    <a:pt x="691006" y="11302"/>
                  </a:lnTo>
                  <a:lnTo>
                    <a:pt x="588390" y="220599"/>
                  </a:lnTo>
                  <a:lnTo>
                    <a:pt x="614044" y="220599"/>
                  </a:lnTo>
                  <a:lnTo>
                    <a:pt x="681608" y="83946"/>
                  </a:lnTo>
                  <a:lnTo>
                    <a:pt x="705653" y="83946"/>
                  </a:lnTo>
                  <a:lnTo>
                    <a:pt x="695198" y="11302"/>
                  </a:lnTo>
                  <a:close/>
                </a:path>
                <a:path w="826134" h="340359">
                  <a:moveTo>
                    <a:pt x="142493" y="11302"/>
                  </a:moveTo>
                  <a:lnTo>
                    <a:pt x="116966" y="11302"/>
                  </a:lnTo>
                  <a:lnTo>
                    <a:pt x="116966" y="266318"/>
                  </a:lnTo>
                  <a:lnTo>
                    <a:pt x="142493" y="266318"/>
                  </a:lnTo>
                  <a:lnTo>
                    <a:pt x="142493" y="143255"/>
                  </a:lnTo>
                  <a:lnTo>
                    <a:pt x="297814" y="143255"/>
                  </a:lnTo>
                  <a:lnTo>
                    <a:pt x="297814" y="118237"/>
                  </a:lnTo>
                  <a:lnTo>
                    <a:pt x="142493" y="118237"/>
                  </a:lnTo>
                  <a:lnTo>
                    <a:pt x="142493" y="11302"/>
                  </a:lnTo>
                  <a:close/>
                </a:path>
                <a:path w="826134" h="340359">
                  <a:moveTo>
                    <a:pt x="297814" y="143255"/>
                  </a:moveTo>
                  <a:lnTo>
                    <a:pt x="272288" y="143255"/>
                  </a:lnTo>
                  <a:lnTo>
                    <a:pt x="272288" y="266318"/>
                  </a:lnTo>
                  <a:lnTo>
                    <a:pt x="297814" y="266318"/>
                  </a:lnTo>
                  <a:lnTo>
                    <a:pt x="297814" y="143255"/>
                  </a:lnTo>
                  <a:close/>
                </a:path>
                <a:path w="826134" h="340359">
                  <a:moveTo>
                    <a:pt x="297814" y="11302"/>
                  </a:moveTo>
                  <a:lnTo>
                    <a:pt x="272288" y="11302"/>
                  </a:lnTo>
                  <a:lnTo>
                    <a:pt x="272288" y="118237"/>
                  </a:lnTo>
                  <a:lnTo>
                    <a:pt x="297814" y="118237"/>
                  </a:lnTo>
                  <a:lnTo>
                    <a:pt x="297814" y="11302"/>
                  </a:lnTo>
                  <a:close/>
                </a:path>
                <a:path w="826134" h="340359">
                  <a:moveTo>
                    <a:pt x="63245" y="0"/>
                  </a:moveTo>
                  <a:lnTo>
                    <a:pt x="35178" y="0"/>
                  </a:lnTo>
                  <a:lnTo>
                    <a:pt x="27108" y="20143"/>
                  </a:lnTo>
                  <a:lnTo>
                    <a:pt x="14015" y="62954"/>
                  </a:lnTo>
                  <a:lnTo>
                    <a:pt x="5089" y="108888"/>
                  </a:lnTo>
                  <a:lnTo>
                    <a:pt x="569" y="156374"/>
                  </a:lnTo>
                  <a:lnTo>
                    <a:pt x="0" y="180593"/>
                  </a:lnTo>
                  <a:lnTo>
                    <a:pt x="476" y="202973"/>
                  </a:lnTo>
                  <a:lnTo>
                    <a:pt x="4286" y="246495"/>
                  </a:lnTo>
                  <a:lnTo>
                    <a:pt x="11761" y="287780"/>
                  </a:lnTo>
                  <a:lnTo>
                    <a:pt x="28066" y="340232"/>
                  </a:lnTo>
                  <a:lnTo>
                    <a:pt x="54737" y="340232"/>
                  </a:lnTo>
                  <a:lnTo>
                    <a:pt x="48351" y="323472"/>
                  </a:lnTo>
                  <a:lnTo>
                    <a:pt x="42703" y="305403"/>
                  </a:lnTo>
                  <a:lnTo>
                    <a:pt x="33527" y="265429"/>
                  </a:lnTo>
                  <a:lnTo>
                    <a:pt x="27749" y="222218"/>
                  </a:lnTo>
                  <a:lnTo>
                    <a:pt x="25780" y="177291"/>
                  </a:lnTo>
                  <a:lnTo>
                    <a:pt x="26423" y="152737"/>
                  </a:lnTo>
                  <a:lnTo>
                    <a:pt x="31567" y="104818"/>
                  </a:lnTo>
                  <a:lnTo>
                    <a:pt x="41618" y="58882"/>
                  </a:lnTo>
                  <a:lnTo>
                    <a:pt x="55195" y="18166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CF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9995" y="1091184"/>
              <a:ext cx="826135" cy="340360"/>
            </a:xfrm>
            <a:custGeom>
              <a:avLst/>
              <a:gdLst/>
              <a:ahLst/>
              <a:cxnLst/>
              <a:rect l="l" t="t" r="r" b="b"/>
              <a:pathLst>
                <a:path w="826134" h="340359">
                  <a:moveTo>
                    <a:pt x="804545" y="228218"/>
                  </a:moveTo>
                  <a:lnTo>
                    <a:pt x="810386" y="228218"/>
                  </a:lnTo>
                  <a:lnTo>
                    <a:pt x="815467" y="230250"/>
                  </a:lnTo>
                  <a:lnTo>
                    <a:pt x="819530" y="234441"/>
                  </a:lnTo>
                  <a:lnTo>
                    <a:pt x="823722" y="238632"/>
                  </a:lnTo>
                  <a:lnTo>
                    <a:pt x="825880" y="243712"/>
                  </a:lnTo>
                  <a:lnTo>
                    <a:pt x="825880" y="249681"/>
                  </a:lnTo>
                  <a:lnTo>
                    <a:pt x="825880" y="255650"/>
                  </a:lnTo>
                  <a:lnTo>
                    <a:pt x="823722" y="260603"/>
                  </a:lnTo>
                  <a:lnTo>
                    <a:pt x="819530" y="264921"/>
                  </a:lnTo>
                  <a:lnTo>
                    <a:pt x="815467" y="269113"/>
                  </a:lnTo>
                  <a:lnTo>
                    <a:pt x="810386" y="271271"/>
                  </a:lnTo>
                  <a:lnTo>
                    <a:pt x="804545" y="271271"/>
                  </a:lnTo>
                  <a:lnTo>
                    <a:pt x="798576" y="271271"/>
                  </a:lnTo>
                  <a:lnTo>
                    <a:pt x="793623" y="269113"/>
                  </a:lnTo>
                  <a:lnTo>
                    <a:pt x="789431" y="264921"/>
                  </a:lnTo>
                  <a:lnTo>
                    <a:pt x="785240" y="260603"/>
                  </a:lnTo>
                  <a:lnTo>
                    <a:pt x="783208" y="255650"/>
                  </a:lnTo>
                  <a:lnTo>
                    <a:pt x="783208" y="249681"/>
                  </a:lnTo>
                  <a:lnTo>
                    <a:pt x="783208" y="243712"/>
                  </a:lnTo>
                  <a:lnTo>
                    <a:pt x="785240" y="238632"/>
                  </a:lnTo>
                  <a:lnTo>
                    <a:pt x="789431" y="234441"/>
                  </a:lnTo>
                  <a:lnTo>
                    <a:pt x="793623" y="230250"/>
                  </a:lnTo>
                  <a:lnTo>
                    <a:pt x="798576" y="228218"/>
                  </a:lnTo>
                  <a:lnTo>
                    <a:pt x="804545" y="228218"/>
                  </a:lnTo>
                  <a:close/>
                </a:path>
                <a:path w="826134" h="340359">
                  <a:moveTo>
                    <a:pt x="382396" y="228218"/>
                  </a:moveTo>
                  <a:lnTo>
                    <a:pt x="388238" y="228218"/>
                  </a:lnTo>
                  <a:lnTo>
                    <a:pt x="393318" y="230250"/>
                  </a:lnTo>
                  <a:lnTo>
                    <a:pt x="397382" y="234441"/>
                  </a:lnTo>
                  <a:lnTo>
                    <a:pt x="401574" y="238632"/>
                  </a:lnTo>
                  <a:lnTo>
                    <a:pt x="403732" y="243712"/>
                  </a:lnTo>
                  <a:lnTo>
                    <a:pt x="403732" y="249681"/>
                  </a:lnTo>
                  <a:lnTo>
                    <a:pt x="403732" y="255650"/>
                  </a:lnTo>
                  <a:lnTo>
                    <a:pt x="401574" y="260603"/>
                  </a:lnTo>
                  <a:lnTo>
                    <a:pt x="397382" y="264921"/>
                  </a:lnTo>
                  <a:lnTo>
                    <a:pt x="393318" y="269113"/>
                  </a:lnTo>
                  <a:lnTo>
                    <a:pt x="388238" y="271271"/>
                  </a:lnTo>
                  <a:lnTo>
                    <a:pt x="382396" y="271271"/>
                  </a:lnTo>
                  <a:lnTo>
                    <a:pt x="376427" y="271271"/>
                  </a:lnTo>
                  <a:lnTo>
                    <a:pt x="371475" y="269113"/>
                  </a:lnTo>
                  <a:lnTo>
                    <a:pt x="367283" y="264921"/>
                  </a:lnTo>
                  <a:lnTo>
                    <a:pt x="363092" y="260603"/>
                  </a:lnTo>
                  <a:lnTo>
                    <a:pt x="361061" y="255650"/>
                  </a:lnTo>
                  <a:lnTo>
                    <a:pt x="361061" y="249681"/>
                  </a:lnTo>
                  <a:lnTo>
                    <a:pt x="361061" y="243712"/>
                  </a:lnTo>
                  <a:lnTo>
                    <a:pt x="363092" y="238632"/>
                  </a:lnTo>
                  <a:lnTo>
                    <a:pt x="367283" y="234441"/>
                  </a:lnTo>
                  <a:lnTo>
                    <a:pt x="371475" y="230250"/>
                  </a:lnTo>
                  <a:lnTo>
                    <a:pt x="376427" y="228218"/>
                  </a:lnTo>
                  <a:lnTo>
                    <a:pt x="382396" y="228218"/>
                  </a:lnTo>
                  <a:close/>
                </a:path>
                <a:path w="826134" h="340359">
                  <a:moveTo>
                    <a:pt x="480567" y="11302"/>
                  </a:moveTo>
                  <a:lnTo>
                    <a:pt x="484758" y="11302"/>
                  </a:lnTo>
                  <a:lnTo>
                    <a:pt x="588390" y="220599"/>
                  </a:lnTo>
                  <a:lnTo>
                    <a:pt x="691006" y="11302"/>
                  </a:lnTo>
                  <a:lnTo>
                    <a:pt x="695198" y="11302"/>
                  </a:lnTo>
                  <a:lnTo>
                    <a:pt x="731901" y="266318"/>
                  </a:lnTo>
                  <a:lnTo>
                    <a:pt x="706881" y="266318"/>
                  </a:lnTo>
                  <a:lnTo>
                    <a:pt x="681608" y="83946"/>
                  </a:lnTo>
                  <a:lnTo>
                    <a:pt x="591438" y="266318"/>
                  </a:lnTo>
                  <a:lnTo>
                    <a:pt x="584962" y="266318"/>
                  </a:lnTo>
                  <a:lnTo>
                    <a:pt x="493775" y="82550"/>
                  </a:lnTo>
                  <a:lnTo>
                    <a:pt x="468629" y="266318"/>
                  </a:lnTo>
                  <a:lnTo>
                    <a:pt x="443991" y="266318"/>
                  </a:lnTo>
                  <a:lnTo>
                    <a:pt x="480567" y="11302"/>
                  </a:lnTo>
                  <a:close/>
                </a:path>
                <a:path w="826134" h="340359">
                  <a:moveTo>
                    <a:pt x="116966" y="11302"/>
                  </a:moveTo>
                  <a:lnTo>
                    <a:pt x="142493" y="11302"/>
                  </a:lnTo>
                  <a:lnTo>
                    <a:pt x="142493" y="118237"/>
                  </a:lnTo>
                  <a:lnTo>
                    <a:pt x="272288" y="118237"/>
                  </a:lnTo>
                  <a:lnTo>
                    <a:pt x="272288" y="11302"/>
                  </a:lnTo>
                  <a:lnTo>
                    <a:pt x="297814" y="11302"/>
                  </a:lnTo>
                  <a:lnTo>
                    <a:pt x="297814" y="266318"/>
                  </a:lnTo>
                  <a:lnTo>
                    <a:pt x="272288" y="266318"/>
                  </a:lnTo>
                  <a:lnTo>
                    <a:pt x="272288" y="143255"/>
                  </a:lnTo>
                  <a:lnTo>
                    <a:pt x="142493" y="143255"/>
                  </a:lnTo>
                  <a:lnTo>
                    <a:pt x="142493" y="266318"/>
                  </a:lnTo>
                  <a:lnTo>
                    <a:pt x="116966" y="266318"/>
                  </a:lnTo>
                  <a:lnTo>
                    <a:pt x="116966" y="11302"/>
                  </a:lnTo>
                  <a:close/>
                </a:path>
                <a:path w="826134" h="340359">
                  <a:moveTo>
                    <a:pt x="35178" y="0"/>
                  </a:moveTo>
                  <a:lnTo>
                    <a:pt x="63245" y="0"/>
                  </a:lnTo>
                  <a:lnTo>
                    <a:pt x="55195" y="18166"/>
                  </a:lnTo>
                  <a:lnTo>
                    <a:pt x="47990" y="37798"/>
                  </a:lnTo>
                  <a:lnTo>
                    <a:pt x="36067" y="81406"/>
                  </a:lnTo>
                  <a:lnTo>
                    <a:pt x="28352" y="128587"/>
                  </a:lnTo>
                  <a:lnTo>
                    <a:pt x="25780" y="177291"/>
                  </a:lnTo>
                  <a:lnTo>
                    <a:pt x="26277" y="199957"/>
                  </a:lnTo>
                  <a:lnTo>
                    <a:pt x="30174" y="244050"/>
                  </a:lnTo>
                  <a:lnTo>
                    <a:pt x="37770" y="286047"/>
                  </a:lnTo>
                  <a:lnTo>
                    <a:pt x="48351" y="323472"/>
                  </a:lnTo>
                  <a:lnTo>
                    <a:pt x="54737" y="340232"/>
                  </a:lnTo>
                  <a:lnTo>
                    <a:pt x="28066" y="340232"/>
                  </a:lnTo>
                  <a:lnTo>
                    <a:pt x="11761" y="287780"/>
                  </a:lnTo>
                  <a:lnTo>
                    <a:pt x="4286" y="246495"/>
                  </a:lnTo>
                  <a:lnTo>
                    <a:pt x="476" y="202973"/>
                  </a:lnTo>
                  <a:lnTo>
                    <a:pt x="0" y="180593"/>
                  </a:lnTo>
                  <a:lnTo>
                    <a:pt x="569" y="156374"/>
                  </a:lnTo>
                  <a:lnTo>
                    <a:pt x="5089" y="108888"/>
                  </a:lnTo>
                  <a:lnTo>
                    <a:pt x="14015" y="62954"/>
                  </a:lnTo>
                  <a:lnTo>
                    <a:pt x="27108" y="20143"/>
                  </a:lnTo>
                  <a:lnTo>
                    <a:pt x="35178" y="0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2927" y="1060716"/>
              <a:ext cx="770381" cy="3055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7565" y="1091184"/>
              <a:ext cx="735965" cy="271780"/>
            </a:xfrm>
            <a:custGeom>
              <a:avLst/>
              <a:gdLst/>
              <a:ahLst/>
              <a:cxnLst/>
              <a:rect l="l" t="t" r="r" b="b"/>
              <a:pathLst>
                <a:path w="735965" h="271780">
                  <a:moveTo>
                    <a:pt x="127888" y="11302"/>
                  </a:moveTo>
                  <a:lnTo>
                    <a:pt x="0" y="11302"/>
                  </a:lnTo>
                  <a:lnTo>
                    <a:pt x="0" y="266318"/>
                  </a:lnTo>
                  <a:lnTo>
                    <a:pt x="70103" y="266318"/>
                  </a:lnTo>
                  <a:lnTo>
                    <a:pt x="88556" y="264957"/>
                  </a:lnTo>
                  <a:lnTo>
                    <a:pt x="104854" y="260857"/>
                  </a:lnTo>
                  <a:lnTo>
                    <a:pt x="118985" y="253996"/>
                  </a:lnTo>
                  <a:lnTo>
                    <a:pt x="130936" y="244348"/>
                  </a:lnTo>
                  <a:lnTo>
                    <a:pt x="133373" y="241426"/>
                  </a:lnTo>
                  <a:lnTo>
                    <a:pt x="25145" y="241426"/>
                  </a:lnTo>
                  <a:lnTo>
                    <a:pt x="25145" y="143637"/>
                  </a:lnTo>
                  <a:lnTo>
                    <a:pt x="132780" y="143637"/>
                  </a:lnTo>
                  <a:lnTo>
                    <a:pt x="125729" y="137207"/>
                  </a:lnTo>
                  <a:lnTo>
                    <a:pt x="78343" y="120078"/>
                  </a:lnTo>
                  <a:lnTo>
                    <a:pt x="37210" y="117982"/>
                  </a:lnTo>
                  <a:lnTo>
                    <a:pt x="25145" y="117982"/>
                  </a:lnTo>
                  <a:lnTo>
                    <a:pt x="25145" y="36321"/>
                  </a:lnTo>
                  <a:lnTo>
                    <a:pt x="127888" y="36321"/>
                  </a:lnTo>
                  <a:lnTo>
                    <a:pt x="127888" y="11302"/>
                  </a:lnTo>
                  <a:close/>
                </a:path>
                <a:path w="735965" h="271780">
                  <a:moveTo>
                    <a:pt x="132780" y="143637"/>
                  </a:moveTo>
                  <a:lnTo>
                    <a:pt x="39369" y="143637"/>
                  </a:lnTo>
                  <a:lnTo>
                    <a:pt x="54467" y="143875"/>
                  </a:lnTo>
                  <a:lnTo>
                    <a:pt x="67563" y="144589"/>
                  </a:lnTo>
                  <a:lnTo>
                    <a:pt x="109223" y="158055"/>
                  </a:lnTo>
                  <a:lnTo>
                    <a:pt x="125983" y="193675"/>
                  </a:lnTo>
                  <a:lnTo>
                    <a:pt x="125487" y="200554"/>
                  </a:lnTo>
                  <a:lnTo>
                    <a:pt x="103634" y="232868"/>
                  </a:lnTo>
                  <a:lnTo>
                    <a:pt x="56641" y="241426"/>
                  </a:lnTo>
                  <a:lnTo>
                    <a:pt x="133373" y="241426"/>
                  </a:lnTo>
                  <a:lnTo>
                    <a:pt x="140524" y="232844"/>
                  </a:lnTo>
                  <a:lnTo>
                    <a:pt x="147335" y="220519"/>
                  </a:lnTo>
                  <a:lnTo>
                    <a:pt x="151421" y="207289"/>
                  </a:lnTo>
                  <a:lnTo>
                    <a:pt x="152780" y="193166"/>
                  </a:lnTo>
                  <a:lnTo>
                    <a:pt x="152017" y="182358"/>
                  </a:lnTo>
                  <a:lnTo>
                    <a:pt x="149717" y="172037"/>
                  </a:lnTo>
                  <a:lnTo>
                    <a:pt x="145869" y="162216"/>
                  </a:lnTo>
                  <a:lnTo>
                    <a:pt x="140461" y="152907"/>
                  </a:lnTo>
                  <a:lnTo>
                    <a:pt x="133679" y="144456"/>
                  </a:lnTo>
                  <a:lnTo>
                    <a:pt x="132780" y="143637"/>
                  </a:lnTo>
                  <a:close/>
                </a:path>
                <a:path w="735965" h="271780">
                  <a:moveTo>
                    <a:pt x="452754" y="888"/>
                  </a:moveTo>
                  <a:lnTo>
                    <a:pt x="445877" y="1766"/>
                  </a:lnTo>
                  <a:lnTo>
                    <a:pt x="438213" y="2476"/>
                  </a:lnTo>
                  <a:lnTo>
                    <a:pt x="429787" y="2996"/>
                  </a:lnTo>
                  <a:lnTo>
                    <a:pt x="392049" y="4371"/>
                  </a:lnTo>
                  <a:lnTo>
                    <a:pt x="368426" y="6048"/>
                  </a:lnTo>
                  <a:lnTo>
                    <a:pt x="325250" y="14551"/>
                  </a:lnTo>
                  <a:lnTo>
                    <a:pt x="292280" y="34631"/>
                  </a:lnTo>
                  <a:lnTo>
                    <a:pt x="269105" y="78013"/>
                  </a:lnTo>
                  <a:lnTo>
                    <a:pt x="262889" y="137413"/>
                  </a:lnTo>
                  <a:lnTo>
                    <a:pt x="264771" y="169755"/>
                  </a:lnTo>
                  <a:lnTo>
                    <a:pt x="279820" y="220531"/>
                  </a:lnTo>
                  <a:lnTo>
                    <a:pt x="308796" y="253109"/>
                  </a:lnTo>
                  <a:lnTo>
                    <a:pt x="345459" y="269249"/>
                  </a:lnTo>
                  <a:lnTo>
                    <a:pt x="366267" y="271271"/>
                  </a:lnTo>
                  <a:lnTo>
                    <a:pt x="386459" y="269440"/>
                  </a:lnTo>
                  <a:lnTo>
                    <a:pt x="404923" y="263953"/>
                  </a:lnTo>
                  <a:lnTo>
                    <a:pt x="421649" y="254823"/>
                  </a:lnTo>
                  <a:lnTo>
                    <a:pt x="429472" y="248157"/>
                  </a:lnTo>
                  <a:lnTo>
                    <a:pt x="366267" y="248157"/>
                  </a:lnTo>
                  <a:lnTo>
                    <a:pt x="351194" y="246778"/>
                  </a:lnTo>
                  <a:lnTo>
                    <a:pt x="313689" y="226187"/>
                  </a:lnTo>
                  <a:lnTo>
                    <a:pt x="293919" y="188128"/>
                  </a:lnTo>
                  <a:lnTo>
                    <a:pt x="292607" y="173100"/>
                  </a:lnTo>
                  <a:lnTo>
                    <a:pt x="293967" y="157952"/>
                  </a:lnTo>
                  <a:lnTo>
                    <a:pt x="298053" y="143922"/>
                  </a:lnTo>
                  <a:lnTo>
                    <a:pt x="302492" y="135508"/>
                  </a:lnTo>
                  <a:lnTo>
                    <a:pt x="283336" y="135508"/>
                  </a:lnTo>
                  <a:lnTo>
                    <a:pt x="289448" y="88471"/>
                  </a:lnTo>
                  <a:lnTo>
                    <a:pt x="311167" y="48795"/>
                  </a:lnTo>
                  <a:lnTo>
                    <a:pt x="345948" y="32385"/>
                  </a:lnTo>
                  <a:lnTo>
                    <a:pt x="412714" y="27576"/>
                  </a:lnTo>
                  <a:lnTo>
                    <a:pt x="429164" y="26654"/>
                  </a:lnTo>
                  <a:lnTo>
                    <a:pt x="442519" y="25517"/>
                  </a:lnTo>
                  <a:lnTo>
                    <a:pt x="452754" y="24129"/>
                  </a:lnTo>
                  <a:lnTo>
                    <a:pt x="452754" y="888"/>
                  </a:lnTo>
                  <a:close/>
                </a:path>
                <a:path w="735965" h="271780">
                  <a:moveTo>
                    <a:pt x="429869" y="96646"/>
                  </a:moveTo>
                  <a:lnTo>
                    <a:pt x="366267" y="96646"/>
                  </a:lnTo>
                  <a:lnTo>
                    <a:pt x="380795" y="98051"/>
                  </a:lnTo>
                  <a:lnTo>
                    <a:pt x="394287" y="102266"/>
                  </a:lnTo>
                  <a:lnTo>
                    <a:pt x="427785" y="130988"/>
                  </a:lnTo>
                  <a:lnTo>
                    <a:pt x="440054" y="173100"/>
                  </a:lnTo>
                  <a:lnTo>
                    <a:pt x="438743" y="188128"/>
                  </a:lnTo>
                  <a:lnTo>
                    <a:pt x="418973" y="226187"/>
                  </a:lnTo>
                  <a:lnTo>
                    <a:pt x="381414" y="246778"/>
                  </a:lnTo>
                  <a:lnTo>
                    <a:pt x="366267" y="248157"/>
                  </a:lnTo>
                  <a:lnTo>
                    <a:pt x="429472" y="248157"/>
                  </a:lnTo>
                  <a:lnTo>
                    <a:pt x="457660" y="210137"/>
                  </a:lnTo>
                  <a:lnTo>
                    <a:pt x="464692" y="172592"/>
                  </a:lnTo>
                  <a:lnTo>
                    <a:pt x="462930" y="152921"/>
                  </a:lnTo>
                  <a:lnTo>
                    <a:pt x="457644" y="134667"/>
                  </a:lnTo>
                  <a:lnTo>
                    <a:pt x="448833" y="117818"/>
                  </a:lnTo>
                  <a:lnTo>
                    <a:pt x="436499" y="102362"/>
                  </a:lnTo>
                  <a:lnTo>
                    <a:pt x="429869" y="96646"/>
                  </a:lnTo>
                  <a:close/>
                </a:path>
                <a:path w="735965" h="271780">
                  <a:moveTo>
                    <a:pt x="366267" y="72898"/>
                  </a:moveTo>
                  <a:lnTo>
                    <a:pt x="327620" y="81309"/>
                  </a:lnTo>
                  <a:lnTo>
                    <a:pt x="296465" y="107362"/>
                  </a:lnTo>
                  <a:lnTo>
                    <a:pt x="283336" y="135508"/>
                  </a:lnTo>
                  <a:lnTo>
                    <a:pt x="302492" y="135508"/>
                  </a:lnTo>
                  <a:lnTo>
                    <a:pt x="304877" y="130988"/>
                  </a:lnTo>
                  <a:lnTo>
                    <a:pt x="314451" y="119125"/>
                  </a:lnTo>
                  <a:lnTo>
                    <a:pt x="325905" y="109291"/>
                  </a:lnTo>
                  <a:lnTo>
                    <a:pt x="338359" y="102266"/>
                  </a:lnTo>
                  <a:lnTo>
                    <a:pt x="351813" y="98051"/>
                  </a:lnTo>
                  <a:lnTo>
                    <a:pt x="366267" y="96646"/>
                  </a:lnTo>
                  <a:lnTo>
                    <a:pt x="429869" y="96646"/>
                  </a:lnTo>
                  <a:lnTo>
                    <a:pt x="421524" y="89453"/>
                  </a:lnTo>
                  <a:lnTo>
                    <a:pt x="404812" y="80248"/>
                  </a:lnTo>
                  <a:lnTo>
                    <a:pt x="386385" y="74733"/>
                  </a:lnTo>
                  <a:lnTo>
                    <a:pt x="366267" y="72898"/>
                  </a:lnTo>
                  <a:close/>
                </a:path>
                <a:path w="735965" h="271780">
                  <a:moveTo>
                    <a:pt x="607313" y="77724"/>
                  </a:moveTo>
                  <a:lnTo>
                    <a:pt x="582929" y="77724"/>
                  </a:lnTo>
                  <a:lnTo>
                    <a:pt x="582929" y="266318"/>
                  </a:lnTo>
                  <a:lnTo>
                    <a:pt x="607313" y="266318"/>
                  </a:lnTo>
                  <a:lnTo>
                    <a:pt x="607313" y="185927"/>
                  </a:lnTo>
                  <a:lnTo>
                    <a:pt x="614933" y="179196"/>
                  </a:lnTo>
                  <a:lnTo>
                    <a:pt x="647977" y="179196"/>
                  </a:lnTo>
                  <a:lnTo>
                    <a:pt x="632713" y="164083"/>
                  </a:lnTo>
                  <a:lnTo>
                    <a:pt x="640318" y="157225"/>
                  </a:lnTo>
                  <a:lnTo>
                    <a:pt x="607313" y="157225"/>
                  </a:lnTo>
                  <a:lnTo>
                    <a:pt x="607313" y="77724"/>
                  </a:lnTo>
                  <a:close/>
                </a:path>
                <a:path w="735965" h="271780">
                  <a:moveTo>
                    <a:pt x="647977" y="179196"/>
                  </a:moveTo>
                  <a:lnTo>
                    <a:pt x="614933" y="179196"/>
                  </a:lnTo>
                  <a:lnTo>
                    <a:pt x="701675" y="266318"/>
                  </a:lnTo>
                  <a:lnTo>
                    <a:pt x="735964" y="266318"/>
                  </a:lnTo>
                  <a:lnTo>
                    <a:pt x="647977" y="179196"/>
                  </a:lnTo>
                  <a:close/>
                </a:path>
                <a:path w="735965" h="271780">
                  <a:moveTo>
                    <a:pt x="728472" y="77724"/>
                  </a:moveTo>
                  <a:lnTo>
                    <a:pt x="694689" y="77724"/>
                  </a:lnTo>
                  <a:lnTo>
                    <a:pt x="607313" y="157225"/>
                  </a:lnTo>
                  <a:lnTo>
                    <a:pt x="640318" y="157225"/>
                  </a:lnTo>
                  <a:lnTo>
                    <a:pt x="728472" y="77724"/>
                  </a:lnTo>
                  <a:close/>
                </a:path>
                <a:path w="735965" h="271780">
                  <a:moveTo>
                    <a:pt x="530478" y="77724"/>
                  </a:moveTo>
                  <a:lnTo>
                    <a:pt x="506222" y="77724"/>
                  </a:lnTo>
                  <a:lnTo>
                    <a:pt x="506222" y="266318"/>
                  </a:lnTo>
                  <a:lnTo>
                    <a:pt x="530478" y="266318"/>
                  </a:lnTo>
                  <a:lnTo>
                    <a:pt x="530478" y="77724"/>
                  </a:lnTo>
                  <a:close/>
                </a:path>
                <a:path w="735965" h="271780">
                  <a:moveTo>
                    <a:pt x="219582" y="77724"/>
                  </a:moveTo>
                  <a:lnTo>
                    <a:pt x="195325" y="77724"/>
                  </a:lnTo>
                  <a:lnTo>
                    <a:pt x="195325" y="266318"/>
                  </a:lnTo>
                  <a:lnTo>
                    <a:pt x="219582" y="266318"/>
                  </a:lnTo>
                  <a:lnTo>
                    <a:pt x="219582" y="77724"/>
                  </a:lnTo>
                  <a:close/>
                </a:path>
                <a:path w="735965" h="271780">
                  <a:moveTo>
                    <a:pt x="523748" y="0"/>
                  </a:moveTo>
                  <a:lnTo>
                    <a:pt x="512825" y="0"/>
                  </a:lnTo>
                  <a:lnTo>
                    <a:pt x="508126" y="2031"/>
                  </a:lnTo>
                  <a:lnTo>
                    <a:pt x="504316" y="5968"/>
                  </a:lnTo>
                  <a:lnTo>
                    <a:pt x="500379" y="9905"/>
                  </a:lnTo>
                  <a:lnTo>
                    <a:pt x="498348" y="14604"/>
                  </a:lnTo>
                  <a:lnTo>
                    <a:pt x="498348" y="25526"/>
                  </a:lnTo>
                  <a:lnTo>
                    <a:pt x="500379" y="30225"/>
                  </a:lnTo>
                  <a:lnTo>
                    <a:pt x="504316" y="34162"/>
                  </a:lnTo>
                  <a:lnTo>
                    <a:pt x="508126" y="38100"/>
                  </a:lnTo>
                  <a:lnTo>
                    <a:pt x="512825" y="40131"/>
                  </a:lnTo>
                  <a:lnTo>
                    <a:pt x="523748" y="40131"/>
                  </a:lnTo>
                  <a:lnTo>
                    <a:pt x="528447" y="38100"/>
                  </a:lnTo>
                  <a:lnTo>
                    <a:pt x="536320" y="30225"/>
                  </a:lnTo>
                  <a:lnTo>
                    <a:pt x="538226" y="25526"/>
                  </a:lnTo>
                  <a:lnTo>
                    <a:pt x="538226" y="14604"/>
                  </a:lnTo>
                  <a:lnTo>
                    <a:pt x="536320" y="9905"/>
                  </a:lnTo>
                  <a:lnTo>
                    <a:pt x="528447" y="2031"/>
                  </a:lnTo>
                  <a:lnTo>
                    <a:pt x="523748" y="0"/>
                  </a:lnTo>
                  <a:close/>
                </a:path>
                <a:path w="735965" h="271780">
                  <a:moveTo>
                    <a:pt x="212851" y="0"/>
                  </a:moveTo>
                  <a:lnTo>
                    <a:pt x="201929" y="0"/>
                  </a:lnTo>
                  <a:lnTo>
                    <a:pt x="197230" y="2031"/>
                  </a:lnTo>
                  <a:lnTo>
                    <a:pt x="193420" y="5968"/>
                  </a:lnTo>
                  <a:lnTo>
                    <a:pt x="189483" y="9905"/>
                  </a:lnTo>
                  <a:lnTo>
                    <a:pt x="187451" y="14604"/>
                  </a:lnTo>
                  <a:lnTo>
                    <a:pt x="187451" y="25526"/>
                  </a:lnTo>
                  <a:lnTo>
                    <a:pt x="189483" y="30225"/>
                  </a:lnTo>
                  <a:lnTo>
                    <a:pt x="193420" y="34162"/>
                  </a:lnTo>
                  <a:lnTo>
                    <a:pt x="197230" y="38100"/>
                  </a:lnTo>
                  <a:lnTo>
                    <a:pt x="201929" y="40131"/>
                  </a:lnTo>
                  <a:lnTo>
                    <a:pt x="212851" y="40131"/>
                  </a:lnTo>
                  <a:lnTo>
                    <a:pt x="217550" y="38100"/>
                  </a:lnTo>
                  <a:lnTo>
                    <a:pt x="225425" y="30225"/>
                  </a:lnTo>
                  <a:lnTo>
                    <a:pt x="227329" y="25526"/>
                  </a:lnTo>
                  <a:lnTo>
                    <a:pt x="227329" y="14604"/>
                  </a:lnTo>
                  <a:lnTo>
                    <a:pt x="225425" y="9905"/>
                  </a:lnTo>
                  <a:lnTo>
                    <a:pt x="217550" y="2031"/>
                  </a:lnTo>
                  <a:lnTo>
                    <a:pt x="212851" y="0"/>
                  </a:lnTo>
                  <a:close/>
                </a:path>
              </a:pathLst>
            </a:custGeom>
            <a:solidFill>
              <a:srgbClr val="CF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9663" y="1231773"/>
              <a:ext cx="106934" cy="1038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7125" y="1184783"/>
              <a:ext cx="153543" cy="1576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67447" y="1165860"/>
              <a:ext cx="159130" cy="1946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7565" y="1091184"/>
              <a:ext cx="538480" cy="271780"/>
            </a:xfrm>
            <a:custGeom>
              <a:avLst/>
              <a:gdLst/>
              <a:ahLst/>
              <a:cxnLst/>
              <a:rect l="l" t="t" r="r" b="b"/>
              <a:pathLst>
                <a:path w="538479" h="271780">
                  <a:moveTo>
                    <a:pt x="506222" y="77724"/>
                  </a:moveTo>
                  <a:lnTo>
                    <a:pt x="530478" y="77724"/>
                  </a:lnTo>
                  <a:lnTo>
                    <a:pt x="530478" y="266318"/>
                  </a:lnTo>
                  <a:lnTo>
                    <a:pt x="506222" y="266318"/>
                  </a:lnTo>
                  <a:lnTo>
                    <a:pt x="506222" y="77724"/>
                  </a:lnTo>
                  <a:close/>
                </a:path>
                <a:path w="538479" h="271780">
                  <a:moveTo>
                    <a:pt x="195325" y="77724"/>
                  </a:moveTo>
                  <a:lnTo>
                    <a:pt x="219582" y="77724"/>
                  </a:lnTo>
                  <a:lnTo>
                    <a:pt x="219582" y="266318"/>
                  </a:lnTo>
                  <a:lnTo>
                    <a:pt x="195325" y="266318"/>
                  </a:lnTo>
                  <a:lnTo>
                    <a:pt x="195325" y="77724"/>
                  </a:lnTo>
                  <a:close/>
                </a:path>
                <a:path w="538479" h="271780">
                  <a:moveTo>
                    <a:pt x="0" y="11302"/>
                  </a:moveTo>
                  <a:lnTo>
                    <a:pt x="127888" y="11302"/>
                  </a:lnTo>
                  <a:lnTo>
                    <a:pt x="127888" y="36321"/>
                  </a:lnTo>
                  <a:lnTo>
                    <a:pt x="25145" y="36321"/>
                  </a:lnTo>
                  <a:lnTo>
                    <a:pt x="25145" y="117982"/>
                  </a:lnTo>
                  <a:lnTo>
                    <a:pt x="37210" y="117982"/>
                  </a:lnTo>
                  <a:lnTo>
                    <a:pt x="59402" y="118506"/>
                  </a:lnTo>
                  <a:lnTo>
                    <a:pt x="106425" y="126364"/>
                  </a:lnTo>
                  <a:lnTo>
                    <a:pt x="140461" y="152907"/>
                  </a:lnTo>
                  <a:lnTo>
                    <a:pt x="152780" y="193166"/>
                  </a:lnTo>
                  <a:lnTo>
                    <a:pt x="151421" y="207289"/>
                  </a:lnTo>
                  <a:lnTo>
                    <a:pt x="130936" y="244348"/>
                  </a:lnTo>
                  <a:lnTo>
                    <a:pt x="88556" y="264957"/>
                  </a:lnTo>
                  <a:lnTo>
                    <a:pt x="70103" y="266318"/>
                  </a:lnTo>
                  <a:lnTo>
                    <a:pt x="0" y="266318"/>
                  </a:lnTo>
                  <a:lnTo>
                    <a:pt x="0" y="11302"/>
                  </a:lnTo>
                  <a:close/>
                </a:path>
                <a:path w="538479" h="271780">
                  <a:moveTo>
                    <a:pt x="452754" y="888"/>
                  </a:moveTo>
                  <a:lnTo>
                    <a:pt x="452754" y="24129"/>
                  </a:lnTo>
                  <a:lnTo>
                    <a:pt x="442519" y="25517"/>
                  </a:lnTo>
                  <a:lnTo>
                    <a:pt x="429164" y="26654"/>
                  </a:lnTo>
                  <a:lnTo>
                    <a:pt x="412714" y="27576"/>
                  </a:lnTo>
                  <a:lnTo>
                    <a:pt x="393191" y="28320"/>
                  </a:lnTo>
                  <a:lnTo>
                    <a:pt x="378737" y="28938"/>
                  </a:lnTo>
                  <a:lnTo>
                    <a:pt x="337925" y="34244"/>
                  </a:lnTo>
                  <a:lnTo>
                    <a:pt x="305704" y="54768"/>
                  </a:lnTo>
                  <a:lnTo>
                    <a:pt x="287200" y="98462"/>
                  </a:lnTo>
                  <a:lnTo>
                    <a:pt x="283336" y="135508"/>
                  </a:lnTo>
                  <a:lnTo>
                    <a:pt x="289097" y="120334"/>
                  </a:lnTo>
                  <a:lnTo>
                    <a:pt x="296465" y="107362"/>
                  </a:lnTo>
                  <a:lnTo>
                    <a:pt x="327620" y="81309"/>
                  </a:lnTo>
                  <a:lnTo>
                    <a:pt x="366267" y="72898"/>
                  </a:lnTo>
                  <a:lnTo>
                    <a:pt x="404812" y="80248"/>
                  </a:lnTo>
                  <a:lnTo>
                    <a:pt x="436499" y="102362"/>
                  </a:lnTo>
                  <a:lnTo>
                    <a:pt x="457644" y="134667"/>
                  </a:lnTo>
                  <a:lnTo>
                    <a:pt x="464692" y="172592"/>
                  </a:lnTo>
                  <a:lnTo>
                    <a:pt x="462932" y="192073"/>
                  </a:lnTo>
                  <a:lnTo>
                    <a:pt x="436625" y="242062"/>
                  </a:lnTo>
                  <a:lnTo>
                    <a:pt x="404923" y="263953"/>
                  </a:lnTo>
                  <a:lnTo>
                    <a:pt x="366267" y="271271"/>
                  </a:lnTo>
                  <a:lnTo>
                    <a:pt x="345459" y="269249"/>
                  </a:lnTo>
                  <a:lnTo>
                    <a:pt x="308796" y="253109"/>
                  </a:lnTo>
                  <a:lnTo>
                    <a:pt x="279820" y="220531"/>
                  </a:lnTo>
                  <a:lnTo>
                    <a:pt x="264771" y="169755"/>
                  </a:lnTo>
                  <a:lnTo>
                    <a:pt x="262889" y="137413"/>
                  </a:lnTo>
                  <a:lnTo>
                    <a:pt x="263580" y="114677"/>
                  </a:lnTo>
                  <a:lnTo>
                    <a:pt x="273938" y="64135"/>
                  </a:lnTo>
                  <a:lnTo>
                    <a:pt x="299211" y="28320"/>
                  </a:lnTo>
                  <a:lnTo>
                    <a:pt x="336041" y="11175"/>
                  </a:lnTo>
                  <a:lnTo>
                    <a:pt x="392049" y="4371"/>
                  </a:lnTo>
                  <a:lnTo>
                    <a:pt x="429787" y="2996"/>
                  </a:lnTo>
                  <a:lnTo>
                    <a:pt x="438213" y="2476"/>
                  </a:lnTo>
                  <a:lnTo>
                    <a:pt x="445877" y="1766"/>
                  </a:lnTo>
                  <a:lnTo>
                    <a:pt x="452754" y="888"/>
                  </a:lnTo>
                  <a:close/>
                </a:path>
                <a:path w="538479" h="271780">
                  <a:moveTo>
                    <a:pt x="518286" y="0"/>
                  </a:moveTo>
                  <a:lnTo>
                    <a:pt x="523748" y="0"/>
                  </a:lnTo>
                  <a:lnTo>
                    <a:pt x="528447" y="2031"/>
                  </a:lnTo>
                  <a:lnTo>
                    <a:pt x="532383" y="5968"/>
                  </a:lnTo>
                  <a:lnTo>
                    <a:pt x="536320" y="9905"/>
                  </a:lnTo>
                  <a:lnTo>
                    <a:pt x="538226" y="14604"/>
                  </a:lnTo>
                  <a:lnTo>
                    <a:pt x="538226" y="20192"/>
                  </a:lnTo>
                  <a:lnTo>
                    <a:pt x="538226" y="25526"/>
                  </a:lnTo>
                  <a:lnTo>
                    <a:pt x="536320" y="30225"/>
                  </a:lnTo>
                  <a:lnTo>
                    <a:pt x="532383" y="34162"/>
                  </a:lnTo>
                  <a:lnTo>
                    <a:pt x="528447" y="38100"/>
                  </a:lnTo>
                  <a:lnTo>
                    <a:pt x="523748" y="40131"/>
                  </a:lnTo>
                  <a:lnTo>
                    <a:pt x="518286" y="40131"/>
                  </a:lnTo>
                  <a:lnTo>
                    <a:pt x="512825" y="40131"/>
                  </a:lnTo>
                  <a:lnTo>
                    <a:pt x="508126" y="38100"/>
                  </a:lnTo>
                  <a:lnTo>
                    <a:pt x="504316" y="34162"/>
                  </a:lnTo>
                  <a:lnTo>
                    <a:pt x="500379" y="30225"/>
                  </a:lnTo>
                  <a:lnTo>
                    <a:pt x="498348" y="25526"/>
                  </a:lnTo>
                  <a:lnTo>
                    <a:pt x="498348" y="20192"/>
                  </a:lnTo>
                  <a:lnTo>
                    <a:pt x="498348" y="14604"/>
                  </a:lnTo>
                  <a:lnTo>
                    <a:pt x="500379" y="9905"/>
                  </a:lnTo>
                  <a:lnTo>
                    <a:pt x="504316" y="5968"/>
                  </a:lnTo>
                  <a:lnTo>
                    <a:pt x="508126" y="2031"/>
                  </a:lnTo>
                  <a:lnTo>
                    <a:pt x="512825" y="0"/>
                  </a:lnTo>
                  <a:lnTo>
                    <a:pt x="518286" y="0"/>
                  </a:lnTo>
                  <a:close/>
                </a:path>
                <a:path w="538479" h="271780">
                  <a:moveTo>
                    <a:pt x="207390" y="0"/>
                  </a:moveTo>
                  <a:lnTo>
                    <a:pt x="212851" y="0"/>
                  </a:lnTo>
                  <a:lnTo>
                    <a:pt x="217550" y="2031"/>
                  </a:lnTo>
                  <a:lnTo>
                    <a:pt x="221487" y="5968"/>
                  </a:lnTo>
                  <a:lnTo>
                    <a:pt x="225425" y="9905"/>
                  </a:lnTo>
                  <a:lnTo>
                    <a:pt x="227329" y="14604"/>
                  </a:lnTo>
                  <a:lnTo>
                    <a:pt x="227329" y="20192"/>
                  </a:lnTo>
                  <a:lnTo>
                    <a:pt x="227329" y="25526"/>
                  </a:lnTo>
                  <a:lnTo>
                    <a:pt x="225425" y="30225"/>
                  </a:lnTo>
                  <a:lnTo>
                    <a:pt x="221487" y="34162"/>
                  </a:lnTo>
                  <a:lnTo>
                    <a:pt x="217550" y="38100"/>
                  </a:lnTo>
                  <a:lnTo>
                    <a:pt x="212851" y="40131"/>
                  </a:lnTo>
                  <a:lnTo>
                    <a:pt x="207390" y="40131"/>
                  </a:lnTo>
                  <a:lnTo>
                    <a:pt x="201929" y="40131"/>
                  </a:lnTo>
                  <a:lnTo>
                    <a:pt x="197230" y="38100"/>
                  </a:lnTo>
                  <a:lnTo>
                    <a:pt x="193420" y="34162"/>
                  </a:lnTo>
                  <a:lnTo>
                    <a:pt x="189483" y="30225"/>
                  </a:lnTo>
                  <a:lnTo>
                    <a:pt x="187451" y="25526"/>
                  </a:lnTo>
                  <a:lnTo>
                    <a:pt x="187451" y="20192"/>
                  </a:lnTo>
                  <a:lnTo>
                    <a:pt x="187451" y="14604"/>
                  </a:lnTo>
                  <a:lnTo>
                    <a:pt x="189483" y="9905"/>
                  </a:lnTo>
                  <a:lnTo>
                    <a:pt x="193420" y="5968"/>
                  </a:lnTo>
                  <a:lnTo>
                    <a:pt x="197230" y="2031"/>
                  </a:lnTo>
                  <a:lnTo>
                    <a:pt x="201929" y="0"/>
                  </a:lnTo>
                  <a:lnTo>
                    <a:pt x="207390" y="0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8831" y="1060716"/>
              <a:ext cx="96808" cy="3741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3342" y="1091184"/>
              <a:ext cx="63500" cy="340360"/>
            </a:xfrm>
            <a:custGeom>
              <a:avLst/>
              <a:gdLst/>
              <a:ahLst/>
              <a:cxnLst/>
              <a:rect l="l" t="t" r="r" b="b"/>
              <a:pathLst>
                <a:path w="63500" h="340359">
                  <a:moveTo>
                    <a:pt x="35178" y="0"/>
                  </a:moveTo>
                  <a:lnTo>
                    <a:pt x="8508" y="0"/>
                  </a:lnTo>
                  <a:lnTo>
                    <a:pt x="14894" y="16813"/>
                  </a:lnTo>
                  <a:lnTo>
                    <a:pt x="20542" y="34877"/>
                  </a:lnTo>
                  <a:lnTo>
                    <a:pt x="29717" y="74802"/>
                  </a:lnTo>
                  <a:lnTo>
                    <a:pt x="35496" y="118078"/>
                  </a:lnTo>
                  <a:lnTo>
                    <a:pt x="37464" y="163067"/>
                  </a:lnTo>
                  <a:lnTo>
                    <a:pt x="36824" y="187569"/>
                  </a:lnTo>
                  <a:lnTo>
                    <a:pt x="31732" y="235523"/>
                  </a:lnTo>
                  <a:lnTo>
                    <a:pt x="21806" y="281457"/>
                  </a:lnTo>
                  <a:lnTo>
                    <a:pt x="8141" y="322085"/>
                  </a:lnTo>
                  <a:lnTo>
                    <a:pt x="0" y="340232"/>
                  </a:lnTo>
                  <a:lnTo>
                    <a:pt x="28066" y="340232"/>
                  </a:lnTo>
                  <a:lnTo>
                    <a:pt x="43195" y="299148"/>
                  </a:lnTo>
                  <a:lnTo>
                    <a:pt x="54228" y="254635"/>
                  </a:lnTo>
                  <a:lnTo>
                    <a:pt x="60975" y="207883"/>
                  </a:lnTo>
                  <a:lnTo>
                    <a:pt x="63246" y="159892"/>
                  </a:lnTo>
                  <a:lnTo>
                    <a:pt x="62771" y="137511"/>
                  </a:lnTo>
                  <a:lnTo>
                    <a:pt x="59013" y="93938"/>
                  </a:lnTo>
                  <a:lnTo>
                    <a:pt x="51609" y="52506"/>
                  </a:lnTo>
                  <a:lnTo>
                    <a:pt x="41322" y="16121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D96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3342" y="1091184"/>
              <a:ext cx="63500" cy="340360"/>
            </a:xfrm>
            <a:custGeom>
              <a:avLst/>
              <a:gdLst/>
              <a:ahLst/>
              <a:cxnLst/>
              <a:rect l="l" t="t" r="r" b="b"/>
              <a:pathLst>
                <a:path w="63500" h="340359">
                  <a:moveTo>
                    <a:pt x="8508" y="0"/>
                  </a:moveTo>
                  <a:lnTo>
                    <a:pt x="35178" y="0"/>
                  </a:lnTo>
                  <a:lnTo>
                    <a:pt x="41322" y="16121"/>
                  </a:lnTo>
                  <a:lnTo>
                    <a:pt x="55752" y="72770"/>
                  </a:lnTo>
                  <a:lnTo>
                    <a:pt x="61356" y="115522"/>
                  </a:lnTo>
                  <a:lnTo>
                    <a:pt x="63246" y="159892"/>
                  </a:lnTo>
                  <a:lnTo>
                    <a:pt x="62676" y="184036"/>
                  </a:lnTo>
                  <a:lnTo>
                    <a:pt x="58156" y="231419"/>
                  </a:lnTo>
                  <a:lnTo>
                    <a:pt x="49230" y="277332"/>
                  </a:lnTo>
                  <a:lnTo>
                    <a:pt x="36137" y="320107"/>
                  </a:lnTo>
                  <a:lnTo>
                    <a:pt x="28066" y="340232"/>
                  </a:lnTo>
                  <a:lnTo>
                    <a:pt x="0" y="340232"/>
                  </a:lnTo>
                  <a:lnTo>
                    <a:pt x="8141" y="322085"/>
                  </a:lnTo>
                  <a:lnTo>
                    <a:pt x="15414" y="302498"/>
                  </a:lnTo>
                  <a:lnTo>
                    <a:pt x="27304" y="258952"/>
                  </a:lnTo>
                  <a:lnTo>
                    <a:pt x="34909" y="211724"/>
                  </a:lnTo>
                  <a:lnTo>
                    <a:pt x="37464" y="163067"/>
                  </a:lnTo>
                  <a:lnTo>
                    <a:pt x="36968" y="140346"/>
                  </a:lnTo>
                  <a:lnTo>
                    <a:pt x="33071" y="96238"/>
                  </a:lnTo>
                  <a:lnTo>
                    <a:pt x="25475" y="54203"/>
                  </a:lnTo>
                  <a:lnTo>
                    <a:pt x="14894" y="16813"/>
                  </a:lnTo>
                  <a:lnTo>
                    <a:pt x="8508" y="0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61187" y="1766442"/>
          <a:ext cx="8208009" cy="4481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957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Етапи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уроку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Вимоги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Засоби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23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1.Цілепокладання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Мету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розробляють</a:t>
                      </a:r>
                      <a:r>
                        <a:rPr sz="1400" spc="-8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співвідношенні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84455" marR="208279">
                        <a:lnSpc>
                          <a:spcPct val="10710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з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обов’язковими результатами  навчання,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які</a:t>
                      </a:r>
                      <a:r>
                        <a:rPr sz="1400" spc="-5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піддаються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84455">
                        <a:lnSpc>
                          <a:spcPts val="16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вимірюванню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Мета</a:t>
                      </a:r>
                      <a:r>
                        <a:rPr sz="1400" spc="-2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вербалізується,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 marR="815975">
                        <a:lnSpc>
                          <a:spcPct val="107100"/>
                        </a:lnSpc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обгрунтовується важливість  очікуваних</a:t>
                      </a:r>
                      <a:r>
                        <a:rPr sz="1400" spc="-4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результатів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822">
                <a:tc>
                  <a:txBody>
                    <a:bodyPr/>
                    <a:lstStyle/>
                    <a:p>
                      <a:pPr marL="157480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2.Планування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206375" marR="669290">
                        <a:lnSpc>
                          <a:spcPts val="1800"/>
                        </a:lnSpc>
                        <a:spcBef>
                          <a:spcPts val="8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чальної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діяльності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Виявлення наявного</a:t>
                      </a:r>
                      <a:r>
                        <a:rPr sz="1400" spc="-5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життєвого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 marR="276225">
                        <a:lnSpc>
                          <a:spcPts val="18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досвіду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учнів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щодо</a:t>
                      </a:r>
                      <a:r>
                        <a:rPr sz="1400" spc="-11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навчальної 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теми.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just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Спільне з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учнями</a:t>
                      </a:r>
                      <a:r>
                        <a:rPr sz="1400" spc="-8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обговорення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 marR="228600" algn="just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способів досягнення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результатів.  Обговорення </a:t>
                      </a:r>
                      <a:r>
                        <a:rPr sz="1400" spc="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дій,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розподіл</a:t>
                      </a:r>
                      <a:r>
                        <a:rPr sz="1400" spc="-13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ролей,  стимулювання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участі</a:t>
                      </a:r>
                      <a:r>
                        <a:rPr sz="1400" spc="-6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кожного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 algn="just">
                        <a:lnSpc>
                          <a:spcPts val="16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 спільній</a:t>
                      </a:r>
                      <a:r>
                        <a:rPr sz="1400" spc="-6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роботі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477">
                <a:tc>
                  <a:txBody>
                    <a:bodyPr/>
                    <a:lstStyle/>
                    <a:p>
                      <a:pPr marL="736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3.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Технологічний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Вибір методів і форм</a:t>
                      </a:r>
                      <a:r>
                        <a:rPr sz="1400" spc="-17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навчання,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106045" marR="1052195">
                        <a:lnSpc>
                          <a:spcPct val="10710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які відповідають меті</a:t>
                      </a:r>
                      <a:r>
                        <a:rPr sz="1400" spc="-13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і 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завданням</a:t>
                      </a:r>
                      <a:r>
                        <a:rPr sz="1400" spc="-3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уроку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Групові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форми діяльності;</a:t>
                      </a:r>
                      <a:r>
                        <a:rPr sz="1400" spc="-12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зміни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9055" marR="574675">
                        <a:lnSpc>
                          <a:spcPct val="107100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ролей у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зімітованих життєвих 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ситуаціях,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випробувальні</a:t>
                      </a:r>
                      <a:r>
                        <a:rPr sz="1400" spc="-7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дії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648">
                <a:tc>
                  <a:txBody>
                    <a:bodyPr/>
                    <a:lstStyle/>
                    <a:p>
                      <a:pPr marL="107314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4.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Контрольно-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оцінювальний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Створення ситуацій</a:t>
                      </a:r>
                      <a:r>
                        <a:rPr sz="1400" spc="-9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успіху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Рефлексивні</a:t>
                      </a:r>
                      <a:r>
                        <a:rPr sz="1400" spc="-4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вправи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Коригувальні </a:t>
                      </a:r>
                      <a:r>
                        <a:rPr sz="1400" spc="5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дії,</a:t>
                      </a:r>
                      <a:r>
                        <a:rPr sz="1400" spc="31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3E3E3E"/>
                          </a:solidFill>
                          <a:latin typeface="Century Gothic"/>
                          <a:cs typeface="Century Gothic"/>
                        </a:rPr>
                        <a:t>заохочення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85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0972" y="309359"/>
            <a:ext cx="3910329" cy="408305"/>
            <a:chOff x="1680972" y="309359"/>
            <a:chExt cx="3910329" cy="408305"/>
          </a:xfrm>
        </p:grpSpPr>
        <p:sp>
          <p:nvSpPr>
            <p:cNvPr id="3" name="object 3"/>
            <p:cNvSpPr/>
            <p:nvPr/>
          </p:nvSpPr>
          <p:spPr>
            <a:xfrm>
              <a:off x="1680972" y="309359"/>
              <a:ext cx="3909822" cy="4076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4848" y="338200"/>
              <a:ext cx="3878834" cy="376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701284" y="307860"/>
            <a:ext cx="2105660" cy="360680"/>
            <a:chOff x="5701284" y="307860"/>
            <a:chExt cx="2105660" cy="360680"/>
          </a:xfrm>
        </p:grpSpPr>
        <p:sp>
          <p:nvSpPr>
            <p:cNvPr id="6" name="object 6"/>
            <p:cNvSpPr/>
            <p:nvPr/>
          </p:nvSpPr>
          <p:spPr>
            <a:xfrm>
              <a:off x="5701284" y="307860"/>
              <a:ext cx="1968245" cy="3604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5160" y="337184"/>
              <a:ext cx="2081555" cy="328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91120" y="517343"/>
              <a:ext cx="106045" cy="23495"/>
            </a:xfrm>
            <a:custGeom>
              <a:avLst/>
              <a:gdLst/>
              <a:ahLst/>
              <a:cxnLst/>
              <a:rect l="l" t="t" r="r" b="b"/>
              <a:pathLst>
                <a:path w="106045" h="23495">
                  <a:moveTo>
                    <a:pt x="105594" y="0"/>
                  </a:moveTo>
                  <a:lnTo>
                    <a:pt x="0" y="0"/>
                  </a:lnTo>
                  <a:lnTo>
                    <a:pt x="0" y="23422"/>
                  </a:lnTo>
                  <a:lnTo>
                    <a:pt x="105594" y="23422"/>
                  </a:lnTo>
                  <a:lnTo>
                    <a:pt x="105594" y="0"/>
                  </a:lnTo>
                  <a:close/>
                </a:path>
              </a:pathLst>
            </a:custGeom>
            <a:solidFill>
              <a:srgbClr val="CF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1120" y="517343"/>
              <a:ext cx="106045" cy="23495"/>
            </a:xfrm>
            <a:custGeom>
              <a:avLst/>
              <a:gdLst/>
              <a:ahLst/>
              <a:cxnLst/>
              <a:rect l="l" t="t" r="r" b="b"/>
              <a:pathLst>
                <a:path w="106045" h="23495">
                  <a:moveTo>
                    <a:pt x="0" y="23422"/>
                  </a:moveTo>
                  <a:lnTo>
                    <a:pt x="105594" y="23422"/>
                  </a:lnTo>
                  <a:lnTo>
                    <a:pt x="105594" y="0"/>
                  </a:lnTo>
                  <a:lnTo>
                    <a:pt x="0" y="0"/>
                  </a:lnTo>
                  <a:lnTo>
                    <a:pt x="0" y="23422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14272" y="780300"/>
            <a:ext cx="3531870" cy="337820"/>
            <a:chOff x="1414272" y="780300"/>
            <a:chExt cx="3531870" cy="337820"/>
          </a:xfrm>
        </p:grpSpPr>
        <p:sp>
          <p:nvSpPr>
            <p:cNvPr id="11" name="object 11"/>
            <p:cNvSpPr/>
            <p:nvPr/>
          </p:nvSpPr>
          <p:spPr>
            <a:xfrm>
              <a:off x="1414272" y="780300"/>
              <a:ext cx="3531870" cy="3375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386" y="809625"/>
              <a:ext cx="3501009" cy="306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42915" y="780287"/>
            <a:ext cx="3125470" cy="414020"/>
            <a:chOff x="5042915" y="780287"/>
            <a:chExt cx="3125470" cy="414020"/>
          </a:xfrm>
        </p:grpSpPr>
        <p:sp>
          <p:nvSpPr>
            <p:cNvPr id="14" name="object 14"/>
            <p:cNvSpPr/>
            <p:nvPr/>
          </p:nvSpPr>
          <p:spPr>
            <a:xfrm>
              <a:off x="5042915" y="780287"/>
              <a:ext cx="1738122" cy="4137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6410" y="809624"/>
              <a:ext cx="1706244" cy="3827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01611" y="792492"/>
              <a:ext cx="1251966" cy="3969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8662" y="825245"/>
              <a:ext cx="1214120" cy="358775"/>
            </a:xfrm>
            <a:custGeom>
              <a:avLst/>
              <a:gdLst/>
              <a:ahLst/>
              <a:cxnLst/>
              <a:rect l="l" t="t" r="r" b="b"/>
              <a:pathLst>
                <a:path w="1214120" h="358775">
                  <a:moveTo>
                    <a:pt x="935481" y="73532"/>
                  </a:moveTo>
                  <a:lnTo>
                    <a:pt x="871981" y="73532"/>
                  </a:lnTo>
                  <a:lnTo>
                    <a:pt x="859006" y="74465"/>
                  </a:lnTo>
                  <a:lnTo>
                    <a:pt x="820558" y="97029"/>
                  </a:lnTo>
                  <a:lnTo>
                    <a:pt x="811021" y="131444"/>
                  </a:lnTo>
                  <a:lnTo>
                    <a:pt x="811948" y="142041"/>
                  </a:lnTo>
                  <a:lnTo>
                    <a:pt x="833562" y="175091"/>
                  </a:lnTo>
                  <a:lnTo>
                    <a:pt x="863726" y="186181"/>
                  </a:lnTo>
                  <a:lnTo>
                    <a:pt x="800861" y="282320"/>
                  </a:lnTo>
                  <a:lnTo>
                    <a:pt x="829817" y="282320"/>
                  </a:lnTo>
                  <a:lnTo>
                    <a:pt x="889507" y="188849"/>
                  </a:lnTo>
                  <a:lnTo>
                    <a:pt x="935481" y="188849"/>
                  </a:lnTo>
                  <a:lnTo>
                    <a:pt x="935481" y="165988"/>
                  </a:lnTo>
                  <a:lnTo>
                    <a:pt x="890904" y="165988"/>
                  </a:lnTo>
                  <a:lnTo>
                    <a:pt x="879975" y="165869"/>
                  </a:lnTo>
                  <a:lnTo>
                    <a:pt x="839469" y="148208"/>
                  </a:lnTo>
                  <a:lnTo>
                    <a:pt x="837183" y="141224"/>
                  </a:lnTo>
                  <a:lnTo>
                    <a:pt x="837183" y="123698"/>
                  </a:lnTo>
                  <a:lnTo>
                    <a:pt x="838961" y="116458"/>
                  </a:lnTo>
                  <a:lnTo>
                    <a:pt x="842390" y="111251"/>
                  </a:lnTo>
                  <a:lnTo>
                    <a:pt x="845819" y="105917"/>
                  </a:lnTo>
                  <a:lnTo>
                    <a:pt x="890904" y="96774"/>
                  </a:lnTo>
                  <a:lnTo>
                    <a:pt x="935481" y="96774"/>
                  </a:lnTo>
                  <a:lnTo>
                    <a:pt x="935481" y="73532"/>
                  </a:lnTo>
                  <a:close/>
                </a:path>
                <a:path w="1214120" h="358775">
                  <a:moveTo>
                    <a:pt x="935481" y="188849"/>
                  </a:moveTo>
                  <a:lnTo>
                    <a:pt x="908557" y="188849"/>
                  </a:lnTo>
                  <a:lnTo>
                    <a:pt x="908557" y="282320"/>
                  </a:lnTo>
                  <a:lnTo>
                    <a:pt x="935481" y="282320"/>
                  </a:lnTo>
                  <a:lnTo>
                    <a:pt x="935481" y="188849"/>
                  </a:lnTo>
                  <a:close/>
                </a:path>
                <a:path w="1214120" h="358775">
                  <a:moveTo>
                    <a:pt x="935481" y="96774"/>
                  </a:moveTo>
                  <a:lnTo>
                    <a:pt x="908557" y="96774"/>
                  </a:lnTo>
                  <a:lnTo>
                    <a:pt x="908557" y="165988"/>
                  </a:lnTo>
                  <a:lnTo>
                    <a:pt x="935481" y="165988"/>
                  </a:lnTo>
                  <a:lnTo>
                    <a:pt x="935481" y="96774"/>
                  </a:lnTo>
                  <a:close/>
                </a:path>
                <a:path w="1214120" h="358775">
                  <a:moveTo>
                    <a:pt x="1022984" y="73532"/>
                  </a:moveTo>
                  <a:lnTo>
                    <a:pt x="996187" y="73532"/>
                  </a:lnTo>
                  <a:lnTo>
                    <a:pt x="996187" y="358775"/>
                  </a:lnTo>
                  <a:lnTo>
                    <a:pt x="1022984" y="358775"/>
                  </a:lnTo>
                  <a:lnTo>
                    <a:pt x="1022984" y="246506"/>
                  </a:lnTo>
                  <a:lnTo>
                    <a:pt x="1053963" y="246506"/>
                  </a:lnTo>
                  <a:lnTo>
                    <a:pt x="1027080" y="211929"/>
                  </a:lnTo>
                  <a:lnTo>
                    <a:pt x="1021079" y="178942"/>
                  </a:lnTo>
                  <a:lnTo>
                    <a:pt x="1022578" y="161583"/>
                  </a:lnTo>
                  <a:lnTo>
                    <a:pt x="1027064" y="145700"/>
                  </a:lnTo>
                  <a:lnTo>
                    <a:pt x="1034528" y="131294"/>
                  </a:lnTo>
                  <a:lnTo>
                    <a:pt x="1044955" y="118363"/>
                  </a:lnTo>
                  <a:lnTo>
                    <a:pt x="1052604" y="111887"/>
                  </a:lnTo>
                  <a:lnTo>
                    <a:pt x="1022984" y="111887"/>
                  </a:lnTo>
                  <a:lnTo>
                    <a:pt x="1022984" y="73532"/>
                  </a:lnTo>
                  <a:close/>
                </a:path>
                <a:path w="1214120" h="358775">
                  <a:moveTo>
                    <a:pt x="1053963" y="246506"/>
                  </a:moveTo>
                  <a:lnTo>
                    <a:pt x="1022984" y="246506"/>
                  </a:lnTo>
                  <a:lnTo>
                    <a:pt x="1031702" y="256097"/>
                  </a:lnTo>
                  <a:lnTo>
                    <a:pt x="1071495" y="281888"/>
                  </a:lnTo>
                  <a:lnTo>
                    <a:pt x="1106677" y="287781"/>
                  </a:lnTo>
                  <a:lnTo>
                    <a:pt x="1127986" y="285759"/>
                  </a:lnTo>
                  <a:lnTo>
                    <a:pt x="1147698" y="279701"/>
                  </a:lnTo>
                  <a:lnTo>
                    <a:pt x="1165792" y="269619"/>
                  </a:lnTo>
                  <a:lnTo>
                    <a:pt x="1173497" y="263016"/>
                  </a:lnTo>
                  <a:lnTo>
                    <a:pt x="1104010" y="263016"/>
                  </a:lnTo>
                  <a:lnTo>
                    <a:pt x="1093114" y="262304"/>
                  </a:lnTo>
                  <a:lnTo>
                    <a:pt x="1082501" y="260175"/>
                  </a:lnTo>
                  <a:lnTo>
                    <a:pt x="1072257" y="256694"/>
                  </a:lnTo>
                  <a:lnTo>
                    <a:pt x="1062227" y="251840"/>
                  </a:lnTo>
                  <a:lnTo>
                    <a:pt x="1053963" y="246506"/>
                  </a:lnTo>
                  <a:close/>
                </a:path>
                <a:path w="1214120" h="358775">
                  <a:moveTo>
                    <a:pt x="1174641" y="93979"/>
                  </a:moveTo>
                  <a:lnTo>
                    <a:pt x="1103629" y="93979"/>
                  </a:lnTo>
                  <a:lnTo>
                    <a:pt x="1114635" y="94670"/>
                  </a:lnTo>
                  <a:lnTo>
                    <a:pt x="1125188" y="96742"/>
                  </a:lnTo>
                  <a:lnTo>
                    <a:pt x="1162034" y="118284"/>
                  </a:lnTo>
                  <a:lnTo>
                    <a:pt x="1183592" y="156527"/>
                  </a:lnTo>
                  <a:lnTo>
                    <a:pt x="1186384" y="178942"/>
                  </a:lnTo>
                  <a:lnTo>
                    <a:pt x="1185721" y="189108"/>
                  </a:lnTo>
                  <a:lnTo>
                    <a:pt x="1168959" y="229871"/>
                  </a:lnTo>
                  <a:lnTo>
                    <a:pt x="1135086" y="256641"/>
                  </a:lnTo>
                  <a:lnTo>
                    <a:pt x="1104010" y="263016"/>
                  </a:lnTo>
                  <a:lnTo>
                    <a:pt x="1173497" y="263016"/>
                  </a:lnTo>
                  <a:lnTo>
                    <a:pt x="1205785" y="219932"/>
                  </a:lnTo>
                  <a:lnTo>
                    <a:pt x="1213611" y="177291"/>
                  </a:lnTo>
                  <a:lnTo>
                    <a:pt x="1211635" y="155602"/>
                  </a:lnTo>
                  <a:lnTo>
                    <a:pt x="1205706" y="135508"/>
                  </a:lnTo>
                  <a:lnTo>
                    <a:pt x="1195824" y="117034"/>
                  </a:lnTo>
                  <a:lnTo>
                    <a:pt x="1181979" y="100195"/>
                  </a:lnTo>
                  <a:lnTo>
                    <a:pt x="1174641" y="93979"/>
                  </a:lnTo>
                  <a:close/>
                </a:path>
                <a:path w="1214120" h="358775">
                  <a:moveTo>
                    <a:pt x="1105915" y="68071"/>
                  </a:moveTo>
                  <a:lnTo>
                    <a:pt x="1059687" y="78993"/>
                  </a:lnTo>
                  <a:lnTo>
                    <a:pt x="1022984" y="111887"/>
                  </a:lnTo>
                  <a:lnTo>
                    <a:pt x="1052604" y="111887"/>
                  </a:lnTo>
                  <a:lnTo>
                    <a:pt x="1057552" y="107696"/>
                  </a:lnTo>
                  <a:lnTo>
                    <a:pt x="1071530" y="100075"/>
                  </a:lnTo>
                  <a:lnTo>
                    <a:pt x="1086889" y="95503"/>
                  </a:lnTo>
                  <a:lnTo>
                    <a:pt x="1103629" y="93979"/>
                  </a:lnTo>
                  <a:lnTo>
                    <a:pt x="1174641" y="93979"/>
                  </a:lnTo>
                  <a:lnTo>
                    <a:pt x="1165369" y="86127"/>
                  </a:lnTo>
                  <a:lnTo>
                    <a:pt x="1147143" y="76088"/>
                  </a:lnTo>
                  <a:lnTo>
                    <a:pt x="1127321" y="70074"/>
                  </a:lnTo>
                  <a:lnTo>
                    <a:pt x="1105915" y="68071"/>
                  </a:lnTo>
                  <a:close/>
                </a:path>
                <a:path w="1214120" h="358775">
                  <a:moveTo>
                    <a:pt x="683259" y="73532"/>
                  </a:moveTo>
                  <a:lnTo>
                    <a:pt x="678560" y="73532"/>
                  </a:lnTo>
                  <a:lnTo>
                    <a:pt x="582676" y="282320"/>
                  </a:lnTo>
                  <a:lnTo>
                    <a:pt x="611504" y="282320"/>
                  </a:lnTo>
                  <a:lnTo>
                    <a:pt x="680846" y="130301"/>
                  </a:lnTo>
                  <a:lnTo>
                    <a:pt x="709399" y="130301"/>
                  </a:lnTo>
                  <a:lnTo>
                    <a:pt x="683259" y="73532"/>
                  </a:lnTo>
                  <a:close/>
                </a:path>
                <a:path w="1214120" h="358775">
                  <a:moveTo>
                    <a:pt x="709399" y="130301"/>
                  </a:moveTo>
                  <a:lnTo>
                    <a:pt x="680846" y="130301"/>
                  </a:lnTo>
                  <a:lnTo>
                    <a:pt x="750823" y="282320"/>
                  </a:lnTo>
                  <a:lnTo>
                    <a:pt x="779398" y="282320"/>
                  </a:lnTo>
                  <a:lnTo>
                    <a:pt x="709399" y="130301"/>
                  </a:lnTo>
                  <a:close/>
                </a:path>
                <a:path w="1214120" h="358775">
                  <a:moveTo>
                    <a:pt x="398144" y="73532"/>
                  </a:moveTo>
                  <a:lnTo>
                    <a:pt x="369823" y="73532"/>
                  </a:lnTo>
                  <a:lnTo>
                    <a:pt x="455548" y="266573"/>
                  </a:lnTo>
                  <a:lnTo>
                    <a:pt x="415289" y="358775"/>
                  </a:lnTo>
                  <a:lnTo>
                    <a:pt x="443737" y="358775"/>
                  </a:lnTo>
                  <a:lnTo>
                    <a:pt x="498099" y="234314"/>
                  </a:lnTo>
                  <a:lnTo>
                    <a:pt x="470026" y="234314"/>
                  </a:lnTo>
                  <a:lnTo>
                    <a:pt x="398144" y="73532"/>
                  </a:lnTo>
                  <a:close/>
                </a:path>
                <a:path w="1214120" h="358775">
                  <a:moveTo>
                    <a:pt x="568325" y="73532"/>
                  </a:moveTo>
                  <a:lnTo>
                    <a:pt x="539750" y="73532"/>
                  </a:lnTo>
                  <a:lnTo>
                    <a:pt x="470026" y="234314"/>
                  </a:lnTo>
                  <a:lnTo>
                    <a:pt x="498099" y="234314"/>
                  </a:lnTo>
                  <a:lnTo>
                    <a:pt x="568325" y="73532"/>
                  </a:lnTo>
                  <a:close/>
                </a:path>
                <a:path w="1214120" h="358775">
                  <a:moveTo>
                    <a:pt x="28193" y="0"/>
                  </a:moveTo>
                  <a:lnTo>
                    <a:pt x="0" y="0"/>
                  </a:lnTo>
                  <a:lnTo>
                    <a:pt x="0" y="282320"/>
                  </a:lnTo>
                  <a:lnTo>
                    <a:pt x="328294" y="282320"/>
                  </a:lnTo>
                  <a:lnTo>
                    <a:pt x="328294" y="255650"/>
                  </a:lnTo>
                  <a:lnTo>
                    <a:pt x="28193" y="255650"/>
                  </a:lnTo>
                  <a:lnTo>
                    <a:pt x="28193" y="0"/>
                  </a:lnTo>
                  <a:close/>
                </a:path>
                <a:path w="1214120" h="358775">
                  <a:moveTo>
                    <a:pt x="177291" y="0"/>
                  </a:moveTo>
                  <a:lnTo>
                    <a:pt x="148970" y="0"/>
                  </a:lnTo>
                  <a:lnTo>
                    <a:pt x="148970" y="255650"/>
                  </a:lnTo>
                  <a:lnTo>
                    <a:pt x="177291" y="255650"/>
                  </a:lnTo>
                  <a:lnTo>
                    <a:pt x="177291" y="0"/>
                  </a:lnTo>
                  <a:close/>
                </a:path>
                <a:path w="1214120" h="358775">
                  <a:moveTo>
                    <a:pt x="328294" y="0"/>
                  </a:moveTo>
                  <a:lnTo>
                    <a:pt x="300100" y="0"/>
                  </a:lnTo>
                  <a:lnTo>
                    <a:pt x="300100" y="255650"/>
                  </a:lnTo>
                  <a:lnTo>
                    <a:pt x="328294" y="255650"/>
                  </a:lnTo>
                  <a:lnTo>
                    <a:pt x="328294" y="0"/>
                  </a:lnTo>
                  <a:close/>
                </a:path>
              </a:pathLst>
            </a:custGeom>
            <a:solidFill>
              <a:srgbClr val="CF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5846" y="922019"/>
              <a:ext cx="71755" cy="69215"/>
            </a:xfrm>
            <a:custGeom>
              <a:avLst/>
              <a:gdLst/>
              <a:ahLst/>
              <a:cxnLst/>
              <a:rect l="l" t="t" r="r" b="b"/>
              <a:pathLst>
                <a:path w="71754" h="69215">
                  <a:moveTo>
                    <a:pt x="53721" y="0"/>
                  </a:moveTo>
                  <a:lnTo>
                    <a:pt x="13334" y="5333"/>
                  </a:lnTo>
                  <a:lnTo>
                    <a:pt x="5206" y="14477"/>
                  </a:lnTo>
                  <a:lnTo>
                    <a:pt x="1777" y="19684"/>
                  </a:lnTo>
                  <a:lnTo>
                    <a:pt x="0" y="26924"/>
                  </a:lnTo>
                  <a:lnTo>
                    <a:pt x="0" y="35813"/>
                  </a:lnTo>
                  <a:lnTo>
                    <a:pt x="0" y="44450"/>
                  </a:lnTo>
                  <a:lnTo>
                    <a:pt x="2285" y="51434"/>
                  </a:lnTo>
                  <a:lnTo>
                    <a:pt x="6730" y="57022"/>
                  </a:lnTo>
                  <a:lnTo>
                    <a:pt x="11175" y="62610"/>
                  </a:lnTo>
                  <a:lnTo>
                    <a:pt x="53721" y="69214"/>
                  </a:lnTo>
                  <a:lnTo>
                    <a:pt x="71374" y="69214"/>
                  </a:lnTo>
                  <a:lnTo>
                    <a:pt x="71374" y="0"/>
                  </a:lnTo>
                  <a:lnTo>
                    <a:pt x="53721" y="0"/>
                  </a:lnTo>
                  <a:close/>
                </a:path>
              </a:pathLst>
            </a:custGeom>
            <a:ln w="6095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6694" y="916177"/>
              <a:ext cx="171450" cy="1751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28662" y="825245"/>
              <a:ext cx="1214120" cy="358775"/>
            </a:xfrm>
            <a:custGeom>
              <a:avLst/>
              <a:gdLst/>
              <a:ahLst/>
              <a:cxnLst/>
              <a:rect l="l" t="t" r="r" b="b"/>
              <a:pathLst>
                <a:path w="1214120" h="358775">
                  <a:moveTo>
                    <a:pt x="871981" y="73532"/>
                  </a:moveTo>
                  <a:lnTo>
                    <a:pt x="935481" y="73532"/>
                  </a:lnTo>
                  <a:lnTo>
                    <a:pt x="935481" y="282320"/>
                  </a:lnTo>
                  <a:lnTo>
                    <a:pt x="908557" y="282320"/>
                  </a:lnTo>
                  <a:lnTo>
                    <a:pt x="908557" y="188849"/>
                  </a:lnTo>
                  <a:lnTo>
                    <a:pt x="889507" y="188849"/>
                  </a:lnTo>
                  <a:lnTo>
                    <a:pt x="829817" y="282320"/>
                  </a:lnTo>
                  <a:lnTo>
                    <a:pt x="800861" y="282320"/>
                  </a:lnTo>
                  <a:lnTo>
                    <a:pt x="863726" y="186181"/>
                  </a:lnTo>
                  <a:lnTo>
                    <a:pt x="852560" y="183993"/>
                  </a:lnTo>
                  <a:lnTo>
                    <a:pt x="819326" y="160520"/>
                  </a:lnTo>
                  <a:lnTo>
                    <a:pt x="811021" y="131444"/>
                  </a:lnTo>
                  <a:lnTo>
                    <a:pt x="812089" y="118417"/>
                  </a:lnTo>
                  <a:lnTo>
                    <a:pt x="836959" y="81998"/>
                  </a:lnTo>
                  <a:lnTo>
                    <a:pt x="859006" y="74465"/>
                  </a:lnTo>
                  <a:lnTo>
                    <a:pt x="871981" y="73532"/>
                  </a:lnTo>
                  <a:close/>
                </a:path>
                <a:path w="1214120" h="358775">
                  <a:moveTo>
                    <a:pt x="678560" y="73532"/>
                  </a:moveTo>
                  <a:lnTo>
                    <a:pt x="683259" y="73532"/>
                  </a:lnTo>
                  <a:lnTo>
                    <a:pt x="779398" y="282320"/>
                  </a:lnTo>
                  <a:lnTo>
                    <a:pt x="750823" y="282320"/>
                  </a:lnTo>
                  <a:lnTo>
                    <a:pt x="680846" y="130301"/>
                  </a:lnTo>
                  <a:lnTo>
                    <a:pt x="611504" y="282320"/>
                  </a:lnTo>
                  <a:lnTo>
                    <a:pt x="582676" y="282320"/>
                  </a:lnTo>
                  <a:lnTo>
                    <a:pt x="678560" y="73532"/>
                  </a:lnTo>
                  <a:close/>
                </a:path>
                <a:path w="1214120" h="358775">
                  <a:moveTo>
                    <a:pt x="369823" y="73532"/>
                  </a:moveTo>
                  <a:lnTo>
                    <a:pt x="398144" y="73532"/>
                  </a:lnTo>
                  <a:lnTo>
                    <a:pt x="470026" y="234314"/>
                  </a:lnTo>
                  <a:lnTo>
                    <a:pt x="539750" y="73532"/>
                  </a:lnTo>
                  <a:lnTo>
                    <a:pt x="568325" y="73532"/>
                  </a:lnTo>
                  <a:lnTo>
                    <a:pt x="443737" y="358775"/>
                  </a:lnTo>
                  <a:lnTo>
                    <a:pt x="415289" y="358775"/>
                  </a:lnTo>
                  <a:lnTo>
                    <a:pt x="455548" y="266573"/>
                  </a:lnTo>
                  <a:lnTo>
                    <a:pt x="369823" y="73532"/>
                  </a:lnTo>
                  <a:close/>
                </a:path>
                <a:path w="1214120" h="358775">
                  <a:moveTo>
                    <a:pt x="1105915" y="68071"/>
                  </a:moveTo>
                  <a:lnTo>
                    <a:pt x="1147143" y="76088"/>
                  </a:lnTo>
                  <a:lnTo>
                    <a:pt x="1181988" y="100202"/>
                  </a:lnTo>
                  <a:lnTo>
                    <a:pt x="1205706" y="135508"/>
                  </a:lnTo>
                  <a:lnTo>
                    <a:pt x="1213611" y="177291"/>
                  </a:lnTo>
                  <a:lnTo>
                    <a:pt x="1211657" y="199481"/>
                  </a:lnTo>
                  <a:lnTo>
                    <a:pt x="1195984" y="238621"/>
                  </a:lnTo>
                  <a:lnTo>
                    <a:pt x="1165792" y="269619"/>
                  </a:lnTo>
                  <a:lnTo>
                    <a:pt x="1127986" y="285759"/>
                  </a:lnTo>
                  <a:lnTo>
                    <a:pt x="1106677" y="287781"/>
                  </a:lnTo>
                  <a:lnTo>
                    <a:pt x="1094442" y="287119"/>
                  </a:lnTo>
                  <a:lnTo>
                    <a:pt x="1050613" y="271563"/>
                  </a:lnTo>
                  <a:lnTo>
                    <a:pt x="1022984" y="246506"/>
                  </a:lnTo>
                  <a:lnTo>
                    <a:pt x="1022984" y="358775"/>
                  </a:lnTo>
                  <a:lnTo>
                    <a:pt x="996187" y="358775"/>
                  </a:lnTo>
                  <a:lnTo>
                    <a:pt x="996187" y="73532"/>
                  </a:lnTo>
                  <a:lnTo>
                    <a:pt x="1022984" y="73532"/>
                  </a:lnTo>
                  <a:lnTo>
                    <a:pt x="1022984" y="111887"/>
                  </a:lnTo>
                  <a:lnTo>
                    <a:pt x="1031273" y="101621"/>
                  </a:lnTo>
                  <a:lnTo>
                    <a:pt x="1070304" y="74233"/>
                  </a:lnTo>
                  <a:lnTo>
                    <a:pt x="1093442" y="68760"/>
                  </a:lnTo>
                  <a:lnTo>
                    <a:pt x="1105915" y="68071"/>
                  </a:lnTo>
                  <a:close/>
                </a:path>
                <a:path w="1214120" h="358775">
                  <a:moveTo>
                    <a:pt x="0" y="0"/>
                  </a:moveTo>
                  <a:lnTo>
                    <a:pt x="28193" y="0"/>
                  </a:lnTo>
                  <a:lnTo>
                    <a:pt x="28193" y="255650"/>
                  </a:lnTo>
                  <a:lnTo>
                    <a:pt x="148970" y="255650"/>
                  </a:lnTo>
                  <a:lnTo>
                    <a:pt x="148970" y="0"/>
                  </a:lnTo>
                  <a:lnTo>
                    <a:pt x="177291" y="0"/>
                  </a:lnTo>
                  <a:lnTo>
                    <a:pt x="177291" y="255650"/>
                  </a:lnTo>
                  <a:lnTo>
                    <a:pt x="300100" y="255650"/>
                  </a:lnTo>
                  <a:lnTo>
                    <a:pt x="300100" y="0"/>
                  </a:lnTo>
                  <a:lnTo>
                    <a:pt x="328294" y="0"/>
                  </a:lnTo>
                  <a:lnTo>
                    <a:pt x="328294" y="282320"/>
                  </a:lnTo>
                  <a:lnTo>
                    <a:pt x="0" y="282320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60435" y="780287"/>
              <a:ext cx="107442" cy="4137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86470" y="812672"/>
              <a:ext cx="70485" cy="377190"/>
            </a:xfrm>
            <a:custGeom>
              <a:avLst/>
              <a:gdLst/>
              <a:ahLst/>
              <a:cxnLst/>
              <a:rect l="l" t="t" r="r" b="b"/>
              <a:pathLst>
                <a:path w="70484" h="377190">
                  <a:moveTo>
                    <a:pt x="38988" y="0"/>
                  </a:moveTo>
                  <a:lnTo>
                    <a:pt x="9398" y="0"/>
                  </a:lnTo>
                  <a:lnTo>
                    <a:pt x="16515" y="18599"/>
                  </a:lnTo>
                  <a:lnTo>
                    <a:pt x="22812" y="38592"/>
                  </a:lnTo>
                  <a:lnTo>
                    <a:pt x="32893" y="82803"/>
                  </a:lnTo>
                  <a:lnTo>
                    <a:pt x="39354" y="130730"/>
                  </a:lnTo>
                  <a:lnTo>
                    <a:pt x="41528" y="180466"/>
                  </a:lnTo>
                  <a:lnTo>
                    <a:pt x="40816" y="207664"/>
                  </a:lnTo>
                  <a:lnTo>
                    <a:pt x="35153" y="260727"/>
                  </a:lnTo>
                  <a:lnTo>
                    <a:pt x="24128" y="311566"/>
                  </a:lnTo>
                  <a:lnTo>
                    <a:pt x="9026" y="356612"/>
                  </a:lnTo>
                  <a:lnTo>
                    <a:pt x="0" y="376681"/>
                  </a:lnTo>
                  <a:lnTo>
                    <a:pt x="31114" y="376681"/>
                  </a:lnTo>
                  <a:lnTo>
                    <a:pt x="47878" y="331263"/>
                  </a:lnTo>
                  <a:lnTo>
                    <a:pt x="60071" y="281939"/>
                  </a:lnTo>
                  <a:lnTo>
                    <a:pt x="67611" y="230155"/>
                  </a:lnTo>
                  <a:lnTo>
                    <a:pt x="70103" y="177037"/>
                  </a:lnTo>
                  <a:lnTo>
                    <a:pt x="69580" y="152225"/>
                  </a:lnTo>
                  <a:lnTo>
                    <a:pt x="65389" y="104028"/>
                  </a:lnTo>
                  <a:lnTo>
                    <a:pt x="57169" y="58185"/>
                  </a:lnTo>
                  <a:lnTo>
                    <a:pt x="45827" y="17887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CF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86470" y="812672"/>
              <a:ext cx="70485" cy="377190"/>
            </a:xfrm>
            <a:custGeom>
              <a:avLst/>
              <a:gdLst/>
              <a:ahLst/>
              <a:cxnLst/>
              <a:rect l="l" t="t" r="r" b="b"/>
              <a:pathLst>
                <a:path w="70484" h="377190">
                  <a:moveTo>
                    <a:pt x="9398" y="0"/>
                  </a:moveTo>
                  <a:lnTo>
                    <a:pt x="38988" y="0"/>
                  </a:lnTo>
                  <a:lnTo>
                    <a:pt x="45827" y="17887"/>
                  </a:lnTo>
                  <a:lnTo>
                    <a:pt x="57169" y="58185"/>
                  </a:lnTo>
                  <a:lnTo>
                    <a:pt x="65389" y="104028"/>
                  </a:lnTo>
                  <a:lnTo>
                    <a:pt x="69580" y="152225"/>
                  </a:lnTo>
                  <a:lnTo>
                    <a:pt x="70103" y="177037"/>
                  </a:lnTo>
                  <a:lnTo>
                    <a:pt x="69482" y="203751"/>
                  </a:lnTo>
                  <a:lnTo>
                    <a:pt x="64478" y="256226"/>
                  </a:lnTo>
                  <a:lnTo>
                    <a:pt x="54546" y="307084"/>
                  </a:lnTo>
                  <a:lnTo>
                    <a:pt x="40068" y="354466"/>
                  </a:lnTo>
                  <a:lnTo>
                    <a:pt x="31114" y="376681"/>
                  </a:lnTo>
                  <a:lnTo>
                    <a:pt x="0" y="376681"/>
                  </a:lnTo>
                  <a:lnTo>
                    <a:pt x="9026" y="356612"/>
                  </a:lnTo>
                  <a:lnTo>
                    <a:pt x="17065" y="334899"/>
                  </a:lnTo>
                  <a:lnTo>
                    <a:pt x="30225" y="286638"/>
                  </a:lnTo>
                  <a:lnTo>
                    <a:pt x="38687" y="234410"/>
                  </a:lnTo>
                  <a:lnTo>
                    <a:pt x="41528" y="180466"/>
                  </a:lnTo>
                  <a:lnTo>
                    <a:pt x="40983" y="155366"/>
                  </a:lnTo>
                  <a:lnTo>
                    <a:pt x="36653" y="106547"/>
                  </a:lnTo>
                  <a:lnTo>
                    <a:pt x="28275" y="59989"/>
                  </a:lnTo>
                  <a:lnTo>
                    <a:pt x="16515" y="18599"/>
                  </a:lnTo>
                  <a:lnTo>
                    <a:pt x="9398" y="0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0311" y="1369567"/>
            <a:ext cx="791654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1247775" indent="-384175" algn="just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875" algn="l"/>
              </a:tabLst>
            </a:pP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Конкретизація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загальної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мети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(цілі) </a:t>
            </a:r>
            <a:r>
              <a:rPr sz="1800" b="1" spc="-10" dirty="0">
                <a:solidFill>
                  <a:srgbClr val="3E3E3E"/>
                </a:solidFill>
                <a:latin typeface="Century Gothic"/>
                <a:cs typeface="Century Gothic"/>
              </a:rPr>
              <a:t>уроку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. Визначення 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предметної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і ключової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(ключових)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компетентностей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до  конкретного</a:t>
            </a:r>
            <a:r>
              <a:rPr sz="1800" spc="-2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уроку</a:t>
            </a:r>
            <a:endParaRPr sz="1800" dirty="0">
              <a:latin typeface="Century Gothic"/>
              <a:cs typeface="Century Gothic"/>
            </a:endParaRPr>
          </a:p>
          <a:p>
            <a:pPr marL="396240" indent="-384175" algn="just">
              <a:lnSpc>
                <a:spcPct val="100000"/>
              </a:lnSpc>
              <a:spcBef>
                <a:spcPts val="430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875" algn="l"/>
              </a:tabLst>
            </a:pP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Поділ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змісту теми на </a:t>
            </a:r>
            <a:r>
              <a:rPr sz="1800" b="1" spc="-10" dirty="0">
                <a:solidFill>
                  <a:srgbClr val="3E3E3E"/>
                </a:solidFill>
                <a:latin typeface="Century Gothic"/>
                <a:cs typeface="Century Gothic"/>
              </a:rPr>
              <a:t>навчальні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ситуації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залежно </a:t>
            </a:r>
            <a:r>
              <a:rPr sz="1800" spc="5" dirty="0">
                <a:solidFill>
                  <a:srgbClr val="3E3E3E"/>
                </a:solidFill>
                <a:latin typeface="Century Gothic"/>
                <a:cs typeface="Century Gothic"/>
              </a:rPr>
              <a:t>від</a:t>
            </a:r>
            <a:r>
              <a:rPr sz="1800" spc="1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його</a:t>
            </a:r>
            <a:endParaRPr sz="1800" dirty="0">
              <a:latin typeface="Century Gothic"/>
              <a:cs typeface="Century Gothic"/>
            </a:endParaRPr>
          </a:p>
          <a:p>
            <a:pPr marL="396240" marR="200660" algn="just">
              <a:lnSpc>
                <a:spcPct val="100000"/>
              </a:lnSpc>
            </a:pP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структури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-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теоретична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інформація,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знання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способів діяльності,  знання в </a:t>
            </a:r>
            <a:r>
              <a:rPr sz="1800" spc="5" dirty="0">
                <a:solidFill>
                  <a:srgbClr val="3E3E3E"/>
                </a:solidFill>
                <a:latin typeface="Century Gothic"/>
                <a:cs typeface="Century Gothic"/>
              </a:rPr>
              <a:t>дії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або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вміння</a:t>
            </a:r>
            <a:r>
              <a:rPr sz="1800" spc="-10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тощо</a:t>
            </a:r>
            <a:endParaRPr sz="1800" dirty="0">
              <a:latin typeface="Century Gothic"/>
              <a:cs typeface="Century Gothic"/>
            </a:endParaRPr>
          </a:p>
          <a:p>
            <a:pPr marL="396240" indent="-384175">
              <a:lnSpc>
                <a:spcPct val="100000"/>
              </a:lnSpc>
              <a:spcBef>
                <a:spcPts val="434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Формулювання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цільового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завдання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до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кожної навчальної</a:t>
            </a:r>
            <a:r>
              <a:rPr sz="1800" spc="-5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ситуації</a:t>
            </a:r>
            <a:endParaRPr sz="1800" dirty="0">
              <a:latin typeface="Century Gothic"/>
              <a:cs typeface="Century Gothic"/>
            </a:endParaRPr>
          </a:p>
          <a:p>
            <a:pPr marL="396240" marR="448309" indent="-384175">
              <a:lnSpc>
                <a:spcPct val="100000"/>
              </a:lnSpc>
              <a:spcBef>
                <a:spcPts val="430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Вибір методів навчання,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релевантних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цільовим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завданням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за  </a:t>
            </a:r>
            <a:r>
              <a:rPr sz="1800" spc="5" dirty="0">
                <a:solidFill>
                  <a:srgbClr val="3E3E3E"/>
                </a:solidFill>
                <a:latin typeface="Century Gothic"/>
                <a:cs typeface="Century Gothic"/>
              </a:rPr>
              <a:t>їхніми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дидактичними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функціями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(засвоєння, формування,  узагальнення)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та змісту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навчального матеріалу (теоретичний, 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емпіричний чи</a:t>
            </a:r>
            <a:r>
              <a:rPr sz="1800" spc="-1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практичний)</a:t>
            </a:r>
            <a:endParaRPr sz="1800" dirty="0">
              <a:latin typeface="Century Gothic"/>
              <a:cs typeface="Century Gothic"/>
            </a:endParaRPr>
          </a:p>
          <a:p>
            <a:pPr marL="396240" indent="-384175">
              <a:lnSpc>
                <a:spcPct val="100000"/>
              </a:lnSpc>
              <a:spcBef>
                <a:spcPts val="434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Визначення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форм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організації навчальної діяльності</a:t>
            </a:r>
            <a:r>
              <a:rPr sz="1800" b="1" spc="434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учнів</a:t>
            </a:r>
            <a:endParaRPr sz="1800" dirty="0">
              <a:latin typeface="Century Gothic"/>
              <a:cs typeface="Century Gothic"/>
            </a:endParaRPr>
          </a:p>
          <a:p>
            <a:pPr marL="396240" marR="5080">
              <a:lnSpc>
                <a:spcPct val="100000"/>
              </a:lnSpc>
            </a:pP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(індивідуально-самостійна, парна, групова, загальнокласна,  фронтальна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чи оптимальне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поєднання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їх)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адекватно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до змісту та  методів</a:t>
            </a:r>
            <a:r>
              <a:rPr sz="1800" spc="-2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роботи</a:t>
            </a:r>
            <a:endParaRPr sz="1800" dirty="0">
              <a:latin typeface="Century Gothic"/>
              <a:cs typeface="Century Gothic"/>
            </a:endParaRPr>
          </a:p>
          <a:p>
            <a:pPr marL="396240" indent="-384175">
              <a:lnSpc>
                <a:spcPct val="100000"/>
              </a:lnSpc>
              <a:spcBef>
                <a:spcPts val="434"/>
              </a:spcBef>
              <a:buClr>
                <a:srgbClr val="B83C68"/>
              </a:buClr>
              <a:buSzPct val="80555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Окреслення очікуваного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результату </a:t>
            </a:r>
            <a:r>
              <a:rPr sz="18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спільної </a:t>
            </a:r>
            <a:r>
              <a:rPr sz="1800" b="1" dirty="0">
                <a:solidFill>
                  <a:srgbClr val="3E3E3E"/>
                </a:solidFill>
                <a:latin typeface="Century Gothic"/>
                <a:cs typeface="Century Gothic"/>
              </a:rPr>
              <a:t>діяльності</a:t>
            </a:r>
            <a:r>
              <a:rPr sz="1800" b="1" spc="-12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та</a:t>
            </a:r>
            <a:endParaRPr sz="1800" dirty="0">
              <a:latin typeface="Century Gothic"/>
              <a:cs typeface="Century Gothic"/>
            </a:endParaRPr>
          </a:p>
          <a:p>
            <a:pPr marL="396240">
              <a:lnSpc>
                <a:spcPct val="100000"/>
              </a:lnSpc>
            </a:pP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врахування його </a:t>
            </a:r>
            <a:r>
              <a:rPr sz="1800" spc="5" dirty="0">
                <a:solidFill>
                  <a:srgbClr val="3E3E3E"/>
                </a:solidFill>
                <a:latin typeface="Century Gothic"/>
                <a:cs typeface="Century Gothic"/>
              </a:rPr>
              <a:t>під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час вибору </a:t>
            </a:r>
            <a:r>
              <a:rPr sz="1800" spc="-10" dirty="0">
                <a:solidFill>
                  <a:srgbClr val="3E3E3E"/>
                </a:solidFill>
                <a:latin typeface="Century Gothic"/>
                <a:cs typeface="Century Gothic"/>
              </a:rPr>
              <a:t>змісту, </a:t>
            </a:r>
            <a:r>
              <a:rPr sz="1800" dirty="0">
                <a:solidFill>
                  <a:srgbClr val="3E3E3E"/>
                </a:solidFill>
                <a:latin typeface="Century Gothic"/>
                <a:cs typeface="Century Gothic"/>
              </a:rPr>
              <a:t>методів і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форм</a:t>
            </a:r>
            <a:r>
              <a:rPr sz="1800" spc="-1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</a:rPr>
              <a:t>роботи</a:t>
            </a:r>
            <a:endParaRPr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261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468" y="1351788"/>
            <a:ext cx="683895" cy="3928110"/>
            <a:chOff x="696468" y="1351788"/>
            <a:chExt cx="683895" cy="3928110"/>
          </a:xfrm>
        </p:grpSpPr>
        <p:sp>
          <p:nvSpPr>
            <p:cNvPr id="3" name="object 3"/>
            <p:cNvSpPr/>
            <p:nvPr/>
          </p:nvSpPr>
          <p:spPr>
            <a:xfrm>
              <a:off x="696468" y="1862328"/>
              <a:ext cx="317753" cy="29436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782" y="1871472"/>
              <a:ext cx="289763" cy="2915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351788"/>
              <a:ext cx="322325" cy="39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4376" y="1360551"/>
              <a:ext cx="293954" cy="39000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85900" y="1598675"/>
            <a:ext cx="630173" cy="3501389"/>
            <a:chOff x="1485900" y="1598675"/>
            <a:chExt cx="630173" cy="3501389"/>
          </a:xfrm>
        </p:grpSpPr>
        <p:sp>
          <p:nvSpPr>
            <p:cNvPr id="8" name="object 8"/>
            <p:cNvSpPr/>
            <p:nvPr/>
          </p:nvSpPr>
          <p:spPr>
            <a:xfrm>
              <a:off x="1485900" y="1799843"/>
              <a:ext cx="259829" cy="3062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2315" y="1809241"/>
              <a:ext cx="231775" cy="30349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9175" y="3028187"/>
              <a:ext cx="326898" cy="20718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5845" y="3036950"/>
              <a:ext cx="298196" cy="2043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9843" y="1694687"/>
              <a:ext cx="311670" cy="13235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672" y="1707895"/>
              <a:ext cx="278130" cy="1288415"/>
            </a:xfrm>
            <a:custGeom>
              <a:avLst/>
              <a:gdLst/>
              <a:ahLst/>
              <a:cxnLst/>
              <a:rect l="l" t="t" r="r" b="b"/>
              <a:pathLst>
                <a:path w="278130" h="1288414">
                  <a:moveTo>
                    <a:pt x="138302" y="921257"/>
                  </a:moveTo>
                  <a:lnTo>
                    <a:pt x="92815" y="933795"/>
                  </a:lnTo>
                  <a:lnTo>
                    <a:pt x="59594" y="971407"/>
                  </a:lnTo>
                  <a:lnTo>
                    <a:pt x="52831" y="1005586"/>
                  </a:lnTo>
                  <a:lnTo>
                    <a:pt x="54524" y="1023560"/>
                  </a:lnTo>
                  <a:lnTo>
                    <a:pt x="80009" y="1067815"/>
                  </a:lnTo>
                  <a:lnTo>
                    <a:pt x="122086" y="1088765"/>
                  </a:lnTo>
                  <a:lnTo>
                    <a:pt x="138302" y="1090167"/>
                  </a:lnTo>
                  <a:lnTo>
                    <a:pt x="154785" y="1088691"/>
                  </a:lnTo>
                  <a:lnTo>
                    <a:pt x="170148" y="1084262"/>
                  </a:lnTo>
                  <a:lnTo>
                    <a:pt x="184415" y="1076880"/>
                  </a:lnTo>
                  <a:lnTo>
                    <a:pt x="194530" y="1068958"/>
                  </a:lnTo>
                  <a:lnTo>
                    <a:pt x="138810" y="1068958"/>
                  </a:lnTo>
                  <a:lnTo>
                    <a:pt x="125690" y="1067792"/>
                  </a:lnTo>
                  <a:lnTo>
                    <a:pt x="83974" y="1040503"/>
                  </a:lnTo>
                  <a:lnTo>
                    <a:pt x="73151" y="1005713"/>
                  </a:lnTo>
                  <a:lnTo>
                    <a:pt x="74362" y="993211"/>
                  </a:lnTo>
                  <a:lnTo>
                    <a:pt x="102449" y="952894"/>
                  </a:lnTo>
                  <a:lnTo>
                    <a:pt x="138810" y="942339"/>
                  </a:lnTo>
                  <a:lnTo>
                    <a:pt x="194368" y="942339"/>
                  </a:lnTo>
                  <a:lnTo>
                    <a:pt x="184415" y="934545"/>
                  </a:lnTo>
                  <a:lnTo>
                    <a:pt x="170148" y="927163"/>
                  </a:lnTo>
                  <a:lnTo>
                    <a:pt x="154785" y="922734"/>
                  </a:lnTo>
                  <a:lnTo>
                    <a:pt x="138302" y="921257"/>
                  </a:lnTo>
                  <a:close/>
                </a:path>
                <a:path w="278130" h="1288414">
                  <a:moveTo>
                    <a:pt x="194368" y="942339"/>
                  </a:moveTo>
                  <a:lnTo>
                    <a:pt x="138810" y="942339"/>
                  </a:lnTo>
                  <a:lnTo>
                    <a:pt x="147431" y="942865"/>
                  </a:lnTo>
                  <a:lnTo>
                    <a:pt x="155765" y="944451"/>
                  </a:lnTo>
                  <a:lnTo>
                    <a:pt x="190400" y="966976"/>
                  </a:lnTo>
                  <a:lnTo>
                    <a:pt x="203200" y="1005713"/>
                  </a:lnTo>
                  <a:lnTo>
                    <a:pt x="202695" y="1014192"/>
                  </a:lnTo>
                  <a:lnTo>
                    <a:pt x="184975" y="1050480"/>
                  </a:lnTo>
                  <a:lnTo>
                    <a:pt x="147431" y="1068433"/>
                  </a:lnTo>
                  <a:lnTo>
                    <a:pt x="138810" y="1068958"/>
                  </a:lnTo>
                  <a:lnTo>
                    <a:pt x="194530" y="1068958"/>
                  </a:lnTo>
                  <a:lnTo>
                    <a:pt x="221436" y="1023397"/>
                  </a:lnTo>
                  <a:lnTo>
                    <a:pt x="223012" y="1005586"/>
                  </a:lnTo>
                  <a:lnTo>
                    <a:pt x="221436" y="987867"/>
                  </a:lnTo>
                  <a:lnTo>
                    <a:pt x="216693" y="971851"/>
                  </a:lnTo>
                  <a:lnTo>
                    <a:pt x="208760" y="957526"/>
                  </a:lnTo>
                  <a:lnTo>
                    <a:pt x="197612" y="944879"/>
                  </a:lnTo>
                  <a:lnTo>
                    <a:pt x="194368" y="942339"/>
                  </a:lnTo>
                  <a:close/>
                </a:path>
                <a:path w="278130" h="1288414">
                  <a:moveTo>
                    <a:pt x="139572" y="455167"/>
                  </a:moveTo>
                  <a:lnTo>
                    <a:pt x="95960" y="465312"/>
                  </a:lnTo>
                  <a:lnTo>
                    <a:pt x="60658" y="501903"/>
                  </a:lnTo>
                  <a:lnTo>
                    <a:pt x="52895" y="539750"/>
                  </a:lnTo>
                  <a:lnTo>
                    <a:pt x="54738" y="558210"/>
                  </a:lnTo>
                  <a:lnTo>
                    <a:pt x="83438" y="603376"/>
                  </a:lnTo>
                  <a:lnTo>
                    <a:pt x="123372" y="621111"/>
                  </a:lnTo>
                  <a:lnTo>
                    <a:pt x="138302" y="622300"/>
                  </a:lnTo>
                  <a:lnTo>
                    <a:pt x="154259" y="620897"/>
                  </a:lnTo>
                  <a:lnTo>
                    <a:pt x="169370" y="616696"/>
                  </a:lnTo>
                  <a:lnTo>
                    <a:pt x="183647" y="609709"/>
                  </a:lnTo>
                  <a:lnTo>
                    <a:pt x="195878" y="600837"/>
                  </a:lnTo>
                  <a:lnTo>
                    <a:pt x="139572" y="600837"/>
                  </a:lnTo>
                  <a:lnTo>
                    <a:pt x="139572" y="598804"/>
                  </a:lnTo>
                  <a:lnTo>
                    <a:pt x="121538" y="598804"/>
                  </a:lnTo>
                  <a:lnTo>
                    <a:pt x="111085" y="595187"/>
                  </a:lnTo>
                  <a:lnTo>
                    <a:pt x="81343" y="570882"/>
                  </a:lnTo>
                  <a:lnTo>
                    <a:pt x="72818" y="537971"/>
                  </a:lnTo>
                  <a:lnTo>
                    <a:pt x="73151" y="531715"/>
                  </a:lnTo>
                  <a:lnTo>
                    <a:pt x="90154" y="494532"/>
                  </a:lnTo>
                  <a:lnTo>
                    <a:pt x="121538" y="478027"/>
                  </a:lnTo>
                  <a:lnTo>
                    <a:pt x="139572" y="478027"/>
                  </a:lnTo>
                  <a:lnTo>
                    <a:pt x="139572" y="455167"/>
                  </a:lnTo>
                  <a:close/>
                </a:path>
                <a:path w="278130" h="1288414">
                  <a:moveTo>
                    <a:pt x="174370" y="460501"/>
                  </a:moveTo>
                  <a:lnTo>
                    <a:pt x="165100" y="478027"/>
                  </a:lnTo>
                  <a:lnTo>
                    <a:pt x="172531" y="482717"/>
                  </a:lnTo>
                  <a:lnTo>
                    <a:pt x="178831" y="487251"/>
                  </a:lnTo>
                  <a:lnTo>
                    <a:pt x="199516" y="515746"/>
                  </a:lnTo>
                  <a:lnTo>
                    <a:pt x="202437" y="523493"/>
                  </a:lnTo>
                  <a:lnTo>
                    <a:pt x="203834" y="531494"/>
                  </a:lnTo>
                  <a:lnTo>
                    <a:pt x="203834" y="539750"/>
                  </a:lnTo>
                  <a:lnTo>
                    <a:pt x="185800" y="582802"/>
                  </a:lnTo>
                  <a:lnTo>
                    <a:pt x="139572" y="600837"/>
                  </a:lnTo>
                  <a:lnTo>
                    <a:pt x="195878" y="600837"/>
                  </a:lnTo>
                  <a:lnTo>
                    <a:pt x="221392" y="556710"/>
                  </a:lnTo>
                  <a:lnTo>
                    <a:pt x="223012" y="537971"/>
                  </a:lnTo>
                  <a:lnTo>
                    <a:pt x="222676" y="529256"/>
                  </a:lnTo>
                  <a:lnTo>
                    <a:pt x="210915" y="492490"/>
                  </a:lnTo>
                  <a:lnTo>
                    <a:pt x="182443" y="464974"/>
                  </a:lnTo>
                  <a:lnTo>
                    <a:pt x="174370" y="460501"/>
                  </a:lnTo>
                  <a:close/>
                </a:path>
                <a:path w="278130" h="1288414">
                  <a:moveTo>
                    <a:pt x="139572" y="478027"/>
                  </a:moveTo>
                  <a:lnTo>
                    <a:pt x="121538" y="478027"/>
                  </a:lnTo>
                  <a:lnTo>
                    <a:pt x="121538" y="598804"/>
                  </a:lnTo>
                  <a:lnTo>
                    <a:pt x="139572" y="598804"/>
                  </a:lnTo>
                  <a:lnTo>
                    <a:pt x="139572" y="478027"/>
                  </a:lnTo>
                  <a:close/>
                </a:path>
                <a:path w="278130" h="1288414">
                  <a:moveTo>
                    <a:pt x="218820" y="115062"/>
                  </a:moveTo>
                  <a:lnTo>
                    <a:pt x="56895" y="115062"/>
                  </a:lnTo>
                  <a:lnTo>
                    <a:pt x="56895" y="135889"/>
                  </a:lnTo>
                  <a:lnTo>
                    <a:pt x="218820" y="135889"/>
                  </a:lnTo>
                  <a:lnTo>
                    <a:pt x="218820" y="115062"/>
                  </a:lnTo>
                  <a:close/>
                </a:path>
                <a:path w="278130" h="1288414">
                  <a:moveTo>
                    <a:pt x="140843" y="20827"/>
                  </a:moveTo>
                  <a:lnTo>
                    <a:pt x="121284" y="20827"/>
                  </a:lnTo>
                  <a:lnTo>
                    <a:pt x="121284" y="115062"/>
                  </a:lnTo>
                  <a:lnTo>
                    <a:pt x="140843" y="115062"/>
                  </a:lnTo>
                  <a:lnTo>
                    <a:pt x="140843" y="20827"/>
                  </a:lnTo>
                  <a:close/>
                </a:path>
                <a:path w="278130" h="1288414">
                  <a:moveTo>
                    <a:pt x="218820" y="0"/>
                  </a:moveTo>
                  <a:lnTo>
                    <a:pt x="56895" y="0"/>
                  </a:lnTo>
                  <a:lnTo>
                    <a:pt x="56895" y="20827"/>
                  </a:lnTo>
                  <a:lnTo>
                    <a:pt x="218820" y="20827"/>
                  </a:lnTo>
                  <a:lnTo>
                    <a:pt x="218820" y="0"/>
                  </a:lnTo>
                  <a:close/>
                </a:path>
                <a:path w="278130" h="1288414">
                  <a:moveTo>
                    <a:pt x="56895" y="162432"/>
                  </a:moveTo>
                  <a:lnTo>
                    <a:pt x="56895" y="184657"/>
                  </a:lnTo>
                  <a:lnTo>
                    <a:pt x="181609" y="238632"/>
                  </a:lnTo>
                  <a:lnTo>
                    <a:pt x="56895" y="294258"/>
                  </a:lnTo>
                  <a:lnTo>
                    <a:pt x="56895" y="316356"/>
                  </a:lnTo>
                  <a:lnTo>
                    <a:pt x="206628" y="249808"/>
                  </a:lnTo>
                  <a:lnTo>
                    <a:pt x="256907" y="249808"/>
                  </a:lnTo>
                  <a:lnTo>
                    <a:pt x="56895" y="162432"/>
                  </a:lnTo>
                  <a:close/>
                </a:path>
                <a:path w="278130" h="1288414">
                  <a:moveTo>
                    <a:pt x="256907" y="249808"/>
                  </a:moveTo>
                  <a:lnTo>
                    <a:pt x="206628" y="249808"/>
                  </a:lnTo>
                  <a:lnTo>
                    <a:pt x="278129" y="281050"/>
                  </a:lnTo>
                  <a:lnTo>
                    <a:pt x="278129" y="259079"/>
                  </a:lnTo>
                  <a:lnTo>
                    <a:pt x="256907" y="249808"/>
                  </a:lnTo>
                  <a:close/>
                </a:path>
                <a:path w="278130" h="1288414">
                  <a:moveTo>
                    <a:pt x="74929" y="327913"/>
                  </a:moveTo>
                  <a:lnTo>
                    <a:pt x="56895" y="327913"/>
                  </a:lnTo>
                  <a:lnTo>
                    <a:pt x="56895" y="434466"/>
                  </a:lnTo>
                  <a:lnTo>
                    <a:pt x="74929" y="434466"/>
                  </a:lnTo>
                  <a:lnTo>
                    <a:pt x="74929" y="391540"/>
                  </a:lnTo>
                  <a:lnTo>
                    <a:pt x="218820" y="391540"/>
                  </a:lnTo>
                  <a:lnTo>
                    <a:pt x="218820" y="370713"/>
                  </a:lnTo>
                  <a:lnTo>
                    <a:pt x="74929" y="370713"/>
                  </a:lnTo>
                  <a:lnTo>
                    <a:pt x="74929" y="327913"/>
                  </a:lnTo>
                  <a:close/>
                </a:path>
                <a:path w="278130" h="1288414">
                  <a:moveTo>
                    <a:pt x="218820" y="645794"/>
                  </a:moveTo>
                  <a:lnTo>
                    <a:pt x="56895" y="700786"/>
                  </a:lnTo>
                  <a:lnTo>
                    <a:pt x="56895" y="706754"/>
                  </a:lnTo>
                  <a:lnTo>
                    <a:pt x="183641" y="771778"/>
                  </a:lnTo>
                  <a:lnTo>
                    <a:pt x="56895" y="836929"/>
                  </a:lnTo>
                  <a:lnTo>
                    <a:pt x="56895" y="842644"/>
                  </a:lnTo>
                  <a:lnTo>
                    <a:pt x="218820" y="898016"/>
                  </a:lnTo>
                  <a:lnTo>
                    <a:pt x="218820" y="876300"/>
                  </a:lnTo>
                  <a:lnTo>
                    <a:pt x="99568" y="836294"/>
                  </a:lnTo>
                  <a:lnTo>
                    <a:pt x="218820" y="773811"/>
                  </a:lnTo>
                  <a:lnTo>
                    <a:pt x="218820" y="770001"/>
                  </a:lnTo>
                  <a:lnTo>
                    <a:pt x="99694" y="707643"/>
                  </a:lnTo>
                  <a:lnTo>
                    <a:pt x="218820" y="667512"/>
                  </a:lnTo>
                  <a:lnTo>
                    <a:pt x="218820" y="645794"/>
                  </a:lnTo>
                  <a:close/>
                </a:path>
                <a:path w="278130" h="1288414">
                  <a:moveTo>
                    <a:pt x="218820" y="1132713"/>
                  </a:moveTo>
                  <a:lnTo>
                    <a:pt x="0" y="1132713"/>
                  </a:lnTo>
                  <a:lnTo>
                    <a:pt x="0" y="1287906"/>
                  </a:lnTo>
                  <a:lnTo>
                    <a:pt x="218820" y="1287906"/>
                  </a:lnTo>
                  <a:lnTo>
                    <a:pt x="218820" y="1266063"/>
                  </a:lnTo>
                  <a:lnTo>
                    <a:pt x="20827" y="1266063"/>
                  </a:lnTo>
                  <a:lnTo>
                    <a:pt x="20827" y="1154556"/>
                  </a:lnTo>
                  <a:lnTo>
                    <a:pt x="218820" y="1154556"/>
                  </a:lnTo>
                  <a:lnTo>
                    <a:pt x="218820" y="1132713"/>
                  </a:lnTo>
                  <a:close/>
                </a:path>
              </a:pathLst>
            </a:custGeom>
            <a:solidFill>
              <a:srgbClr val="D96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8776" y="2647187"/>
              <a:ext cx="136144" cy="1327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5568" y="1707895"/>
              <a:ext cx="221615" cy="898525"/>
            </a:xfrm>
            <a:custGeom>
              <a:avLst/>
              <a:gdLst/>
              <a:ahLst/>
              <a:cxnLst/>
              <a:rect l="l" t="t" r="r" b="b"/>
              <a:pathLst>
                <a:path w="221614" h="898525">
                  <a:moveTo>
                    <a:pt x="15875" y="538861"/>
                  </a:moveTo>
                  <a:lnTo>
                    <a:pt x="31114" y="579881"/>
                  </a:lnTo>
                  <a:lnTo>
                    <a:pt x="64643" y="598804"/>
                  </a:lnTo>
                  <a:lnTo>
                    <a:pt x="64643" y="478027"/>
                  </a:lnTo>
                  <a:lnTo>
                    <a:pt x="29019" y="499475"/>
                  </a:lnTo>
                  <a:lnTo>
                    <a:pt x="15875" y="538861"/>
                  </a:lnTo>
                  <a:close/>
                </a:path>
                <a:path w="221614" h="898525">
                  <a:moveTo>
                    <a:pt x="0" y="135889"/>
                  </a:moveTo>
                  <a:lnTo>
                    <a:pt x="0" y="115062"/>
                  </a:lnTo>
                  <a:lnTo>
                    <a:pt x="64388" y="115062"/>
                  </a:lnTo>
                  <a:lnTo>
                    <a:pt x="64388" y="20827"/>
                  </a:lnTo>
                  <a:lnTo>
                    <a:pt x="0" y="20827"/>
                  </a:lnTo>
                  <a:lnTo>
                    <a:pt x="0" y="0"/>
                  </a:lnTo>
                  <a:lnTo>
                    <a:pt x="161925" y="0"/>
                  </a:lnTo>
                  <a:lnTo>
                    <a:pt x="161925" y="20827"/>
                  </a:lnTo>
                  <a:lnTo>
                    <a:pt x="83947" y="20827"/>
                  </a:lnTo>
                  <a:lnTo>
                    <a:pt x="83947" y="115062"/>
                  </a:lnTo>
                  <a:lnTo>
                    <a:pt x="161925" y="115062"/>
                  </a:lnTo>
                  <a:lnTo>
                    <a:pt x="161925" y="135889"/>
                  </a:lnTo>
                  <a:lnTo>
                    <a:pt x="0" y="135889"/>
                  </a:lnTo>
                  <a:close/>
                </a:path>
                <a:path w="221614" h="898525">
                  <a:moveTo>
                    <a:pt x="0" y="316356"/>
                  </a:moveTo>
                  <a:lnTo>
                    <a:pt x="0" y="294258"/>
                  </a:lnTo>
                  <a:lnTo>
                    <a:pt x="124713" y="238632"/>
                  </a:lnTo>
                  <a:lnTo>
                    <a:pt x="0" y="184657"/>
                  </a:lnTo>
                  <a:lnTo>
                    <a:pt x="0" y="162432"/>
                  </a:lnTo>
                  <a:lnTo>
                    <a:pt x="221233" y="259079"/>
                  </a:lnTo>
                  <a:lnTo>
                    <a:pt x="221233" y="281050"/>
                  </a:lnTo>
                  <a:lnTo>
                    <a:pt x="149732" y="249808"/>
                  </a:lnTo>
                  <a:lnTo>
                    <a:pt x="0" y="316356"/>
                  </a:lnTo>
                  <a:close/>
                </a:path>
                <a:path w="221614" h="898525">
                  <a:moveTo>
                    <a:pt x="0" y="434466"/>
                  </a:moveTo>
                  <a:lnTo>
                    <a:pt x="0" y="327913"/>
                  </a:lnTo>
                  <a:lnTo>
                    <a:pt x="18033" y="327913"/>
                  </a:lnTo>
                  <a:lnTo>
                    <a:pt x="18033" y="370713"/>
                  </a:lnTo>
                  <a:lnTo>
                    <a:pt x="161925" y="370713"/>
                  </a:lnTo>
                  <a:lnTo>
                    <a:pt x="161925" y="391540"/>
                  </a:lnTo>
                  <a:lnTo>
                    <a:pt x="18033" y="391540"/>
                  </a:lnTo>
                  <a:lnTo>
                    <a:pt x="18033" y="434466"/>
                  </a:lnTo>
                  <a:lnTo>
                    <a:pt x="0" y="434466"/>
                  </a:lnTo>
                  <a:close/>
                </a:path>
                <a:path w="221614" h="898525">
                  <a:moveTo>
                    <a:pt x="0" y="842644"/>
                  </a:moveTo>
                  <a:lnTo>
                    <a:pt x="0" y="836929"/>
                  </a:lnTo>
                  <a:lnTo>
                    <a:pt x="126745" y="771778"/>
                  </a:lnTo>
                  <a:lnTo>
                    <a:pt x="0" y="706754"/>
                  </a:lnTo>
                  <a:lnTo>
                    <a:pt x="0" y="700786"/>
                  </a:lnTo>
                  <a:lnTo>
                    <a:pt x="161925" y="645794"/>
                  </a:lnTo>
                  <a:lnTo>
                    <a:pt x="161925" y="667512"/>
                  </a:lnTo>
                  <a:lnTo>
                    <a:pt x="42799" y="707643"/>
                  </a:lnTo>
                  <a:lnTo>
                    <a:pt x="161925" y="770001"/>
                  </a:lnTo>
                  <a:lnTo>
                    <a:pt x="161925" y="773811"/>
                  </a:lnTo>
                  <a:lnTo>
                    <a:pt x="42672" y="836294"/>
                  </a:lnTo>
                  <a:lnTo>
                    <a:pt x="161925" y="876300"/>
                  </a:lnTo>
                  <a:lnTo>
                    <a:pt x="161925" y="898016"/>
                  </a:lnTo>
                  <a:lnTo>
                    <a:pt x="0" y="842644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8456" y="2160015"/>
              <a:ext cx="176276" cy="1732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8456" y="2626105"/>
              <a:ext cx="176276" cy="1750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8672" y="2840608"/>
              <a:ext cx="219075" cy="155575"/>
            </a:xfrm>
            <a:custGeom>
              <a:avLst/>
              <a:gdLst/>
              <a:ahLst/>
              <a:cxnLst/>
              <a:rect l="l" t="t" r="r" b="b"/>
              <a:pathLst>
                <a:path w="219075" h="155575">
                  <a:moveTo>
                    <a:pt x="0" y="155193"/>
                  </a:moveTo>
                  <a:lnTo>
                    <a:pt x="0" y="0"/>
                  </a:lnTo>
                  <a:lnTo>
                    <a:pt x="218820" y="0"/>
                  </a:lnTo>
                  <a:lnTo>
                    <a:pt x="218820" y="21843"/>
                  </a:lnTo>
                  <a:lnTo>
                    <a:pt x="20827" y="21843"/>
                  </a:lnTo>
                  <a:lnTo>
                    <a:pt x="20827" y="133350"/>
                  </a:lnTo>
                  <a:lnTo>
                    <a:pt x="218820" y="133350"/>
                  </a:lnTo>
                  <a:lnTo>
                    <a:pt x="218820" y="155193"/>
                  </a:lnTo>
                  <a:lnTo>
                    <a:pt x="0" y="155193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9175" y="1598675"/>
              <a:ext cx="326898" cy="891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8893" y="1611248"/>
              <a:ext cx="292100" cy="54610"/>
            </a:xfrm>
            <a:custGeom>
              <a:avLst/>
              <a:gdLst/>
              <a:ahLst/>
              <a:cxnLst/>
              <a:rect l="l" t="t" r="r" b="b"/>
              <a:pathLst>
                <a:path w="292100" h="54610">
                  <a:moveTo>
                    <a:pt x="137287" y="0"/>
                  </a:moveTo>
                  <a:lnTo>
                    <a:pt x="99171" y="1619"/>
                  </a:lnTo>
                  <a:lnTo>
                    <a:pt x="45077" y="10021"/>
                  </a:lnTo>
                  <a:lnTo>
                    <a:pt x="0" y="24129"/>
                  </a:lnTo>
                  <a:lnTo>
                    <a:pt x="0" y="47116"/>
                  </a:lnTo>
                  <a:lnTo>
                    <a:pt x="14434" y="41616"/>
                  </a:lnTo>
                  <a:lnTo>
                    <a:pt x="29940" y="36734"/>
                  </a:lnTo>
                  <a:lnTo>
                    <a:pt x="82643" y="25921"/>
                  </a:lnTo>
                  <a:lnTo>
                    <a:pt x="139954" y="22225"/>
                  </a:lnTo>
                  <a:lnTo>
                    <a:pt x="161028" y="22772"/>
                  </a:lnTo>
                  <a:lnTo>
                    <a:pt x="202176" y="27154"/>
                  </a:lnTo>
                  <a:lnTo>
                    <a:pt x="241557" y="35675"/>
                  </a:lnTo>
                  <a:lnTo>
                    <a:pt x="292100" y="54355"/>
                  </a:lnTo>
                  <a:lnTo>
                    <a:pt x="292100" y="30225"/>
                  </a:lnTo>
                  <a:lnTo>
                    <a:pt x="238075" y="12080"/>
                  </a:lnTo>
                  <a:lnTo>
                    <a:pt x="198633" y="4393"/>
                  </a:lnTo>
                  <a:lnTo>
                    <a:pt x="158005" y="496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D96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8893" y="1611248"/>
              <a:ext cx="292100" cy="54610"/>
            </a:xfrm>
            <a:custGeom>
              <a:avLst/>
              <a:gdLst/>
              <a:ahLst/>
              <a:cxnLst/>
              <a:rect l="l" t="t" r="r" b="b"/>
              <a:pathLst>
                <a:path w="292100" h="54610">
                  <a:moveTo>
                    <a:pt x="0" y="47116"/>
                  </a:moveTo>
                  <a:lnTo>
                    <a:pt x="0" y="24129"/>
                  </a:lnTo>
                  <a:lnTo>
                    <a:pt x="13835" y="18871"/>
                  </a:lnTo>
                  <a:lnTo>
                    <a:pt x="62483" y="6476"/>
                  </a:lnTo>
                  <a:lnTo>
                    <a:pt x="118044" y="404"/>
                  </a:lnTo>
                  <a:lnTo>
                    <a:pt x="137287" y="0"/>
                  </a:lnTo>
                  <a:lnTo>
                    <a:pt x="158005" y="496"/>
                  </a:lnTo>
                  <a:lnTo>
                    <a:pt x="198633" y="4393"/>
                  </a:lnTo>
                  <a:lnTo>
                    <a:pt x="238075" y="12080"/>
                  </a:lnTo>
                  <a:lnTo>
                    <a:pt x="274806" y="23320"/>
                  </a:lnTo>
                  <a:lnTo>
                    <a:pt x="292100" y="30225"/>
                  </a:lnTo>
                  <a:lnTo>
                    <a:pt x="292100" y="54355"/>
                  </a:lnTo>
                  <a:lnTo>
                    <a:pt x="276506" y="47382"/>
                  </a:lnTo>
                  <a:lnTo>
                    <a:pt x="259651" y="41148"/>
                  </a:lnTo>
                  <a:lnTo>
                    <a:pt x="222250" y="30987"/>
                  </a:lnTo>
                  <a:lnTo>
                    <a:pt x="181768" y="24415"/>
                  </a:lnTo>
                  <a:lnTo>
                    <a:pt x="139954" y="22225"/>
                  </a:lnTo>
                  <a:lnTo>
                    <a:pt x="120501" y="22631"/>
                  </a:lnTo>
                  <a:lnTo>
                    <a:pt x="64262" y="28828"/>
                  </a:lnTo>
                  <a:lnTo>
                    <a:pt x="14434" y="41616"/>
                  </a:lnTo>
                  <a:lnTo>
                    <a:pt x="0" y="47116"/>
                  </a:lnTo>
                  <a:close/>
                </a:path>
              </a:pathLst>
            </a:custGeom>
            <a:ln w="6096">
              <a:solidFill>
                <a:srgbClr val="7C2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267744" y="0"/>
            <a:ext cx="6876254" cy="68579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7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53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 сучасної класифікації уроків (за Г.</a:t>
            </a:r>
            <a:r>
              <a:rPr lang="uk-UA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Шелеховою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50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2132856"/>
            <a:ext cx="8050937" cy="36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1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841" y="966216"/>
            <a:ext cx="8378825" cy="5532755"/>
            <a:chOff x="382841" y="966216"/>
            <a:chExt cx="8378825" cy="5532755"/>
          </a:xfrm>
        </p:grpSpPr>
        <p:sp>
          <p:nvSpPr>
            <p:cNvPr id="3" name="object 3"/>
            <p:cNvSpPr/>
            <p:nvPr/>
          </p:nvSpPr>
          <p:spPr>
            <a:xfrm>
              <a:off x="395541" y="1052702"/>
              <a:ext cx="8353425" cy="5433695"/>
            </a:xfrm>
            <a:custGeom>
              <a:avLst/>
              <a:gdLst/>
              <a:ahLst/>
              <a:cxnLst/>
              <a:rect l="l" t="t" r="r" b="b"/>
              <a:pathLst>
                <a:path w="8353425" h="5433695">
                  <a:moveTo>
                    <a:pt x="4608449" y="378498"/>
                  </a:moveTo>
                  <a:lnTo>
                    <a:pt x="0" y="378498"/>
                  </a:lnTo>
                  <a:lnTo>
                    <a:pt x="0" y="5433098"/>
                  </a:lnTo>
                  <a:lnTo>
                    <a:pt x="4608449" y="5433098"/>
                  </a:lnTo>
                  <a:lnTo>
                    <a:pt x="4608449" y="378498"/>
                  </a:lnTo>
                  <a:close/>
                </a:path>
                <a:path w="8353425" h="5433695">
                  <a:moveTo>
                    <a:pt x="4608449" y="0"/>
                  </a:moveTo>
                  <a:lnTo>
                    <a:pt x="0" y="0"/>
                  </a:lnTo>
                  <a:lnTo>
                    <a:pt x="0" y="378460"/>
                  </a:lnTo>
                  <a:lnTo>
                    <a:pt x="4608449" y="378460"/>
                  </a:lnTo>
                  <a:lnTo>
                    <a:pt x="4608449" y="0"/>
                  </a:lnTo>
                  <a:close/>
                </a:path>
                <a:path w="8353425" h="5433695">
                  <a:moveTo>
                    <a:pt x="8352968" y="378498"/>
                  </a:moveTo>
                  <a:lnTo>
                    <a:pt x="4608512" y="378498"/>
                  </a:lnTo>
                  <a:lnTo>
                    <a:pt x="4608512" y="5433098"/>
                  </a:lnTo>
                  <a:lnTo>
                    <a:pt x="8352968" y="5433098"/>
                  </a:lnTo>
                  <a:lnTo>
                    <a:pt x="8352968" y="378498"/>
                  </a:lnTo>
                  <a:close/>
                </a:path>
                <a:path w="8353425" h="5433695">
                  <a:moveTo>
                    <a:pt x="8352968" y="0"/>
                  </a:moveTo>
                  <a:lnTo>
                    <a:pt x="4608512" y="0"/>
                  </a:lnTo>
                  <a:lnTo>
                    <a:pt x="4608512" y="378460"/>
                  </a:lnTo>
                  <a:lnTo>
                    <a:pt x="8352968" y="378460"/>
                  </a:lnTo>
                  <a:lnTo>
                    <a:pt x="8352968" y="0"/>
                  </a:lnTo>
                  <a:close/>
                </a:path>
              </a:pathLst>
            </a:custGeom>
            <a:solidFill>
              <a:srgbClr val="E4C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9191" y="1046353"/>
              <a:ext cx="8366125" cy="5446395"/>
            </a:xfrm>
            <a:custGeom>
              <a:avLst/>
              <a:gdLst/>
              <a:ahLst/>
              <a:cxnLst/>
              <a:rect l="l" t="t" r="r" b="b"/>
              <a:pathLst>
                <a:path w="8366125" h="5446395">
                  <a:moveTo>
                    <a:pt x="4614862" y="0"/>
                  </a:moveTo>
                  <a:lnTo>
                    <a:pt x="4614862" y="5445798"/>
                  </a:lnTo>
                </a:path>
                <a:path w="8366125" h="5446395">
                  <a:moveTo>
                    <a:pt x="0" y="384810"/>
                  </a:moveTo>
                  <a:lnTo>
                    <a:pt x="8365680" y="384810"/>
                  </a:lnTo>
                </a:path>
                <a:path w="8366125" h="5446395">
                  <a:moveTo>
                    <a:pt x="6350" y="0"/>
                  </a:moveTo>
                  <a:lnTo>
                    <a:pt x="6350" y="5445798"/>
                  </a:lnTo>
                </a:path>
                <a:path w="8366125" h="5446395">
                  <a:moveTo>
                    <a:pt x="8359330" y="0"/>
                  </a:moveTo>
                  <a:lnTo>
                    <a:pt x="8359330" y="5445798"/>
                  </a:lnTo>
                </a:path>
                <a:path w="8366125" h="5446395">
                  <a:moveTo>
                    <a:pt x="0" y="6350"/>
                  </a:moveTo>
                  <a:lnTo>
                    <a:pt x="8365680" y="6350"/>
                  </a:lnTo>
                </a:path>
                <a:path w="8366125" h="5446395">
                  <a:moveTo>
                    <a:pt x="0" y="5439448"/>
                  </a:moveTo>
                  <a:lnTo>
                    <a:pt x="8365680" y="54394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895" y="966216"/>
              <a:ext cx="1151382" cy="677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0179" y="966216"/>
              <a:ext cx="529577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6671" y="966216"/>
              <a:ext cx="1494281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50179" y="966216"/>
            <a:ext cx="3267075" cy="677545"/>
            <a:chOff x="5250179" y="966216"/>
            <a:chExt cx="3267075" cy="677545"/>
          </a:xfrm>
        </p:grpSpPr>
        <p:sp>
          <p:nvSpPr>
            <p:cNvPr id="10" name="object 10"/>
            <p:cNvSpPr/>
            <p:nvPr/>
          </p:nvSpPr>
          <p:spPr>
            <a:xfrm>
              <a:off x="5250179" y="966216"/>
              <a:ext cx="2449829" cy="677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9875" y="966216"/>
              <a:ext cx="1126998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3034" y="1591182"/>
            <a:ext cx="40538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Інформаційні </a:t>
            </a:r>
            <a:r>
              <a:rPr sz="2000" b="1" spc="-5" dirty="0" err="1">
                <a:solidFill>
                  <a:srgbClr val="3E3E3E"/>
                </a:solidFill>
                <a:latin typeface="Century Gothic"/>
                <a:cs typeface="Century Gothic"/>
              </a:rPr>
              <a:t>аспекти</a:t>
            </a:r>
            <a:r>
              <a:rPr sz="2000" b="1" spc="-20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b="1" spc="-15" dirty="0" err="1">
                <a:solidFill>
                  <a:srgbClr val="3E3E3E"/>
                </a:solidFill>
                <a:latin typeface="Century Gothic"/>
                <a:cs typeface="Century Gothic"/>
              </a:rPr>
              <a:t>про</a:t>
            </a:r>
            <a:r>
              <a:rPr lang="uk-UA" sz="2000" b="1" spc="-15" dirty="0">
                <a:solidFill>
                  <a:srgbClr val="3E3E3E"/>
                </a:solidFill>
                <a:latin typeface="Century Gothic"/>
                <a:cs typeface="Century Gothic"/>
              </a:rPr>
              <a:t>є</a:t>
            </a:r>
            <a:r>
              <a:rPr sz="2000" b="1" spc="-15" dirty="0" err="1">
                <a:solidFill>
                  <a:srgbClr val="3E3E3E"/>
                </a:solidFill>
                <a:latin typeface="Century Gothic"/>
                <a:cs typeface="Century Gothic"/>
              </a:rPr>
              <a:t>кту</a:t>
            </a:r>
            <a:endParaRPr sz="2000" dirty="0">
              <a:latin typeface="Century Gothic"/>
              <a:cs typeface="Century Gothic"/>
            </a:endParaRPr>
          </a:p>
          <a:p>
            <a:pPr marL="299085" marR="19685" indent="-287020">
              <a:lnSpc>
                <a:spcPct val="100000"/>
              </a:lnSpc>
              <a:buClr>
                <a:srgbClr val="3E3E3E"/>
              </a:buClr>
              <a:buFont typeface="Arial"/>
              <a:buChar char="•"/>
              <a:tabLst>
                <a:tab pos="356870" algn="l"/>
                <a:tab pos="357505" algn="l"/>
                <a:tab pos="1492250" algn="l"/>
                <a:tab pos="2957195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Вибір </a:t>
            </a:r>
            <a:r>
              <a:rPr sz="2000" spc="-10" dirty="0">
                <a:solidFill>
                  <a:srgbClr val="3E3E3E"/>
                </a:solidFill>
                <a:latin typeface="Century Gothic"/>
                <a:cs typeface="Century Gothic"/>
              </a:rPr>
              <a:t>проблеми.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Змістові  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питання.	Навчальний  </a:t>
            </a:r>
            <a:r>
              <a:rPr sz="2000" spc="-40" dirty="0">
                <a:solidFill>
                  <a:srgbClr val="3E3E3E"/>
                </a:solidFill>
                <a:latin typeface="Century Gothic"/>
                <a:cs typeface="Century Gothic"/>
              </a:rPr>
              <a:t>пр</a:t>
            </a:r>
            <a:r>
              <a:rPr sz="2000" spc="-35" dirty="0">
                <a:solidFill>
                  <a:srgbClr val="3E3E3E"/>
                </a:solidFill>
                <a:latin typeface="Century Gothic"/>
                <a:cs typeface="Century Gothic"/>
              </a:rPr>
              <a:t>е</a:t>
            </a:r>
            <a:r>
              <a:rPr sz="2000" spc="-40" dirty="0">
                <a:solidFill>
                  <a:srgbClr val="3E3E3E"/>
                </a:solidFill>
                <a:latin typeface="Century Gothic"/>
                <a:cs typeface="Century Gothic"/>
              </a:rPr>
              <a:t>дм</a:t>
            </a:r>
            <a:r>
              <a:rPr sz="2000" spc="-35" dirty="0">
                <a:solidFill>
                  <a:srgbClr val="3E3E3E"/>
                </a:solidFill>
                <a:latin typeface="Century Gothic"/>
                <a:cs typeface="Century Gothic"/>
              </a:rPr>
              <a:t>е</a:t>
            </a:r>
            <a:r>
              <a:rPr sz="2000" spc="-40" dirty="0">
                <a:solidFill>
                  <a:srgbClr val="3E3E3E"/>
                </a:solidFill>
                <a:latin typeface="Century Gothic"/>
                <a:cs typeface="Century Gothic"/>
              </a:rPr>
              <a:t>т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.</a:t>
            </a:r>
            <a:r>
              <a:rPr sz="2000" spc="-10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Трива</a:t>
            </a:r>
            <a:r>
              <a:rPr sz="2000" spc="-10" dirty="0">
                <a:solidFill>
                  <a:srgbClr val="3E3E3E"/>
                </a:solidFill>
                <a:latin typeface="Century Gothic"/>
                <a:cs typeface="Century Gothic"/>
              </a:rPr>
              <a:t>л</a:t>
            </a:r>
            <a:r>
              <a:rPr sz="2000" spc="-20" dirty="0">
                <a:solidFill>
                  <a:srgbClr val="3E3E3E"/>
                </a:solidFill>
                <a:latin typeface="Century Gothic"/>
                <a:cs typeface="Century Gothic"/>
              </a:rPr>
              <a:t>і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ст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ь	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пр</a:t>
            </a:r>
            <a:r>
              <a:rPr sz="2000" spc="-30" dirty="0">
                <a:solidFill>
                  <a:srgbClr val="3E3E3E"/>
                </a:solidFill>
                <a:latin typeface="Century Gothic"/>
                <a:cs typeface="Century Gothic"/>
              </a:rPr>
              <a:t>о</a:t>
            </a:r>
            <a:r>
              <a:rPr sz="2000" spc="-20" dirty="0">
                <a:solidFill>
                  <a:srgbClr val="3E3E3E"/>
                </a:solidFill>
                <a:latin typeface="Century Gothic"/>
                <a:cs typeface="Century Gothic"/>
              </a:rPr>
              <a:t>е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кт</a:t>
            </a:r>
            <a:r>
              <a:rPr sz="2000" spc="-35" dirty="0">
                <a:solidFill>
                  <a:srgbClr val="3E3E3E"/>
                </a:solidFill>
                <a:latin typeface="Century Gothic"/>
                <a:cs typeface="Century Gothic"/>
              </a:rPr>
              <a:t>у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Виконання</a:t>
            </a:r>
            <a:r>
              <a:rPr sz="2000" b="1" spc="-114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b="1" spc="-15" dirty="0">
                <a:solidFill>
                  <a:srgbClr val="3E3E3E"/>
                </a:solidFill>
                <a:latin typeface="Century Gothic"/>
                <a:cs typeface="Century Gothic"/>
              </a:rPr>
              <a:t>проекту</a:t>
            </a:r>
            <a:endParaRPr sz="2000" dirty="0">
              <a:latin typeface="Century Gothic"/>
              <a:cs typeface="Century Gothic"/>
            </a:endParaRPr>
          </a:p>
          <a:p>
            <a:pPr marL="299085" marR="24765" indent="-287020">
              <a:lnSpc>
                <a:spcPct val="100000"/>
              </a:lnSpc>
              <a:buClr>
                <a:srgbClr val="3E3E3E"/>
              </a:buClr>
              <a:buFont typeface="Arial"/>
              <a:buChar char="•"/>
              <a:tabLst>
                <a:tab pos="356870" algn="l"/>
                <a:tab pos="357505" algn="l"/>
                <a:tab pos="1898014" algn="l"/>
                <a:tab pos="2111375" algn="l"/>
                <a:tab pos="2783205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Вступне 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слово 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вчителя. 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Оголошення,	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представлення  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теми,</a:t>
            </a:r>
            <a:r>
              <a:rPr sz="2000" spc="-3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spc="-30" dirty="0">
                <a:solidFill>
                  <a:srgbClr val="3E3E3E"/>
                </a:solidFill>
                <a:latin typeface="Century Gothic"/>
                <a:cs typeface="Century Gothic"/>
              </a:rPr>
              <a:t>задуму,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ідей	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проекту. 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Окреслення очікуваних  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результатів.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Колективне  планування	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етапів роботи 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(індивідуальної,</a:t>
            </a:r>
            <a:r>
              <a:rPr sz="2000" spc="-5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групової,</a:t>
            </a:r>
            <a:endParaRPr sz="2000" dirty="0">
              <a:latin typeface="Century Gothic"/>
              <a:cs typeface="Century Gothic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колективної). 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Самостійна  </a:t>
            </a:r>
            <a:r>
              <a:rPr sz="2000" spc="-15" dirty="0">
                <a:solidFill>
                  <a:srgbClr val="3E3E3E"/>
                </a:solidFill>
                <a:latin typeface="Century Gothic"/>
                <a:cs typeface="Century Gothic"/>
              </a:rPr>
              <a:t>робота </a:t>
            </a:r>
            <a:r>
              <a:rPr sz="2000" spc="-5" dirty="0">
                <a:solidFill>
                  <a:srgbClr val="3E3E3E"/>
                </a:solidFill>
                <a:latin typeface="Century Gothic"/>
                <a:cs typeface="Century Gothic"/>
              </a:rPr>
              <a:t>учнів. Обговорення</a:t>
            </a:r>
            <a:r>
              <a:rPr sz="2000" spc="-14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E3E3E"/>
                </a:solidFill>
                <a:latin typeface="Century Gothic"/>
                <a:cs typeface="Century Gothic"/>
              </a:rPr>
              <a:t>та  </a:t>
            </a:r>
            <a:r>
              <a:rPr sz="2000" spc="-10" dirty="0">
                <a:solidFill>
                  <a:srgbClr val="3E3E3E"/>
                </a:solidFill>
                <a:latin typeface="Century Gothic"/>
                <a:cs typeface="Century Gothic"/>
              </a:rPr>
              <a:t>презентація</a:t>
            </a:r>
            <a:r>
              <a:rPr sz="2000" spc="-5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entury Gothic"/>
                <a:cs typeface="Century Gothic"/>
              </a:rPr>
              <a:t>результатів.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Підбиття</a:t>
            </a:r>
            <a:r>
              <a:rPr sz="2000" b="1" spc="-6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Century Gothic"/>
                <a:cs typeface="Century Gothic"/>
              </a:rPr>
              <a:t>підсумків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5062220" y="1717675"/>
            <a:ext cx="3553459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327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26260" algn="l"/>
              </a:tabLst>
            </a:pPr>
            <a:r>
              <a:rPr spc="-10" dirty="0"/>
              <a:t>С</a:t>
            </a:r>
            <a:r>
              <a:rPr spc="-15" dirty="0"/>
              <a:t>тв</a:t>
            </a:r>
            <a:r>
              <a:rPr spc="-20" dirty="0"/>
              <a:t>о</a:t>
            </a:r>
            <a:r>
              <a:rPr spc="-15" dirty="0"/>
              <a:t>р</a:t>
            </a:r>
            <a:r>
              <a:rPr spc="-10" dirty="0"/>
              <a:t>е</a:t>
            </a:r>
            <a:r>
              <a:rPr spc="-15" dirty="0"/>
              <a:t>нн</a:t>
            </a:r>
            <a:r>
              <a:rPr dirty="0"/>
              <a:t>я	</a:t>
            </a:r>
            <a:r>
              <a:rPr spc="-15" dirty="0"/>
              <a:t>сит</a:t>
            </a:r>
            <a:r>
              <a:rPr spc="-20" dirty="0"/>
              <a:t>у</a:t>
            </a:r>
            <a:r>
              <a:rPr spc="-15" dirty="0"/>
              <a:t>ац</a:t>
            </a:r>
            <a:r>
              <a:rPr spc="-20" dirty="0"/>
              <a:t>і</a:t>
            </a:r>
            <a:r>
              <a:rPr dirty="0"/>
              <a:t>ї  </a:t>
            </a:r>
            <a:r>
              <a:rPr spc="-45" dirty="0"/>
              <a:t>успіху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826260" algn="l"/>
              </a:tabLst>
            </a:pPr>
            <a:r>
              <a:rPr spc="-15" dirty="0"/>
              <a:t>Створення	ситуації</a:t>
            </a:r>
          </a:p>
          <a:p>
            <a:pPr marL="355600">
              <a:lnSpc>
                <a:spcPct val="100000"/>
              </a:lnSpc>
            </a:pPr>
            <a:r>
              <a:rPr spc="-40" dirty="0"/>
              <a:t>розриву</a:t>
            </a:r>
          </a:p>
          <a:p>
            <a:pPr marL="355600" marR="2044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001520" algn="l"/>
              </a:tabLst>
            </a:pPr>
            <a:r>
              <a:rPr spc="-5" dirty="0"/>
              <a:t>Пост</a:t>
            </a:r>
            <a:r>
              <a:rPr spc="-10" dirty="0"/>
              <a:t>а</a:t>
            </a:r>
            <a:r>
              <a:rPr spc="-5" dirty="0"/>
              <a:t>но</a:t>
            </a:r>
            <a:r>
              <a:rPr spc="-20" dirty="0"/>
              <a:t>в</a:t>
            </a:r>
            <a:r>
              <a:rPr spc="-10" dirty="0"/>
              <a:t>к</a:t>
            </a:r>
            <a:r>
              <a:rPr dirty="0"/>
              <a:t>а	</a:t>
            </a:r>
            <a:r>
              <a:rPr spc="-25" dirty="0"/>
              <a:t>на</a:t>
            </a:r>
            <a:r>
              <a:rPr spc="-30" dirty="0"/>
              <a:t>в</a:t>
            </a:r>
            <a:r>
              <a:rPr spc="-35" dirty="0"/>
              <a:t>ч</a:t>
            </a:r>
            <a:r>
              <a:rPr spc="-25" dirty="0"/>
              <a:t>а</a:t>
            </a:r>
            <a:r>
              <a:rPr spc="-20" dirty="0"/>
              <a:t>л</a:t>
            </a:r>
            <a:r>
              <a:rPr spc="-25" dirty="0"/>
              <a:t>ьн</a:t>
            </a:r>
            <a:r>
              <a:rPr spc="-30" dirty="0"/>
              <a:t>о</a:t>
            </a:r>
            <a:r>
              <a:rPr dirty="0"/>
              <a:t>ї  </a:t>
            </a:r>
            <a:r>
              <a:rPr spc="-20" dirty="0"/>
              <a:t>задачі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263775" algn="l"/>
              </a:tabLst>
            </a:pPr>
            <a:r>
              <a:rPr spc="-30" dirty="0"/>
              <a:t>Мо</a:t>
            </a:r>
            <a:r>
              <a:rPr spc="-25" dirty="0"/>
              <a:t>д</a:t>
            </a:r>
            <a:r>
              <a:rPr spc="-20" dirty="0"/>
              <a:t>елю</a:t>
            </a:r>
            <a:r>
              <a:rPr spc="-30" dirty="0"/>
              <a:t>в</a:t>
            </a:r>
            <a:r>
              <a:rPr spc="-25" dirty="0"/>
              <a:t>анн</a:t>
            </a:r>
            <a:r>
              <a:rPr dirty="0"/>
              <a:t>я	</a:t>
            </a:r>
            <a:r>
              <a:rPr spc="-30" dirty="0"/>
              <a:t>ві</a:t>
            </a:r>
            <a:r>
              <a:rPr spc="-25" dirty="0"/>
              <a:t>дкрит</a:t>
            </a:r>
            <a:r>
              <a:rPr spc="-30" dirty="0"/>
              <a:t>ог</a:t>
            </a:r>
            <a:r>
              <a:rPr dirty="0"/>
              <a:t>о  способу</a:t>
            </a:r>
            <a:r>
              <a:rPr spc="-35" dirty="0"/>
              <a:t> </a:t>
            </a:r>
            <a:r>
              <a:rPr spc="-10" dirty="0"/>
              <a:t>дій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Розв’язування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uk-UA" spc="-20" dirty="0"/>
              <a:t>      </a:t>
            </a:r>
            <a:r>
              <a:rPr spc="-20" dirty="0" err="1"/>
              <a:t>задач</a:t>
            </a:r>
            <a:endParaRPr spc="-20" dirty="0"/>
          </a:p>
          <a:p>
            <a:pPr marL="355600" marR="17272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П</a:t>
            </a:r>
            <a:r>
              <a:rPr spc="-30" dirty="0"/>
              <a:t>і</a:t>
            </a:r>
            <a:r>
              <a:rPr spc="-25" dirty="0"/>
              <a:t>дс</a:t>
            </a:r>
            <a:r>
              <a:rPr spc="-35" dirty="0"/>
              <a:t>у</a:t>
            </a:r>
            <a:r>
              <a:rPr spc="-25" dirty="0"/>
              <a:t>мк</a:t>
            </a:r>
            <a:r>
              <a:rPr spc="-30" dirty="0"/>
              <a:t>ов</a:t>
            </a:r>
            <a:r>
              <a:rPr dirty="0"/>
              <a:t>а  </a:t>
            </a:r>
            <a:r>
              <a:rPr spc="-15" dirty="0"/>
              <a:t>рефлексія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028700" y="498360"/>
            <a:ext cx="7447280" cy="369570"/>
            <a:chOff x="1028700" y="498360"/>
            <a:chExt cx="7447280" cy="369570"/>
          </a:xfrm>
        </p:grpSpPr>
        <p:sp>
          <p:nvSpPr>
            <p:cNvPr id="16" name="object 16"/>
            <p:cNvSpPr/>
            <p:nvPr/>
          </p:nvSpPr>
          <p:spPr>
            <a:xfrm>
              <a:off x="1028700" y="498360"/>
              <a:ext cx="7447026" cy="3695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9985" y="524891"/>
              <a:ext cx="7418501" cy="3413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27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уроку української мови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Структура уроку української мови є багатокомпонентним чітко продуманим і спроектованим учителем цілим, що охоплює низку стрижневих структурних етапів (</a:t>
            </a:r>
            <a:r>
              <a:rPr lang="uk-UA" b="1" dirty="0"/>
              <a:t>організація класу, мотивація, перевірка домашнього завдання, актуалізація опорних знань і вмінь, </a:t>
            </a:r>
            <a:r>
              <a:rPr lang="uk-UA" b="1" dirty="0" err="1"/>
              <a:t>цілевизначення</a:t>
            </a:r>
            <a:r>
              <a:rPr lang="uk-UA" b="1" dirty="0"/>
              <a:t>, засвоєння знань, формування вмінь та навичок, рефлексія, корекція, пояснення домашнього завдання, підсумки уроку</a:t>
            </a:r>
            <a:r>
              <a:rPr lang="uk-UA" dirty="0"/>
              <a:t>), що взаємозалежні, пов’язані з метою уроку, характером навчального матеріалу, рівнем підготовки учнів, можуть створювати різні варіантні комбінації, змінювати послідовність залежно від мети й типу уроку і спрямовані на покрокове досягнення комплексу цілей</a:t>
            </a:r>
          </a:p>
        </p:txBody>
      </p:sp>
    </p:spTree>
    <p:extLst>
      <p:ext uri="{BB962C8B-B14F-4D97-AF65-F5344CB8AC3E}">
        <p14:creationId xmlns:p14="http://schemas.microsoft.com/office/powerpoint/2010/main" val="80279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уроку української мови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Технологію сучасного уроку української мови трактують як </a:t>
            </a:r>
          </a:p>
          <a:p>
            <a:r>
              <a:rPr lang="uk-UA" dirty="0"/>
              <a:t>системну </a:t>
            </a:r>
            <a:r>
              <a:rPr lang="uk-UA" dirty="0" err="1"/>
              <a:t>лінгводидактичну</a:t>
            </a:r>
            <a:r>
              <a:rPr lang="uk-UA" dirty="0"/>
              <a:t> концептуальну організацію навчального процесу; </a:t>
            </a:r>
          </a:p>
          <a:p>
            <a:r>
              <a:rPr lang="uk-UA" dirty="0"/>
              <a:t>технологічну модель, проект, </a:t>
            </a:r>
          </a:p>
          <a:p>
            <a:r>
              <a:rPr lang="uk-UA" dirty="0"/>
              <a:t>алгоритм педагогічної вмотивованої та </a:t>
            </a:r>
            <a:r>
              <a:rPr lang="uk-UA" dirty="0" err="1"/>
              <a:t>цілевизначеної</a:t>
            </a:r>
            <a:r>
              <a:rPr lang="uk-UA" dirty="0"/>
              <a:t> співпраці й активної суб’єкт-суб’єктної взаємодії вчителя й учня з метою досягнення наперед </a:t>
            </a:r>
            <a:r>
              <a:rPr lang="uk-UA" dirty="0" err="1"/>
              <a:t>спрогнозованого</a:t>
            </a:r>
            <a:r>
              <a:rPr lang="uk-UA" dirty="0"/>
              <a:t> результату. </a:t>
            </a:r>
          </a:p>
        </p:txBody>
      </p:sp>
    </p:spTree>
    <p:extLst>
      <p:ext uri="{BB962C8B-B14F-4D97-AF65-F5344CB8AC3E}">
        <p14:creationId xmlns:p14="http://schemas.microsoft.com/office/powerpoint/2010/main" val="37247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уроку української 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Технологія</a:t>
            </a:r>
            <a:r>
              <a:rPr lang="ru-RU" dirty="0"/>
              <a:t> уроку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гарантію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результату, </a:t>
            </a:r>
            <a:r>
              <a:rPr lang="ru-RU" dirty="0" err="1"/>
              <a:t>проєктування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суб’єктний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і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</a:t>
            </a:r>
            <a:r>
              <a:rPr lang="ru-RU" dirty="0" err="1"/>
              <a:t>рефлексії</a:t>
            </a:r>
            <a:r>
              <a:rPr lang="ru-RU" dirty="0"/>
              <a:t>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7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технології СУУМ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468544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 навчання </a:t>
            </a:r>
            <a:r>
              <a:rPr lang="uk-UA" sz="2800" dirty="0"/>
              <a:t>(вчитель-словесник та учень/учні)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проєктування</a:t>
            </a:r>
            <a:r>
              <a:rPr lang="uk-UA" sz="2800" dirty="0"/>
              <a:t> (моделювання, власне проектування, конструювання)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цілевизначення</a:t>
            </a:r>
            <a:r>
              <a:rPr lang="uk-UA" sz="2800" dirty="0"/>
              <a:t> (мета уроку, комплекс цілей і завдань)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/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uk-UA" sz="2800" b="1" dirty="0"/>
              <a:t> </a:t>
            </a:r>
            <a:r>
              <a:rPr lang="uk-UA" sz="2800" dirty="0"/>
              <a:t>(теоретичний, практичний і методичний компонент)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/>
              <a:t> закономірності, підходи, принципи та правила навчання;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лінгводидактичний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інструментарій </a:t>
            </a:r>
            <a:r>
              <a:rPr lang="uk-UA" sz="2800" dirty="0"/>
              <a:t>(методи, прийоми, форми, засоби)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процесу навчання </a:t>
            </a:r>
            <a:r>
              <a:rPr lang="uk-UA" sz="2800" dirty="0"/>
              <a:t>(мотивація, </a:t>
            </a:r>
            <a:r>
              <a:rPr lang="uk-UA" sz="2800" dirty="0" err="1"/>
              <a:t>цілевизначення</a:t>
            </a:r>
            <a:r>
              <a:rPr lang="uk-UA" sz="2800" dirty="0"/>
              <a:t>, </a:t>
            </a:r>
            <a:r>
              <a:rPr lang="uk-UA" sz="2800" dirty="0" err="1"/>
              <a:t>цілереалізація</a:t>
            </a:r>
            <a:r>
              <a:rPr lang="uk-UA" sz="2800" dirty="0"/>
              <a:t>, моніторинг, рефлексія/корекція)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тип, структура і технологічна модель уроку</a:t>
            </a:r>
          </a:p>
        </p:txBody>
      </p:sp>
    </p:spTree>
    <p:extLst>
      <p:ext uri="{BB962C8B-B14F-4D97-AF65-F5344CB8AC3E}">
        <p14:creationId xmlns:p14="http://schemas.microsoft.com/office/powerpoint/2010/main" val="46912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суб’єктів навчання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1" y="2060848"/>
            <a:ext cx="7801437" cy="37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1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проєктування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(В.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Безрукова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моделювання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(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систем,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; 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створення</a:t>
            </a:r>
            <a:r>
              <a:rPr lang="ru-RU" dirty="0"/>
              <a:t> проекту) – подальше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і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практичного </a:t>
            </a:r>
            <a:r>
              <a:rPr lang="ru-RU" dirty="0" err="1"/>
              <a:t>використання</a:t>
            </a:r>
            <a:r>
              <a:rPr lang="ru-RU" dirty="0"/>
              <a:t>; 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створення</a:t>
            </a:r>
            <a:r>
              <a:rPr lang="ru-RU" dirty="0"/>
              <a:t> конструктора)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подальша</a:t>
            </a:r>
            <a:r>
              <a:rPr lang="ru-RU" dirty="0"/>
              <a:t> </a:t>
            </a:r>
            <a:r>
              <a:rPr lang="ru-RU" dirty="0" err="1"/>
              <a:t>деталізація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 проекту,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реальними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виховних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712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Моделювання</a:t>
            </a:r>
            <a:r>
              <a:rPr lang="uk-UA" dirty="0"/>
              <a:t> є вихідним етапом планування, на якому педагог визначає концепцію уроку, чітко формулює мету, конкретизує цілі, визначає зміст навчального заняття (теоретичний, практичний, методичний компоненти), встановлює структурні етапи уроку. Таким чином, створює таблицю-модель уроку</a:t>
            </a:r>
          </a:p>
        </p:txBody>
      </p:sp>
    </p:spTree>
    <p:extLst>
      <p:ext uri="{BB962C8B-B14F-4D97-AF65-F5344CB8AC3E}">
        <p14:creationId xmlns:p14="http://schemas.microsoft.com/office/powerpoint/2010/main" val="2325399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993</Words>
  <Application>Microsoft Office PowerPoint</Application>
  <PresentationFormat>Екран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2</vt:lpstr>
      <vt:lpstr>Тема Office</vt:lpstr>
      <vt:lpstr>Урок української мови</vt:lpstr>
      <vt:lpstr>Різновид сучасної класифікації уроків (за Г.Шелеховою)</vt:lpstr>
      <vt:lpstr>Структура уроку української мови</vt:lpstr>
      <vt:lpstr>Технологія уроку української мови</vt:lpstr>
      <vt:lpstr>Технологія уроку української мови</vt:lpstr>
      <vt:lpstr>Структура технології СУУМ</vt:lpstr>
      <vt:lpstr>Діяльність суб’єктів навчання </vt:lpstr>
      <vt:lpstr>Педагогічне проєктування  (В. Безрукова)</vt:lpstr>
      <vt:lpstr>Моделювання</vt:lpstr>
      <vt:lpstr>Власне проєктування</vt:lpstr>
      <vt:lpstr>Конструювання</vt:lpstr>
      <vt:lpstr>Технологічна модель сучасного уроку української мови (О. Кучерук)</vt:lpstr>
      <vt:lpstr>Типова модель сучасного уроку  (за Н.Голуб)</vt:lpstr>
      <vt:lpstr>Типова модель сучасного уроку української мови (О.Кучеренко)</vt:lpstr>
      <vt:lpstr>Типова модель сучасного уроку української мови (О.Кучеренко) (зміни додано з урахуванням чинних документів)</vt:lpstr>
      <vt:lpstr>Самомоделювання навчально-пізнавальної діяльності учнем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25</cp:revision>
  <dcterms:created xsi:type="dcterms:W3CDTF">2020-01-16T06:57:36Z</dcterms:created>
  <dcterms:modified xsi:type="dcterms:W3CDTF">2023-11-30T15:58:04Z</dcterms:modified>
</cp:coreProperties>
</file>