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Itim" charset="1" panose="00000500000000000000"/>
      <p:regular r:id="rId10"/>
    </p:embeddedFont>
    <p:embeddedFont>
      <p:font typeface="A Day Without Sun Text" charset="1" panose="02000506000000090004"/>
      <p:regular r:id="rId11"/>
    </p:embeddedFont>
    <p:embeddedFont>
      <p:font typeface="A Day Without Sun Text Bold" charset="1" panose="02000506000000090004"/>
      <p:regular r:id="rId12"/>
    </p:embeddedFont>
    <p:embeddedFont>
      <p:font typeface="A Day Without Sun Text Italics" charset="1" panose="02000506000000090004"/>
      <p:regular r:id="rId13"/>
    </p:embeddedFont>
    <p:embeddedFont>
      <p:font typeface="A Day Without Sun Text Bold Italics" charset="1" panose="02000506000000090004"/>
      <p:regular r:id="rId14"/>
    </p:embeddedFont>
    <p:embeddedFont>
      <p:font typeface="Ballpoint" charset="1" panose="00000000000000000000"/>
      <p:regular r:id="rId15"/>
    </p:embeddedFont>
    <p:embeddedFont>
      <p:font typeface="Dekko" charset="1" panose="000005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slides/slide1.xml" Type="http://schemas.openxmlformats.org/officeDocument/2006/relationships/slide"/><Relationship Id="rId18" Target="slides/slide2.xml" Type="http://schemas.openxmlformats.org/officeDocument/2006/relationships/slide"/><Relationship Id="rId19" Target="slides/slide3.xml" Type="http://schemas.openxmlformats.org/officeDocument/2006/relationships/slide"/><Relationship Id="rId2" Target="presProps.xml" Type="http://schemas.openxmlformats.org/officeDocument/2006/relationships/presProps"/><Relationship Id="rId20" Target="slides/slide4.xml" Type="http://schemas.openxmlformats.org/officeDocument/2006/relationships/slide"/><Relationship Id="rId21" Target="slides/slide5.xml" Type="http://schemas.openxmlformats.org/officeDocument/2006/relationships/slide"/><Relationship Id="rId22" Target="slides/slide6.xml" Type="http://schemas.openxmlformats.org/officeDocument/2006/relationships/slide"/><Relationship Id="rId23" Target="slides/slide7.xml" Type="http://schemas.openxmlformats.org/officeDocument/2006/relationships/slide"/><Relationship Id="rId24" Target="slides/slide8.xml" Type="http://schemas.openxmlformats.org/officeDocument/2006/relationships/slide"/><Relationship Id="rId25" Target="slides/slide9.xml" Type="http://schemas.openxmlformats.org/officeDocument/2006/relationships/slide"/><Relationship Id="rId26" Target="slides/slide10.xml" Type="http://schemas.openxmlformats.org/officeDocument/2006/relationships/slide"/><Relationship Id="rId27" Target="slides/slide11.xml" Type="http://schemas.openxmlformats.org/officeDocument/2006/relationships/slide"/><Relationship Id="rId28" Target="slides/slide12.xml" Type="http://schemas.openxmlformats.org/officeDocument/2006/relationships/slide"/><Relationship Id="rId29" Target="slides/slide13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44.pn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47.png" Type="http://schemas.openxmlformats.org/officeDocument/2006/relationships/image"/><Relationship Id="rId8" Target="../media/image48.png" Type="http://schemas.openxmlformats.org/officeDocument/2006/relationships/image"/><Relationship Id="rId9" Target="../media/image4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44.pn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51.png" Type="http://schemas.openxmlformats.org/officeDocument/2006/relationships/image"/><Relationship Id="rId8" Target="../media/image52.png" Type="http://schemas.openxmlformats.org/officeDocument/2006/relationships/image"/><Relationship Id="rId9" Target="../media/image5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61.png" Type="http://schemas.openxmlformats.org/officeDocument/2006/relationships/image"/><Relationship Id="rId12" Target="../media/image62.png" Type="http://schemas.openxmlformats.org/officeDocument/2006/relationships/image"/><Relationship Id="rId13" Target="../media/image63.png" Type="http://schemas.openxmlformats.org/officeDocument/2006/relationships/image"/><Relationship Id="rId14" Target="../media/image64.png" Type="http://schemas.openxmlformats.org/officeDocument/2006/relationships/image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3.png" Type="http://schemas.openxmlformats.org/officeDocument/2006/relationships/image"/><Relationship Id="rId5" Target="../media/image55.png" Type="http://schemas.openxmlformats.org/officeDocument/2006/relationships/image"/><Relationship Id="rId6" Target="../media/image56.png" Type="http://schemas.openxmlformats.org/officeDocument/2006/relationships/image"/><Relationship Id="rId7" Target="../media/image57.png" Type="http://schemas.openxmlformats.org/officeDocument/2006/relationships/image"/><Relationship Id="rId8" Target="../media/image58.png" Type="http://schemas.openxmlformats.org/officeDocument/2006/relationships/image"/><Relationship Id="rId9" Target="../media/image59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svg" Type="http://schemas.openxmlformats.org/officeDocument/2006/relationships/image"/><Relationship Id="rId2" Target="../media/image1.jpeg" Type="http://schemas.openxmlformats.org/officeDocument/2006/relationships/image"/><Relationship Id="rId3" Target="../media/image42.png" Type="http://schemas.openxmlformats.org/officeDocument/2006/relationships/image"/><Relationship Id="rId4" Target="../media/image36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6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svg" Type="http://schemas.openxmlformats.org/officeDocument/2006/relationships/image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2" Target="../media/image1.jpeg" Type="http://schemas.openxmlformats.org/officeDocument/2006/relationships/image"/><Relationship Id="rId3" Target="../media/image35.png" Type="http://schemas.openxmlformats.org/officeDocument/2006/relationships/image"/><Relationship Id="rId4" Target="../media/image37.pn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2.png" Type="http://schemas.openxmlformats.org/officeDocument/2006/relationships/image"/><Relationship Id="rId4" Target="../media/image43.pn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6.pn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76154">
            <a:off x="3062476" y="-2087389"/>
            <a:ext cx="11386258" cy="14461778"/>
          </a:xfrm>
          <a:custGeom>
            <a:avLst/>
            <a:gdLst/>
            <a:ahLst/>
            <a:cxnLst/>
            <a:rect r="r" b="b" t="t" l="l"/>
            <a:pathLst>
              <a:path h="14461778" w="11386258">
                <a:moveTo>
                  <a:pt x="0" y="0"/>
                </a:moveTo>
                <a:lnTo>
                  <a:pt x="11386258" y="0"/>
                </a:lnTo>
                <a:lnTo>
                  <a:pt x="11386258" y="14461778"/>
                </a:lnTo>
                <a:lnTo>
                  <a:pt x="0" y="14461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17700" y="2717567"/>
            <a:ext cx="7275810" cy="1785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40"/>
              </a:lnSpc>
              <a:spcBef>
                <a:spcPct val="0"/>
              </a:spcBef>
            </a:pPr>
            <a:r>
              <a:rPr lang="en-US" sz="9385" spc="103">
                <a:solidFill>
                  <a:srgbClr val="000000"/>
                </a:solidFill>
                <a:latin typeface="Ballpoint"/>
              </a:rPr>
              <a:t>Брейнстормінг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1060722">
            <a:off x="721009" y="694957"/>
            <a:ext cx="4193321" cy="4217987"/>
          </a:xfrm>
          <a:custGeom>
            <a:avLst/>
            <a:gdLst/>
            <a:ahLst/>
            <a:cxnLst/>
            <a:rect r="r" b="b" t="t" l="l"/>
            <a:pathLst>
              <a:path h="4217987" w="4193321">
                <a:moveTo>
                  <a:pt x="4193321" y="0"/>
                </a:moveTo>
                <a:lnTo>
                  <a:pt x="0" y="0"/>
                </a:lnTo>
                <a:lnTo>
                  <a:pt x="0" y="4217987"/>
                </a:lnTo>
                <a:lnTo>
                  <a:pt x="4193321" y="4217987"/>
                </a:lnTo>
                <a:lnTo>
                  <a:pt x="419332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71662">
            <a:off x="1788507" y="1819698"/>
            <a:ext cx="2058324" cy="1968507"/>
          </a:xfrm>
          <a:custGeom>
            <a:avLst/>
            <a:gdLst/>
            <a:ahLst/>
            <a:cxnLst/>
            <a:rect r="r" b="b" t="t" l="l"/>
            <a:pathLst>
              <a:path h="1968507" w="2058324">
                <a:moveTo>
                  <a:pt x="0" y="0"/>
                </a:moveTo>
                <a:lnTo>
                  <a:pt x="2058324" y="0"/>
                </a:lnTo>
                <a:lnTo>
                  <a:pt x="2058324" y="1968506"/>
                </a:lnTo>
                <a:lnTo>
                  <a:pt x="0" y="1968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98986">
            <a:off x="12746913" y="5820051"/>
            <a:ext cx="4581499" cy="4608449"/>
          </a:xfrm>
          <a:custGeom>
            <a:avLst/>
            <a:gdLst/>
            <a:ahLst/>
            <a:cxnLst/>
            <a:rect r="r" b="b" t="t" l="l"/>
            <a:pathLst>
              <a:path h="4608449" w="4581499">
                <a:moveTo>
                  <a:pt x="4581498" y="0"/>
                </a:moveTo>
                <a:lnTo>
                  <a:pt x="0" y="0"/>
                </a:lnTo>
                <a:lnTo>
                  <a:pt x="0" y="4608449"/>
                </a:lnTo>
                <a:lnTo>
                  <a:pt x="4581498" y="4608449"/>
                </a:lnTo>
                <a:lnTo>
                  <a:pt x="458149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024772" y="7140852"/>
            <a:ext cx="2025780" cy="1966848"/>
          </a:xfrm>
          <a:custGeom>
            <a:avLst/>
            <a:gdLst/>
            <a:ahLst/>
            <a:cxnLst/>
            <a:rect r="r" b="b" t="t" l="l"/>
            <a:pathLst>
              <a:path h="1966848" w="2025780">
                <a:moveTo>
                  <a:pt x="0" y="0"/>
                </a:moveTo>
                <a:lnTo>
                  <a:pt x="2025780" y="0"/>
                </a:lnTo>
                <a:lnTo>
                  <a:pt x="2025780" y="1966848"/>
                </a:lnTo>
                <a:lnTo>
                  <a:pt x="0" y="1966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3459258">
            <a:off x="13127193" y="1126686"/>
            <a:ext cx="2506725" cy="3905663"/>
          </a:xfrm>
          <a:custGeom>
            <a:avLst/>
            <a:gdLst/>
            <a:ahLst/>
            <a:cxnLst/>
            <a:rect r="r" b="b" t="t" l="l"/>
            <a:pathLst>
              <a:path h="3905663" w="2506725">
                <a:moveTo>
                  <a:pt x="2506725" y="0"/>
                </a:moveTo>
                <a:lnTo>
                  <a:pt x="0" y="0"/>
                </a:lnTo>
                <a:lnTo>
                  <a:pt x="0" y="3905662"/>
                </a:lnTo>
                <a:lnTo>
                  <a:pt x="2506725" y="3905662"/>
                </a:lnTo>
                <a:lnTo>
                  <a:pt x="2506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982819" y="4666587"/>
            <a:ext cx="11825007" cy="1827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3"/>
              </a:lnSpc>
            </a:pPr>
            <a:r>
              <a:rPr lang="en-US" sz="5283" spc="-68">
                <a:solidFill>
                  <a:srgbClr val="000000"/>
                </a:solidFill>
                <a:latin typeface="A Day Without Sun Text Bold"/>
              </a:rPr>
              <a:t>ОРГАНІЗАЦІЯ НАВЧАННЯ Й ОЦІНЮВАННЯ УЧНІВ, ЯКІ ПЕРЕБУВАЮТЬ ЗА КОРДОНОМ</a:t>
            </a:r>
          </a:p>
        </p:txBody>
      </p:sp>
      <p:sp>
        <p:nvSpPr>
          <p:cNvPr name="Freeform 11" id="11"/>
          <p:cNvSpPr/>
          <p:nvPr/>
        </p:nvSpPr>
        <p:spPr>
          <a:xfrm flipH="true" flipV="false" rot="-4245636">
            <a:off x="2728857" y="6436996"/>
            <a:ext cx="1705687" cy="3374560"/>
          </a:xfrm>
          <a:custGeom>
            <a:avLst/>
            <a:gdLst/>
            <a:ahLst/>
            <a:cxnLst/>
            <a:rect r="r" b="b" t="t" l="l"/>
            <a:pathLst>
              <a:path h="3374560" w="1705687">
                <a:moveTo>
                  <a:pt x="1705686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6" y="3374560"/>
                </a:lnTo>
                <a:lnTo>
                  <a:pt x="170568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488334">
            <a:off x="6861424" y="6468763"/>
            <a:ext cx="3788362" cy="737009"/>
          </a:xfrm>
          <a:custGeom>
            <a:avLst/>
            <a:gdLst/>
            <a:ahLst/>
            <a:cxnLst/>
            <a:rect r="r" b="b" t="t" l="l"/>
            <a:pathLst>
              <a:path h="737009" w="3788362">
                <a:moveTo>
                  <a:pt x="0" y="0"/>
                </a:moveTo>
                <a:lnTo>
                  <a:pt x="3788362" y="0"/>
                </a:lnTo>
                <a:lnTo>
                  <a:pt x="3788362" y="737008"/>
                </a:lnTo>
                <a:lnTo>
                  <a:pt x="0" y="7370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846785" y="1227299"/>
            <a:ext cx="8594429" cy="139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Itim"/>
              </a:rPr>
              <a:t>Тернопільська загальноосвітня школа №14 імені Б.Лепкого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520090" y="7055127"/>
            <a:ext cx="4568467" cy="139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Itim"/>
              </a:rPr>
              <a:t>З досвіду роботи 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Itim"/>
              </a:rPr>
              <a:t>Софії Максим’як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455771" y="8926512"/>
            <a:ext cx="4568467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Itim"/>
              </a:rPr>
              <a:t>Тернопіль, 2024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76154">
            <a:off x="789127" y="-2523488"/>
            <a:ext cx="12072969" cy="15333975"/>
          </a:xfrm>
          <a:custGeom>
            <a:avLst/>
            <a:gdLst/>
            <a:ahLst/>
            <a:cxnLst/>
            <a:rect r="r" b="b" t="t" l="l"/>
            <a:pathLst>
              <a:path h="15333975" w="12072969">
                <a:moveTo>
                  <a:pt x="0" y="0"/>
                </a:moveTo>
                <a:lnTo>
                  <a:pt x="12072969" y="0"/>
                </a:lnTo>
                <a:lnTo>
                  <a:pt x="12072969" y="15333976"/>
                </a:lnTo>
                <a:lnTo>
                  <a:pt x="0" y="15333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6969" y="979678"/>
            <a:ext cx="12466254" cy="8232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1341" indent="-280670" lvl="1">
              <a:lnSpc>
                <a:spcPts val="3848"/>
              </a:lnSpc>
              <a:buAutoNum type="arabicPeriod" startAt="1"/>
            </a:pPr>
            <a:r>
              <a:rPr lang="en-US" sz="2600" u="sng">
                <a:solidFill>
                  <a:srgbClr val="000000"/>
                </a:solidFill>
                <a:latin typeface="Dekko"/>
              </a:rPr>
              <a:t>Літературна рецензія (буктрейлер, реклама): 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 рецензія на прочитаний твір, де учні висловлять свою думку та обґрунтують її аргументами.</a:t>
            </a:r>
          </a:p>
          <a:p>
            <a:pPr algn="just" marL="561341" indent="-280670" lvl="1">
              <a:lnSpc>
                <a:spcPts val="3848"/>
              </a:lnSpc>
              <a:buAutoNum type="arabicPeriod" startAt="1"/>
            </a:pPr>
            <a:r>
              <a:rPr lang="en-US" sz="2600" u="sng">
                <a:solidFill>
                  <a:srgbClr val="000000"/>
                </a:solidFill>
                <a:latin typeface="Dekko"/>
              </a:rPr>
              <a:t>Творча поетична композиція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: створення власних творчих робіт (вірші, оповідання, есе тощо) за мотивами прочитаних творів.</a:t>
            </a:r>
          </a:p>
          <a:p>
            <a:pPr algn="just" marL="561341" indent="-280670" lvl="1">
              <a:lnSpc>
                <a:spcPts val="3848"/>
              </a:lnSpc>
              <a:buAutoNum type="arabicPeriod" startAt="1"/>
            </a:pPr>
            <a:r>
              <a:rPr lang="en-US" sz="2600" u="sng">
                <a:solidFill>
                  <a:srgbClr val="000000"/>
                </a:solidFill>
                <a:latin typeface="Dekko"/>
              </a:rPr>
              <a:t>Театралізоване читання діалогів: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 відеозапис, у якому у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чні декламують вірші або читають діалоги з літературних творів  самостійно чи разом з батьками.</a:t>
            </a:r>
          </a:p>
          <a:p>
            <a:pPr algn="just" marL="561341" indent="-280670" lvl="1">
              <a:lnSpc>
                <a:spcPts val="3848"/>
              </a:lnSpc>
              <a:buAutoNum type="arabicPeriod" startAt="1"/>
            </a:pPr>
            <a:r>
              <a:rPr lang="en-US" sz="2600" u="sng">
                <a:solidFill>
                  <a:srgbClr val="000000"/>
                </a:solidFill>
                <a:latin typeface="Dekko"/>
              </a:rPr>
              <a:t>Створення літературного героя: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 створення, опис та характеристика власного літературного героя, особливості його характеру та місце у вивченому творі.</a:t>
            </a:r>
          </a:p>
          <a:p>
            <a:pPr algn="just" marL="561341" indent="-280670" lvl="1">
              <a:lnSpc>
                <a:spcPts val="3848"/>
              </a:lnSpc>
              <a:buAutoNum type="arabicPeriod" startAt="1"/>
            </a:pPr>
            <a:r>
              <a:rPr lang="en-US" sz="2600" u="sng">
                <a:solidFill>
                  <a:srgbClr val="000000"/>
                </a:solidFill>
                <a:latin typeface="Dekko"/>
              </a:rPr>
              <a:t>Порівняльний аналіз творів: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 порівняння двох творів української та зарубіжної літератури за вивченою темою, вміння знайти схоже та відмінне.</a:t>
            </a:r>
          </a:p>
          <a:p>
            <a:pPr algn="just" marL="561341" indent="-280670" lvl="1">
              <a:lnSpc>
                <a:spcPts val="3848"/>
              </a:lnSpc>
              <a:buAutoNum type="arabicPeriod" startAt="1"/>
            </a:pPr>
            <a:r>
              <a:rPr lang="en-US" sz="2600" u="sng">
                <a:solidFill>
                  <a:srgbClr val="000000"/>
                </a:solidFill>
                <a:latin typeface="Dekko"/>
              </a:rPr>
              <a:t>Культурний підтекст твору: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  дослідження соціальних, історичних та культурних цінностей, традицій та звичаїв рідного краю у творах української літератури.</a:t>
            </a:r>
          </a:p>
          <a:p>
            <a:pPr algn="just">
              <a:lnSpc>
                <a:spcPts val="3848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114411">
            <a:off x="12708407" y="271991"/>
            <a:ext cx="5627893" cy="2809416"/>
          </a:xfrm>
          <a:custGeom>
            <a:avLst/>
            <a:gdLst/>
            <a:ahLst/>
            <a:cxnLst/>
            <a:rect r="r" b="b" t="t" l="l"/>
            <a:pathLst>
              <a:path h="2809416" w="5627893">
                <a:moveTo>
                  <a:pt x="0" y="0"/>
                </a:moveTo>
                <a:lnTo>
                  <a:pt x="5627893" y="0"/>
                </a:lnTo>
                <a:lnTo>
                  <a:pt x="5627893" y="2809416"/>
                </a:lnTo>
                <a:lnTo>
                  <a:pt x="0" y="2809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447" b="-220227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1261248">
            <a:off x="7132358" y="8481739"/>
            <a:ext cx="2850359" cy="1285253"/>
          </a:xfrm>
          <a:custGeom>
            <a:avLst/>
            <a:gdLst/>
            <a:ahLst/>
            <a:cxnLst/>
            <a:rect r="r" b="b" t="t" l="l"/>
            <a:pathLst>
              <a:path h="1285253" w="2850359">
                <a:moveTo>
                  <a:pt x="2850358" y="0"/>
                </a:moveTo>
                <a:lnTo>
                  <a:pt x="0" y="0"/>
                </a:lnTo>
                <a:lnTo>
                  <a:pt x="0" y="1285252"/>
                </a:lnTo>
                <a:lnTo>
                  <a:pt x="2850358" y="1285252"/>
                </a:lnTo>
                <a:lnTo>
                  <a:pt x="285035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33332">
            <a:off x="13672452" y="7271532"/>
            <a:ext cx="4212856" cy="2552647"/>
          </a:xfrm>
          <a:custGeom>
            <a:avLst/>
            <a:gdLst/>
            <a:ahLst/>
            <a:cxnLst/>
            <a:rect r="r" b="b" t="t" l="l"/>
            <a:pathLst>
              <a:path h="2552647" w="4212856">
                <a:moveTo>
                  <a:pt x="0" y="0"/>
                </a:moveTo>
                <a:lnTo>
                  <a:pt x="4212856" y="0"/>
                </a:lnTo>
                <a:lnTo>
                  <a:pt x="4212856" y="2552647"/>
                </a:lnTo>
                <a:lnTo>
                  <a:pt x="0" y="2552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485" t="0" r="-3879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9330033">
            <a:off x="15009717" y="6880359"/>
            <a:ext cx="344709" cy="1404369"/>
          </a:xfrm>
          <a:custGeom>
            <a:avLst/>
            <a:gdLst/>
            <a:ahLst/>
            <a:cxnLst/>
            <a:rect r="r" b="b" t="t" l="l"/>
            <a:pathLst>
              <a:path h="1404369" w="344709">
                <a:moveTo>
                  <a:pt x="0" y="0"/>
                </a:moveTo>
                <a:lnTo>
                  <a:pt x="344709" y="0"/>
                </a:lnTo>
                <a:lnTo>
                  <a:pt x="344709" y="1404369"/>
                </a:lnTo>
                <a:lnTo>
                  <a:pt x="0" y="1404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886142">
            <a:off x="13977356" y="4308085"/>
            <a:ext cx="4047968" cy="2585452"/>
          </a:xfrm>
          <a:custGeom>
            <a:avLst/>
            <a:gdLst/>
            <a:ahLst/>
            <a:cxnLst/>
            <a:rect r="r" b="b" t="t" l="l"/>
            <a:pathLst>
              <a:path h="2585452" w="4047968">
                <a:moveTo>
                  <a:pt x="0" y="0"/>
                </a:moveTo>
                <a:lnTo>
                  <a:pt x="4047968" y="0"/>
                </a:lnTo>
                <a:lnTo>
                  <a:pt x="4047968" y="2585452"/>
                </a:lnTo>
                <a:lnTo>
                  <a:pt x="0" y="2585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597" t="0" r="-12874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325411">
            <a:off x="16204127" y="3844559"/>
            <a:ext cx="415402" cy="1692377"/>
          </a:xfrm>
          <a:custGeom>
            <a:avLst/>
            <a:gdLst/>
            <a:ahLst/>
            <a:cxnLst/>
            <a:rect r="r" b="b" t="t" l="l"/>
            <a:pathLst>
              <a:path h="1692377" w="415402">
                <a:moveTo>
                  <a:pt x="0" y="0"/>
                </a:moveTo>
                <a:lnTo>
                  <a:pt x="415402" y="0"/>
                </a:lnTo>
                <a:lnTo>
                  <a:pt x="415402" y="1692378"/>
                </a:lnTo>
                <a:lnTo>
                  <a:pt x="0" y="1692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446756" y="773735"/>
            <a:ext cx="6074650" cy="982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2"/>
              </a:lnSpc>
              <a:spcBef>
                <a:spcPct val="0"/>
              </a:spcBef>
            </a:pPr>
            <a:r>
              <a:rPr lang="en-US" sz="5194">
                <a:solidFill>
                  <a:srgbClr val="000000"/>
                </a:solidFill>
                <a:latin typeface="Ballpoint"/>
              </a:rPr>
              <a:t>Література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76154">
            <a:off x="1282182" y="-2157802"/>
            <a:ext cx="9724131" cy="15432198"/>
          </a:xfrm>
          <a:custGeom>
            <a:avLst/>
            <a:gdLst/>
            <a:ahLst/>
            <a:cxnLst/>
            <a:rect r="r" b="b" t="t" l="l"/>
            <a:pathLst>
              <a:path h="15432198" w="9724131">
                <a:moveTo>
                  <a:pt x="0" y="0"/>
                </a:moveTo>
                <a:lnTo>
                  <a:pt x="9724131" y="0"/>
                </a:lnTo>
                <a:lnTo>
                  <a:pt x="9724131" y="15432198"/>
                </a:lnTo>
                <a:lnTo>
                  <a:pt x="0" y="15432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75" t="0" r="-12475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9240">
            <a:off x="12925769" y="75048"/>
            <a:ext cx="5242872" cy="2960809"/>
          </a:xfrm>
          <a:custGeom>
            <a:avLst/>
            <a:gdLst/>
            <a:ahLst/>
            <a:cxnLst/>
            <a:rect r="r" b="b" t="t" l="l"/>
            <a:pathLst>
              <a:path h="2960809" w="5242872">
                <a:moveTo>
                  <a:pt x="0" y="0"/>
                </a:moveTo>
                <a:lnTo>
                  <a:pt x="5242872" y="0"/>
                </a:lnTo>
                <a:lnTo>
                  <a:pt x="5242872" y="2960809"/>
                </a:lnTo>
                <a:lnTo>
                  <a:pt x="0" y="296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128" t="0" r="-2768" b="-22022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501884" y="445336"/>
            <a:ext cx="6074650" cy="1110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2"/>
              </a:lnSpc>
              <a:spcBef>
                <a:spcPct val="0"/>
              </a:spcBef>
            </a:pPr>
            <a:r>
              <a:rPr lang="en-US" sz="5794">
                <a:solidFill>
                  <a:srgbClr val="000000"/>
                </a:solidFill>
                <a:latin typeface="Ballpoint"/>
              </a:rPr>
              <a:t>Українська мова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-1040722">
            <a:off x="8263867" y="8754909"/>
            <a:ext cx="3449658" cy="1555482"/>
          </a:xfrm>
          <a:custGeom>
            <a:avLst/>
            <a:gdLst/>
            <a:ahLst/>
            <a:cxnLst/>
            <a:rect r="r" b="b" t="t" l="l"/>
            <a:pathLst>
              <a:path h="1555482" w="3449658">
                <a:moveTo>
                  <a:pt x="3449658" y="0"/>
                </a:moveTo>
                <a:lnTo>
                  <a:pt x="0" y="0"/>
                </a:lnTo>
                <a:lnTo>
                  <a:pt x="0" y="1555482"/>
                </a:lnTo>
                <a:lnTo>
                  <a:pt x="3449658" y="1555482"/>
                </a:lnTo>
                <a:lnTo>
                  <a:pt x="344965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40381" y="1716738"/>
            <a:ext cx="11878621" cy="8211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Dekko"/>
              </a:rPr>
              <a:t>1. </a:t>
            </a:r>
            <a:r>
              <a:rPr lang="en-US" sz="2600" u="sng">
                <a:solidFill>
                  <a:srgbClr val="000000"/>
                </a:solidFill>
                <a:latin typeface="Dekko"/>
              </a:rPr>
              <a:t>Ві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д</a:t>
            </a:r>
            <a:r>
              <a:rPr lang="en-US" sz="2600" u="sng">
                <a:solidFill>
                  <a:srgbClr val="000000"/>
                </a:solidFill>
                <a:latin typeface="Dekko"/>
              </a:rPr>
              <a:t>еозвіти: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 створення відеозвітів про те, що вивчили учні, розповідь про свої досягнення, демонстрування знань або навіть створення невеликого уроку .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Dekko"/>
              </a:rPr>
              <a:t>2.</a:t>
            </a:r>
            <a:r>
              <a:rPr lang="en-US" sz="2600" u="sng">
                <a:solidFill>
                  <a:srgbClr val="000000"/>
                </a:solidFill>
                <a:latin typeface="Dekko"/>
              </a:rPr>
              <a:t>Творчі проекти: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 створення презентацій, буклетів, коміксів, колажів.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Dekko"/>
              </a:rPr>
              <a:t>3.</a:t>
            </a:r>
            <a:r>
              <a:rPr lang="en-US" sz="2600" u="sng">
                <a:solidFill>
                  <a:srgbClr val="000000"/>
                </a:solidFill>
                <a:latin typeface="Dekko"/>
              </a:rPr>
              <a:t>Взаємне оцінювання: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 залучення учнів до процесу оцінювання. Це розвиває навички самооцінки, стимулює взаємодопомогу та співпрацю.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Dekko"/>
              </a:rPr>
              <a:t>4.</a:t>
            </a:r>
            <a:r>
              <a:rPr lang="en-US" sz="2600" u="sng">
                <a:solidFill>
                  <a:srgbClr val="000000"/>
                </a:solidFill>
                <a:latin typeface="Dekko"/>
              </a:rPr>
              <a:t>Креативні завдання: 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створення власного словника, сторінок культури мовлення.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Dekko"/>
              </a:rPr>
              <a:t>5.</a:t>
            </a:r>
            <a:r>
              <a:rPr lang="en-US" sz="2600" u="sng">
                <a:solidFill>
                  <a:srgbClr val="000000"/>
                </a:solidFill>
                <a:latin typeface="Dekko"/>
              </a:rPr>
              <a:t>Графічні оцінки: 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 графічне представлення своїх знань та навичок (діаграми або графіки) щоб зрозуміти  як учні розуміють тему.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Dekko"/>
              </a:rPr>
              <a:t>6.</a:t>
            </a:r>
            <a:r>
              <a:rPr lang="en-US" sz="2600" u="sng">
                <a:solidFill>
                  <a:srgbClr val="000000"/>
                </a:solidFill>
                <a:latin typeface="Dekko"/>
              </a:rPr>
              <a:t>Блог: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 ведення блогу, де можна аналізувати та обговорювати вивчений матеріал. Вони можуть писати статті, рецензії, інтерв'ю або навіть вести блог.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Dekko"/>
              </a:rPr>
              <a:t>7. </a:t>
            </a:r>
            <a:r>
              <a:rPr lang="en-US" sz="2600" u="sng">
                <a:solidFill>
                  <a:srgbClr val="000000"/>
                </a:solidFill>
                <a:latin typeface="Dekko"/>
              </a:rPr>
              <a:t>Культурний обмін: 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обмін мовними особливостями.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Dekko"/>
              </a:rPr>
              <a:t>8. </a:t>
            </a:r>
            <a:r>
              <a:rPr lang="en-US" sz="2600" u="sng">
                <a:solidFill>
                  <a:srgbClr val="000000"/>
                </a:solidFill>
                <a:latin typeface="Dekko"/>
              </a:rPr>
              <a:t>Квести та ігри:</a:t>
            </a:r>
            <a:r>
              <a:rPr lang="en-US" sz="2600">
                <a:solidFill>
                  <a:srgbClr val="000000"/>
                </a:solidFill>
                <a:latin typeface="Dekko"/>
              </a:rPr>
              <a:t> щоб знайти правильну відповідь, учні розгадують загадки та виконують завдання.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</a:p>
          <a:p>
            <a:pPr algn="ctr">
              <a:lnSpc>
                <a:spcPts val="3640"/>
              </a:lnSpc>
              <a:spcBef>
                <a:spcPct val="0"/>
              </a:spcBef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944662">
            <a:off x="13338435" y="3801904"/>
            <a:ext cx="4401548" cy="2934366"/>
          </a:xfrm>
          <a:custGeom>
            <a:avLst/>
            <a:gdLst/>
            <a:ahLst/>
            <a:cxnLst/>
            <a:rect r="r" b="b" t="t" l="l"/>
            <a:pathLst>
              <a:path h="2934366" w="4401548">
                <a:moveTo>
                  <a:pt x="0" y="0"/>
                </a:moveTo>
                <a:lnTo>
                  <a:pt x="4401548" y="0"/>
                </a:lnTo>
                <a:lnTo>
                  <a:pt x="4401548" y="2934366"/>
                </a:lnTo>
                <a:lnTo>
                  <a:pt x="0" y="29343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497311">
            <a:off x="15370346" y="2924805"/>
            <a:ext cx="353717" cy="1441071"/>
          </a:xfrm>
          <a:custGeom>
            <a:avLst/>
            <a:gdLst/>
            <a:ahLst/>
            <a:cxnLst/>
            <a:rect r="r" b="b" t="t" l="l"/>
            <a:pathLst>
              <a:path h="1441071" w="353717">
                <a:moveTo>
                  <a:pt x="0" y="0"/>
                </a:moveTo>
                <a:lnTo>
                  <a:pt x="353717" y="0"/>
                </a:lnTo>
                <a:lnTo>
                  <a:pt x="353717" y="1441070"/>
                </a:lnTo>
                <a:lnTo>
                  <a:pt x="0" y="14410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57100">
            <a:off x="14150746" y="7186573"/>
            <a:ext cx="3220698" cy="3231881"/>
          </a:xfrm>
          <a:custGeom>
            <a:avLst/>
            <a:gdLst/>
            <a:ahLst/>
            <a:cxnLst/>
            <a:rect r="r" b="b" t="t" l="l"/>
            <a:pathLst>
              <a:path h="3231881" w="3220698">
                <a:moveTo>
                  <a:pt x="0" y="0"/>
                </a:moveTo>
                <a:lnTo>
                  <a:pt x="3220698" y="0"/>
                </a:lnTo>
                <a:lnTo>
                  <a:pt x="3220698" y="3231881"/>
                </a:lnTo>
                <a:lnTo>
                  <a:pt x="0" y="32318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9330033">
            <a:off x="16025267" y="6632088"/>
            <a:ext cx="330335" cy="1345811"/>
          </a:xfrm>
          <a:custGeom>
            <a:avLst/>
            <a:gdLst/>
            <a:ahLst/>
            <a:cxnLst/>
            <a:rect r="r" b="b" t="t" l="l"/>
            <a:pathLst>
              <a:path h="1345811" w="330335">
                <a:moveTo>
                  <a:pt x="0" y="0"/>
                </a:moveTo>
                <a:lnTo>
                  <a:pt x="330336" y="0"/>
                </a:lnTo>
                <a:lnTo>
                  <a:pt x="330336" y="1345811"/>
                </a:lnTo>
                <a:lnTo>
                  <a:pt x="0" y="1345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74301">
            <a:off x="-1290113" y="-2967920"/>
            <a:ext cx="20700512" cy="26291887"/>
          </a:xfrm>
          <a:custGeom>
            <a:avLst/>
            <a:gdLst/>
            <a:ahLst/>
            <a:cxnLst/>
            <a:rect r="r" b="b" t="t" l="l"/>
            <a:pathLst>
              <a:path h="26291887" w="20700512">
                <a:moveTo>
                  <a:pt x="0" y="0"/>
                </a:moveTo>
                <a:lnTo>
                  <a:pt x="20700512" y="0"/>
                </a:lnTo>
                <a:lnTo>
                  <a:pt x="20700512" y="26291887"/>
                </a:lnTo>
                <a:lnTo>
                  <a:pt x="0" y="26291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93718">
            <a:off x="9272882" y="1830564"/>
            <a:ext cx="7355579" cy="7398847"/>
          </a:xfrm>
          <a:custGeom>
            <a:avLst/>
            <a:gdLst/>
            <a:ahLst/>
            <a:cxnLst/>
            <a:rect r="r" b="b" t="t" l="l"/>
            <a:pathLst>
              <a:path h="7398847" w="7355579">
                <a:moveTo>
                  <a:pt x="0" y="0"/>
                </a:moveTo>
                <a:lnTo>
                  <a:pt x="7355579" y="0"/>
                </a:lnTo>
                <a:lnTo>
                  <a:pt x="7355579" y="7398847"/>
                </a:lnTo>
                <a:lnTo>
                  <a:pt x="0" y="7398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5857981" y="4036284"/>
            <a:ext cx="1351507" cy="1346227"/>
            <a:chOff x="0" y="0"/>
            <a:chExt cx="6502400" cy="6477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4801" t="0" r="-24801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5720186" y="5434518"/>
            <a:ext cx="1399523" cy="1394057"/>
            <a:chOff x="0" y="0"/>
            <a:chExt cx="6502400" cy="6477000"/>
          </a:xfrm>
        </p:grpSpPr>
        <p:sp>
          <p:nvSpPr>
            <p:cNvPr name="Freeform 9" id="9"/>
            <p:cNvSpPr/>
            <p:nvPr/>
          </p:nvSpPr>
          <p:spPr>
            <a:xfrm flipH="false" flipV="false" rot="580288">
              <a:off x="-76696" y="-24089"/>
              <a:ext cx="6649468" cy="6530791"/>
            </a:xfrm>
            <a:custGeom>
              <a:avLst/>
              <a:gdLst/>
              <a:ahLst/>
              <a:cxnLst/>
              <a:rect r="r" b="b" t="t" l="l"/>
              <a:pathLst>
                <a:path h="6530791" w="6649468">
                  <a:moveTo>
                    <a:pt x="2801061" y="192573"/>
                  </a:moveTo>
                  <a:cubicBezTo>
                    <a:pt x="1699134" y="375296"/>
                    <a:pt x="779201" y="1133648"/>
                    <a:pt x="389601" y="2180473"/>
                  </a:cubicBezTo>
                  <a:cubicBezTo>
                    <a:pt x="0" y="3227298"/>
                    <a:pt x="200290" y="4402567"/>
                    <a:pt x="914630" y="5261258"/>
                  </a:cubicBezTo>
                  <a:cubicBezTo>
                    <a:pt x="1628970" y="6119948"/>
                    <a:pt x="2748158" y="6530791"/>
                    <a:pt x="3848406" y="6338219"/>
                  </a:cubicBezTo>
                  <a:cubicBezTo>
                    <a:pt x="4950333" y="6155495"/>
                    <a:pt x="5870266" y="5397143"/>
                    <a:pt x="6259867" y="4350319"/>
                  </a:cubicBezTo>
                  <a:cubicBezTo>
                    <a:pt x="6649468" y="3303494"/>
                    <a:pt x="6449177" y="2128225"/>
                    <a:pt x="5734837" y="1269534"/>
                  </a:cubicBezTo>
                  <a:cubicBezTo>
                    <a:pt x="5020498" y="410844"/>
                    <a:pt x="3901310" y="0"/>
                    <a:pt x="2801061" y="192573"/>
                  </a:cubicBezTo>
                  <a:close/>
                </a:path>
              </a:pathLst>
            </a:custGeom>
            <a:blipFill>
              <a:blip r:embed="rId6"/>
              <a:stretch>
                <a:fillRect l="-7691" t="-7644" r="-7691" b="-7644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-608087">
            <a:off x="1569777" y="231167"/>
            <a:ext cx="6030867" cy="6684619"/>
          </a:xfrm>
          <a:custGeom>
            <a:avLst/>
            <a:gdLst/>
            <a:ahLst/>
            <a:cxnLst/>
            <a:rect r="r" b="b" t="t" l="l"/>
            <a:pathLst>
              <a:path h="6684619" w="6030867">
                <a:moveTo>
                  <a:pt x="0" y="0"/>
                </a:moveTo>
                <a:lnTo>
                  <a:pt x="6030867" y="0"/>
                </a:lnTo>
                <a:lnTo>
                  <a:pt x="6030867" y="6684619"/>
                </a:lnTo>
                <a:lnTo>
                  <a:pt x="0" y="66846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060" t="0" r="-506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408396">
            <a:off x="8639005" y="877959"/>
            <a:ext cx="4209004" cy="550997"/>
          </a:xfrm>
          <a:custGeom>
            <a:avLst/>
            <a:gdLst/>
            <a:ahLst/>
            <a:cxnLst/>
            <a:rect r="r" b="b" t="t" l="l"/>
            <a:pathLst>
              <a:path h="550997" w="4209004">
                <a:moveTo>
                  <a:pt x="0" y="0"/>
                </a:moveTo>
                <a:lnTo>
                  <a:pt x="4209004" y="0"/>
                </a:lnTo>
                <a:lnTo>
                  <a:pt x="4209004" y="550996"/>
                </a:lnTo>
                <a:lnTo>
                  <a:pt x="0" y="550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3549312" y="6701790"/>
            <a:ext cx="188595" cy="184785"/>
            <a:chOff x="0" y="0"/>
            <a:chExt cx="251460" cy="2463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800" y="49530"/>
              <a:ext cx="149860" cy="151130"/>
            </a:xfrm>
            <a:custGeom>
              <a:avLst/>
              <a:gdLst/>
              <a:ahLst/>
              <a:cxnLst/>
              <a:rect r="r" b="b" t="t" l="l"/>
              <a:pathLst>
                <a:path h="151130" w="149860">
                  <a:moveTo>
                    <a:pt x="149860" y="53340"/>
                  </a:moveTo>
                  <a:cubicBezTo>
                    <a:pt x="129540" y="134620"/>
                    <a:pt x="120650" y="140970"/>
                    <a:pt x="107950" y="144780"/>
                  </a:cubicBezTo>
                  <a:cubicBezTo>
                    <a:pt x="90170" y="151130"/>
                    <a:pt x="54610" y="148590"/>
                    <a:pt x="36830" y="14097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6510"/>
                  </a:cubicBezTo>
                  <a:cubicBezTo>
                    <a:pt x="39370" y="6350"/>
                    <a:pt x="49530" y="1270"/>
                    <a:pt x="6350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3695461" y="-406396"/>
            <a:ext cx="14096092" cy="2584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 spc="168">
                <a:solidFill>
                  <a:srgbClr val="000000"/>
                </a:solidFill>
                <a:latin typeface="Ballpoint"/>
              </a:rPr>
              <a:t>Використання сучасних технологій для дистанційного навчання 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5728539" y="8376536"/>
            <a:ext cx="1412789" cy="1407271"/>
            <a:chOff x="0" y="0"/>
            <a:chExt cx="6502400" cy="6477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-51773" t="0" r="-51773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15678305" y="1153457"/>
            <a:ext cx="1401319" cy="1395845"/>
            <a:chOff x="0" y="0"/>
            <a:chExt cx="6502400" cy="6477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1"/>
              <a:stretch>
                <a:fillRect l="-23185" t="0" r="-23185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5698568" y="6914725"/>
            <a:ext cx="1381055" cy="1375661"/>
            <a:chOff x="0" y="0"/>
            <a:chExt cx="6502400" cy="6477000"/>
          </a:xfrm>
        </p:grpSpPr>
        <p:sp>
          <p:nvSpPr>
            <p:cNvPr name="Freeform 23" id="23"/>
            <p:cNvSpPr/>
            <p:nvPr/>
          </p:nvSpPr>
          <p:spPr>
            <a:xfrm flipH="false" flipV="false" rot="-174709">
              <a:off x="-49100" y="66476"/>
              <a:ext cx="6594276" cy="6349662"/>
            </a:xfrm>
            <a:custGeom>
              <a:avLst/>
              <a:gdLst/>
              <a:ahLst/>
              <a:cxnLst/>
              <a:rect r="r" b="b" t="t" l="l"/>
              <a:pathLst>
                <a:path h="6349662" w="6594276">
                  <a:moveTo>
                    <a:pt x="3455485" y="61729"/>
                  </a:moveTo>
                  <a:cubicBezTo>
                    <a:pt x="2340218" y="0"/>
                    <a:pt x="1277168" y="539720"/>
                    <a:pt x="668866" y="1476523"/>
                  </a:cubicBezTo>
                  <a:cubicBezTo>
                    <a:pt x="60563" y="2413325"/>
                    <a:pt x="0" y="3604000"/>
                    <a:pt x="510108" y="4597690"/>
                  </a:cubicBezTo>
                  <a:cubicBezTo>
                    <a:pt x="1020217" y="5591380"/>
                    <a:pt x="2023016" y="6236180"/>
                    <a:pt x="3138791" y="6287932"/>
                  </a:cubicBezTo>
                  <a:cubicBezTo>
                    <a:pt x="4254058" y="6349662"/>
                    <a:pt x="5317107" y="5809941"/>
                    <a:pt x="5925410" y="4873139"/>
                  </a:cubicBezTo>
                  <a:cubicBezTo>
                    <a:pt x="6533713" y="3936336"/>
                    <a:pt x="6594276" y="2745662"/>
                    <a:pt x="6084167" y="1751971"/>
                  </a:cubicBezTo>
                  <a:cubicBezTo>
                    <a:pt x="5574059" y="758281"/>
                    <a:pt x="4571259" y="113481"/>
                    <a:pt x="3455485" y="61729"/>
                  </a:cubicBezTo>
                  <a:close/>
                </a:path>
              </a:pathLst>
            </a:custGeom>
            <a:blipFill>
              <a:blip r:embed="rId12"/>
              <a:stretch>
                <a:fillRect l="-42977" t="-2462" r="-42977" b="-2462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15728539" y="2658866"/>
            <a:ext cx="1382819" cy="1377417"/>
            <a:chOff x="0" y="0"/>
            <a:chExt cx="6502400" cy="6477000"/>
          </a:xfrm>
        </p:grpSpPr>
        <p:sp>
          <p:nvSpPr>
            <p:cNvPr name="Freeform 26" id="26"/>
            <p:cNvSpPr/>
            <p:nvPr/>
          </p:nvSpPr>
          <p:spPr>
            <a:xfrm flipH="false" flipV="false" rot="959731">
              <a:off x="-60661" y="-67729"/>
              <a:ext cx="6617397" cy="6618071"/>
            </a:xfrm>
            <a:custGeom>
              <a:avLst/>
              <a:gdLst/>
              <a:ahLst/>
              <a:cxnLst/>
              <a:rect r="r" b="b" t="t" l="l"/>
              <a:pathLst>
                <a:path h="6618071" w="6617397">
                  <a:moveTo>
                    <a:pt x="2449737" y="312595"/>
                  </a:moveTo>
                  <a:cubicBezTo>
                    <a:pt x="1374643" y="615585"/>
                    <a:pt x="543841" y="1470654"/>
                    <a:pt x="271921" y="2554024"/>
                  </a:cubicBezTo>
                  <a:cubicBezTo>
                    <a:pt x="0" y="3637394"/>
                    <a:pt x="328529" y="4783449"/>
                    <a:pt x="1133108" y="5558229"/>
                  </a:cubicBezTo>
                  <a:cubicBezTo>
                    <a:pt x="1937687" y="6333008"/>
                    <a:pt x="3095320" y="6618071"/>
                    <a:pt x="4167661" y="6305477"/>
                  </a:cubicBezTo>
                  <a:cubicBezTo>
                    <a:pt x="5242755" y="6002486"/>
                    <a:pt x="6073556" y="5147417"/>
                    <a:pt x="6345477" y="4064047"/>
                  </a:cubicBezTo>
                  <a:cubicBezTo>
                    <a:pt x="6617398" y="2980678"/>
                    <a:pt x="6288869" y="1834622"/>
                    <a:pt x="5484289" y="1059843"/>
                  </a:cubicBezTo>
                  <a:cubicBezTo>
                    <a:pt x="4679710" y="285063"/>
                    <a:pt x="3522078" y="0"/>
                    <a:pt x="2449737" y="312595"/>
                  </a:cubicBezTo>
                  <a:close/>
                </a:path>
              </a:pathLst>
            </a:custGeom>
            <a:blipFill>
              <a:blip r:embed="rId13"/>
              <a:stretch>
                <a:fillRect l="-38426" t="-19272" r="-86176" b="-11764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28" id="28"/>
          <p:cNvSpPr txBox="true"/>
          <p:nvPr/>
        </p:nvSpPr>
        <p:spPr>
          <a:xfrm rot="14183">
            <a:off x="2161857" y="1538791"/>
            <a:ext cx="4802443" cy="5636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7"/>
              </a:lnSpc>
            </a:pPr>
            <a:r>
              <a:rPr lang="en-US" sz="2563" u="sng">
                <a:solidFill>
                  <a:srgbClr val="000000"/>
                </a:solidFill>
                <a:latin typeface="Dekko"/>
              </a:rPr>
              <a:t> Відеоконференції та вебінари:</a:t>
            </a:r>
            <a:r>
              <a:rPr lang="en-US" sz="2563">
                <a:solidFill>
                  <a:srgbClr val="000000"/>
                </a:solidFill>
                <a:latin typeface="Dekko"/>
              </a:rPr>
              <a:t> Використання платформ, таких як Zoom або Google Meet для проведення онлайн-уроків забезпечує можливість інтерактивного спілкування, обговорення матеріалів та вирішення запитань у реальному часі.</a:t>
            </a:r>
          </a:p>
          <a:p>
            <a:pPr>
              <a:lnSpc>
                <a:spcPts val="2383"/>
              </a:lnSpc>
            </a:pPr>
          </a:p>
          <a:p>
            <a:pPr>
              <a:lnSpc>
                <a:spcPts val="3061"/>
              </a:lnSpc>
            </a:pPr>
          </a:p>
          <a:p>
            <a:pPr>
              <a:lnSpc>
                <a:spcPts val="2383"/>
              </a:lnSpc>
            </a:pPr>
          </a:p>
          <a:p>
            <a:pPr>
              <a:lnSpc>
                <a:spcPts val="2383"/>
              </a:lnSpc>
            </a:pPr>
          </a:p>
          <a:p>
            <a:pPr>
              <a:lnSpc>
                <a:spcPts val="2383"/>
              </a:lnSpc>
            </a:pPr>
          </a:p>
          <a:p>
            <a:pPr>
              <a:lnSpc>
                <a:spcPts val="2383"/>
              </a:lnSpc>
            </a:pPr>
          </a:p>
        </p:txBody>
      </p:sp>
      <p:sp>
        <p:nvSpPr>
          <p:cNvPr name="TextBox 29" id="29"/>
          <p:cNvSpPr txBox="true"/>
          <p:nvPr/>
        </p:nvSpPr>
        <p:spPr>
          <a:xfrm rot="14183">
            <a:off x="10462825" y="3455032"/>
            <a:ext cx="5205588" cy="4824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80"/>
              </a:lnSpc>
            </a:pPr>
            <a:r>
              <a:rPr lang="en-US" sz="2962" u="sng">
                <a:solidFill>
                  <a:srgbClr val="000000"/>
                </a:solidFill>
                <a:latin typeface="Dekko"/>
              </a:rPr>
              <a:t>Інтерактивні навчальні ігри та додатки:</a:t>
            </a:r>
          </a:p>
          <a:p>
            <a:pPr>
              <a:lnSpc>
                <a:spcPts val="3880"/>
              </a:lnSpc>
            </a:pPr>
            <a:r>
              <a:rPr lang="en-US" sz="2962">
                <a:solidFill>
                  <a:srgbClr val="000000"/>
                </a:solidFill>
                <a:latin typeface="Dekko"/>
              </a:rPr>
              <a:t>Використання інтерактивних навчальних ігор та додатків, таких як Kahoot, Quizlet або Duolingo, допомагає залучити учнів до навчання та розвиває їхні навички у цікавій та захопливій формі.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-553936">
            <a:off x="4184474" y="4861500"/>
            <a:ext cx="6584591" cy="6627649"/>
          </a:xfrm>
          <a:custGeom>
            <a:avLst/>
            <a:gdLst/>
            <a:ahLst/>
            <a:cxnLst/>
            <a:rect r="r" b="b" t="t" l="l"/>
            <a:pathLst>
              <a:path h="6627649" w="6584591">
                <a:moveTo>
                  <a:pt x="0" y="0"/>
                </a:moveTo>
                <a:lnTo>
                  <a:pt x="6584591" y="0"/>
                </a:lnTo>
                <a:lnTo>
                  <a:pt x="6584591" y="6627650"/>
                </a:lnTo>
                <a:lnTo>
                  <a:pt x="0" y="66276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14183">
            <a:off x="4860555" y="6344919"/>
            <a:ext cx="5135348" cy="3822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28"/>
              </a:lnSpc>
            </a:pPr>
            <a:r>
              <a:rPr lang="en-US" sz="2922" u="sng">
                <a:solidFill>
                  <a:srgbClr val="000000"/>
                </a:solidFill>
                <a:latin typeface="Dekko"/>
              </a:rPr>
              <a:t>Електронні навчальні платформи:</a:t>
            </a:r>
            <a:r>
              <a:rPr lang="en-US" sz="2922">
                <a:solidFill>
                  <a:srgbClr val="000000"/>
                </a:solidFill>
                <a:latin typeface="Dekko"/>
              </a:rPr>
              <a:t>  Moodle, Google Classroom або Microsoft Teams, на яких можна розміщувати навчальні матеріали, завдання та тести онлайн,  взаємодіяти з учнями через форуми та чати.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45901">
            <a:off x="4543609" y="771352"/>
            <a:ext cx="9200782" cy="9173996"/>
          </a:xfrm>
          <a:custGeom>
            <a:avLst/>
            <a:gdLst/>
            <a:ahLst/>
            <a:cxnLst/>
            <a:rect r="r" b="b" t="t" l="l"/>
            <a:pathLst>
              <a:path h="9173996" w="9200782">
                <a:moveTo>
                  <a:pt x="0" y="0"/>
                </a:moveTo>
                <a:lnTo>
                  <a:pt x="9200782" y="0"/>
                </a:lnTo>
                <a:lnTo>
                  <a:pt x="9200782" y="9173996"/>
                </a:lnTo>
                <a:lnTo>
                  <a:pt x="0" y="9173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231973">
            <a:off x="6398352" y="2088571"/>
            <a:ext cx="5750198" cy="5379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63"/>
              </a:lnSpc>
              <a:spcBef>
                <a:spcPct val="0"/>
              </a:spcBef>
            </a:pPr>
            <a:r>
              <a:rPr lang="en-US" sz="14616" spc="336">
                <a:solidFill>
                  <a:srgbClr val="000000"/>
                </a:solidFill>
                <a:latin typeface="Ballpoint"/>
              </a:rPr>
              <a:t>Дякую за увагу!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37152">
            <a:off x="3720539" y="6812287"/>
            <a:ext cx="2829761" cy="2686683"/>
          </a:xfrm>
          <a:custGeom>
            <a:avLst/>
            <a:gdLst/>
            <a:ahLst/>
            <a:cxnLst/>
            <a:rect r="r" b="b" t="t" l="l"/>
            <a:pathLst>
              <a:path h="2686683" w="2829761">
                <a:moveTo>
                  <a:pt x="0" y="0"/>
                </a:moveTo>
                <a:lnTo>
                  <a:pt x="2829761" y="0"/>
                </a:lnTo>
                <a:lnTo>
                  <a:pt x="2829761" y="2686682"/>
                </a:lnTo>
                <a:lnTo>
                  <a:pt x="0" y="2686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71662">
            <a:off x="4402112" y="7257625"/>
            <a:ext cx="1466614" cy="1402617"/>
          </a:xfrm>
          <a:custGeom>
            <a:avLst/>
            <a:gdLst/>
            <a:ahLst/>
            <a:cxnLst/>
            <a:rect r="r" b="b" t="t" l="l"/>
            <a:pathLst>
              <a:path h="1402617" w="1466614">
                <a:moveTo>
                  <a:pt x="0" y="0"/>
                </a:moveTo>
                <a:lnTo>
                  <a:pt x="1466614" y="0"/>
                </a:lnTo>
                <a:lnTo>
                  <a:pt x="1466614" y="1402617"/>
                </a:lnTo>
                <a:lnTo>
                  <a:pt x="0" y="1402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9331506">
            <a:off x="850899" y="2591255"/>
            <a:ext cx="5634372" cy="2540590"/>
          </a:xfrm>
          <a:custGeom>
            <a:avLst/>
            <a:gdLst/>
            <a:ahLst/>
            <a:cxnLst/>
            <a:rect r="r" b="b" t="t" l="l"/>
            <a:pathLst>
              <a:path h="2540590" w="5634372">
                <a:moveTo>
                  <a:pt x="5634372" y="0"/>
                </a:moveTo>
                <a:lnTo>
                  <a:pt x="0" y="0"/>
                </a:lnTo>
                <a:lnTo>
                  <a:pt x="0" y="2540590"/>
                </a:lnTo>
                <a:lnTo>
                  <a:pt x="5634372" y="2540590"/>
                </a:lnTo>
                <a:lnTo>
                  <a:pt x="563437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79119" y="3968022"/>
            <a:ext cx="1221857" cy="2061415"/>
          </a:xfrm>
          <a:custGeom>
            <a:avLst/>
            <a:gdLst/>
            <a:ahLst/>
            <a:cxnLst/>
            <a:rect r="r" b="b" t="t" l="l"/>
            <a:pathLst>
              <a:path h="2061415" w="1221857">
                <a:moveTo>
                  <a:pt x="0" y="0"/>
                </a:moveTo>
                <a:lnTo>
                  <a:pt x="1221857" y="0"/>
                </a:lnTo>
                <a:lnTo>
                  <a:pt x="1221857" y="2061415"/>
                </a:lnTo>
                <a:lnTo>
                  <a:pt x="0" y="20614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299048" y="6029437"/>
            <a:ext cx="964181" cy="1626686"/>
          </a:xfrm>
          <a:custGeom>
            <a:avLst/>
            <a:gdLst/>
            <a:ahLst/>
            <a:cxnLst/>
            <a:rect r="r" b="b" t="t" l="l"/>
            <a:pathLst>
              <a:path h="1626686" w="964181">
                <a:moveTo>
                  <a:pt x="0" y="0"/>
                </a:moveTo>
                <a:lnTo>
                  <a:pt x="964181" y="0"/>
                </a:lnTo>
                <a:lnTo>
                  <a:pt x="964181" y="1626686"/>
                </a:lnTo>
                <a:lnTo>
                  <a:pt x="0" y="1626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66813">
            <a:off x="3750727" y="-1706540"/>
            <a:ext cx="10786546" cy="13700079"/>
          </a:xfrm>
          <a:custGeom>
            <a:avLst/>
            <a:gdLst/>
            <a:ahLst/>
            <a:cxnLst/>
            <a:rect r="r" b="b" t="t" l="l"/>
            <a:pathLst>
              <a:path h="13700079" w="10786546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1644" y="529928"/>
            <a:ext cx="4121568" cy="4114800"/>
          </a:xfrm>
          <a:custGeom>
            <a:avLst/>
            <a:gdLst/>
            <a:ahLst/>
            <a:cxnLst/>
            <a:rect r="r" b="b" t="t" l="l"/>
            <a:pathLst>
              <a:path h="4114800" w="4121568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272289" y="1574216"/>
            <a:ext cx="9840361" cy="2123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42"/>
              </a:lnSpc>
              <a:spcBef>
                <a:spcPct val="0"/>
              </a:spcBef>
            </a:pPr>
            <a:r>
              <a:rPr lang="en-US" sz="11172">
                <a:solidFill>
                  <a:srgbClr val="000000"/>
                </a:solidFill>
                <a:latin typeface="Ballpoint"/>
              </a:rPr>
              <a:t>Важливість проблеми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62427" y="4760542"/>
            <a:ext cx="11550223" cy="3317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</a:pPr>
            <a:r>
              <a:rPr lang="en-US" sz="3399">
                <a:solidFill>
                  <a:srgbClr val="000000"/>
                </a:solidFill>
                <a:latin typeface="Dekko"/>
              </a:rPr>
              <a:t>Сьогодні навчання української мови та літератури на сімейній формі за кордоном є надзвичайно важливим. Зростаюча кількість українських сімей, які перебувають за межами країни, ставить перед нами виклик - забезпечити збереження мовної та культурної спадщини.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534870" y="3697978"/>
            <a:ext cx="7315200" cy="288178"/>
            <a:chOff x="0" y="0"/>
            <a:chExt cx="9753600" cy="38423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753600" cy="212806"/>
            </a:xfrm>
            <a:custGeom>
              <a:avLst/>
              <a:gdLst/>
              <a:ahLst/>
              <a:cxnLst/>
              <a:rect r="r" b="b" t="t" l="l"/>
              <a:pathLst>
                <a:path h="212806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85043" y="212806"/>
              <a:ext cx="7857304" cy="171432"/>
            </a:xfrm>
            <a:custGeom>
              <a:avLst/>
              <a:gdLst/>
              <a:ahLst/>
              <a:cxnLst/>
              <a:rect r="r" b="b" t="t" l="l"/>
              <a:pathLst>
                <a:path h="171432" w="7857304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55002">
            <a:off x="177650" y="889600"/>
            <a:ext cx="8057132" cy="8064424"/>
          </a:xfrm>
          <a:custGeom>
            <a:avLst/>
            <a:gdLst/>
            <a:ahLst/>
            <a:cxnLst/>
            <a:rect r="r" b="b" t="t" l="l"/>
            <a:pathLst>
              <a:path h="8064424" w="8057132">
                <a:moveTo>
                  <a:pt x="0" y="0"/>
                </a:moveTo>
                <a:lnTo>
                  <a:pt x="8057133" y="0"/>
                </a:lnTo>
                <a:lnTo>
                  <a:pt x="8057133" y="8064424"/>
                </a:lnTo>
                <a:lnTo>
                  <a:pt x="0" y="806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55002">
            <a:off x="9454394" y="1897661"/>
            <a:ext cx="7932114" cy="7939292"/>
          </a:xfrm>
          <a:custGeom>
            <a:avLst/>
            <a:gdLst/>
            <a:ahLst/>
            <a:cxnLst/>
            <a:rect r="r" b="b" t="t" l="l"/>
            <a:pathLst>
              <a:path h="7939292" w="7932114">
                <a:moveTo>
                  <a:pt x="0" y="0"/>
                </a:moveTo>
                <a:lnTo>
                  <a:pt x="7932114" y="0"/>
                </a:lnTo>
                <a:lnTo>
                  <a:pt x="7932114" y="7939292"/>
                </a:lnTo>
                <a:lnTo>
                  <a:pt x="0" y="79392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117340">
            <a:off x="821322" y="2858858"/>
            <a:ext cx="687012" cy="2235839"/>
          </a:xfrm>
          <a:custGeom>
            <a:avLst/>
            <a:gdLst/>
            <a:ahLst/>
            <a:cxnLst/>
            <a:rect r="r" b="b" t="t" l="l"/>
            <a:pathLst>
              <a:path h="2235839" w="687012">
                <a:moveTo>
                  <a:pt x="0" y="0"/>
                </a:moveTo>
                <a:lnTo>
                  <a:pt x="687013" y="0"/>
                </a:lnTo>
                <a:lnTo>
                  <a:pt x="687013" y="2235838"/>
                </a:lnTo>
                <a:lnTo>
                  <a:pt x="0" y="2235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640373" y="4132549"/>
            <a:ext cx="5831943" cy="1607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3"/>
              </a:lnSpc>
            </a:pPr>
            <a:r>
              <a:rPr lang="en-US" sz="6067">
                <a:solidFill>
                  <a:srgbClr val="000000"/>
                </a:solidFill>
                <a:latin typeface="Ballpoint"/>
              </a:rPr>
              <a:t>Збереження культурної спадщини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4767025">
            <a:off x="16643470" y="3451938"/>
            <a:ext cx="750496" cy="2442443"/>
          </a:xfrm>
          <a:custGeom>
            <a:avLst/>
            <a:gdLst/>
            <a:ahLst/>
            <a:cxnLst/>
            <a:rect r="r" b="b" t="t" l="l"/>
            <a:pathLst>
              <a:path h="2442443" w="750496">
                <a:moveTo>
                  <a:pt x="0" y="0"/>
                </a:moveTo>
                <a:lnTo>
                  <a:pt x="750496" y="0"/>
                </a:lnTo>
                <a:lnTo>
                  <a:pt x="750496" y="2442443"/>
                </a:lnTo>
                <a:lnTo>
                  <a:pt x="0" y="2442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51058">
            <a:off x="1883158" y="8813195"/>
            <a:ext cx="6375907" cy="915812"/>
          </a:xfrm>
          <a:custGeom>
            <a:avLst/>
            <a:gdLst/>
            <a:ahLst/>
            <a:cxnLst/>
            <a:rect r="r" b="b" t="t" l="l"/>
            <a:pathLst>
              <a:path h="915812" w="6375907">
                <a:moveTo>
                  <a:pt x="0" y="0"/>
                </a:moveTo>
                <a:lnTo>
                  <a:pt x="6375907" y="0"/>
                </a:lnTo>
                <a:lnTo>
                  <a:pt x="6375907" y="915812"/>
                </a:lnTo>
                <a:lnTo>
                  <a:pt x="0" y="915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69622">
            <a:off x="11109792" y="5764790"/>
            <a:ext cx="5342897" cy="3786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595">
                <a:solidFill>
                  <a:srgbClr val="000000"/>
                </a:solidFill>
                <a:latin typeface="Dekko"/>
              </a:rPr>
              <a:t>Українська мова та література відіграють важливу роль у формуванні та збереженні національної ідентичності. Сімейне навчання сприяє не лише вивченню мови, а й виховує почуття любові до української культури .</a:t>
            </a:r>
          </a:p>
          <a:p>
            <a:pPr algn="ctr">
              <a:lnSpc>
                <a:spcPts val="2876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866121" y="3268312"/>
            <a:ext cx="5943772" cy="1178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57"/>
              </a:lnSpc>
              <a:spcBef>
                <a:spcPct val="0"/>
              </a:spcBef>
            </a:pPr>
            <a:r>
              <a:rPr lang="en-US" sz="6184">
                <a:solidFill>
                  <a:srgbClr val="000000"/>
                </a:solidFill>
                <a:latin typeface="Ballpoint"/>
              </a:rPr>
              <a:t>Особистий підхід: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66121" y="4644585"/>
            <a:ext cx="5171276" cy="3058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8"/>
              </a:lnSpc>
            </a:pPr>
            <a:r>
              <a:rPr lang="en-US" sz="2678">
                <a:solidFill>
                  <a:srgbClr val="000000"/>
                </a:solidFill>
                <a:latin typeface="Dekko"/>
              </a:rPr>
              <a:t>Кожна сім'я має унікальні потреби та умови, тому навчання на сімейній формі дозволяє більш гнучко підлаштовувати індивідуальні можливості учнів до навчальних програм.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151058">
            <a:off x="12981042" y="139595"/>
            <a:ext cx="6375907" cy="915812"/>
          </a:xfrm>
          <a:custGeom>
            <a:avLst/>
            <a:gdLst/>
            <a:ahLst/>
            <a:cxnLst/>
            <a:rect r="r" b="b" t="t" l="l"/>
            <a:pathLst>
              <a:path h="915812" w="6375907">
                <a:moveTo>
                  <a:pt x="0" y="0"/>
                </a:moveTo>
                <a:lnTo>
                  <a:pt x="6375907" y="0"/>
                </a:lnTo>
                <a:lnTo>
                  <a:pt x="6375907" y="915812"/>
                </a:lnTo>
                <a:lnTo>
                  <a:pt x="0" y="915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521114" y="309470"/>
            <a:ext cx="8260375" cy="3304150"/>
          </a:xfrm>
          <a:custGeom>
            <a:avLst/>
            <a:gdLst/>
            <a:ahLst/>
            <a:cxnLst/>
            <a:rect r="r" b="b" t="t" l="l"/>
            <a:pathLst>
              <a:path h="3304150" w="8260375">
                <a:moveTo>
                  <a:pt x="0" y="0"/>
                </a:moveTo>
                <a:lnTo>
                  <a:pt x="8260375" y="0"/>
                </a:lnTo>
                <a:lnTo>
                  <a:pt x="8260375" y="3304150"/>
                </a:lnTo>
                <a:lnTo>
                  <a:pt x="0" y="33041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218457" y="271836"/>
            <a:ext cx="6029564" cy="2529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59"/>
              </a:lnSpc>
              <a:spcBef>
                <a:spcPct val="0"/>
              </a:spcBef>
            </a:pPr>
            <a:r>
              <a:rPr lang="en-US" sz="6899">
                <a:solidFill>
                  <a:srgbClr val="000000"/>
                </a:solidFill>
                <a:latin typeface="Ballpoint"/>
              </a:rPr>
              <a:t>Специфіка </a:t>
            </a:r>
          </a:p>
          <a:p>
            <a:pPr algn="ctr">
              <a:lnSpc>
                <a:spcPts val="9659"/>
              </a:lnSpc>
              <a:spcBef>
                <a:spcPct val="0"/>
              </a:spcBef>
            </a:pPr>
            <a:r>
              <a:rPr lang="en-US" sz="6899">
                <a:solidFill>
                  <a:srgbClr val="000000"/>
                </a:solidFill>
                <a:latin typeface="Ballpoint"/>
              </a:rPr>
              <a:t>сімейного навчання: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4153" y="550511"/>
            <a:ext cx="4122304" cy="3816465"/>
          </a:xfrm>
          <a:custGeom>
            <a:avLst/>
            <a:gdLst/>
            <a:ahLst/>
            <a:cxnLst/>
            <a:rect r="r" b="b" t="t" l="l"/>
            <a:pathLst>
              <a:path h="3816465" w="4122304">
                <a:moveTo>
                  <a:pt x="0" y="0"/>
                </a:moveTo>
                <a:lnTo>
                  <a:pt x="4122304" y="0"/>
                </a:lnTo>
                <a:lnTo>
                  <a:pt x="4122304" y="3816466"/>
                </a:lnTo>
                <a:lnTo>
                  <a:pt x="0" y="3816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889" t="-21809" r="-88301" b="-3556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77805" y="297574"/>
            <a:ext cx="4524641" cy="4317608"/>
          </a:xfrm>
          <a:custGeom>
            <a:avLst/>
            <a:gdLst/>
            <a:ahLst/>
            <a:cxnLst/>
            <a:rect r="r" b="b" t="t" l="l"/>
            <a:pathLst>
              <a:path h="4317608" w="4524641">
                <a:moveTo>
                  <a:pt x="0" y="0"/>
                </a:moveTo>
                <a:lnTo>
                  <a:pt x="4524640" y="0"/>
                </a:lnTo>
                <a:lnTo>
                  <a:pt x="4524640" y="4317608"/>
                </a:lnTo>
                <a:lnTo>
                  <a:pt x="0" y="4317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2102" t="-47682" r="-110506" b="-2266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46162" y="5182080"/>
            <a:ext cx="3331642" cy="3405956"/>
          </a:xfrm>
          <a:custGeom>
            <a:avLst/>
            <a:gdLst/>
            <a:ahLst/>
            <a:cxnLst/>
            <a:rect r="r" b="b" t="t" l="l"/>
            <a:pathLst>
              <a:path h="3405956" w="3331642">
                <a:moveTo>
                  <a:pt x="0" y="0"/>
                </a:moveTo>
                <a:lnTo>
                  <a:pt x="3331643" y="0"/>
                </a:lnTo>
                <a:lnTo>
                  <a:pt x="3331643" y="3405957"/>
                </a:lnTo>
                <a:lnTo>
                  <a:pt x="0" y="34059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4313" t="-58929" r="-236373" b="-7540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06796" y="6521842"/>
            <a:ext cx="4765509" cy="3037173"/>
          </a:xfrm>
          <a:custGeom>
            <a:avLst/>
            <a:gdLst/>
            <a:ahLst/>
            <a:cxnLst/>
            <a:rect r="r" b="b" t="t" l="l"/>
            <a:pathLst>
              <a:path h="3037173" w="4765509">
                <a:moveTo>
                  <a:pt x="0" y="0"/>
                </a:moveTo>
                <a:lnTo>
                  <a:pt x="4765510" y="0"/>
                </a:lnTo>
                <a:lnTo>
                  <a:pt x="4765510" y="3037173"/>
                </a:lnTo>
                <a:lnTo>
                  <a:pt x="0" y="30371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0223" t="-82860" r="-107274" b="-5987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83908" y="816216"/>
            <a:ext cx="7246446" cy="4158675"/>
          </a:xfrm>
          <a:custGeom>
            <a:avLst/>
            <a:gdLst/>
            <a:ahLst/>
            <a:cxnLst/>
            <a:rect r="r" b="b" t="t" l="l"/>
            <a:pathLst>
              <a:path h="4158675" w="7246446">
                <a:moveTo>
                  <a:pt x="0" y="0"/>
                </a:moveTo>
                <a:lnTo>
                  <a:pt x="7246446" y="0"/>
                </a:lnTo>
                <a:lnTo>
                  <a:pt x="7246446" y="4158675"/>
                </a:lnTo>
                <a:lnTo>
                  <a:pt x="0" y="41586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81" t="-35528" r="-14623" b="-2901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39201" y="6318160"/>
            <a:ext cx="3385783" cy="3444537"/>
          </a:xfrm>
          <a:custGeom>
            <a:avLst/>
            <a:gdLst/>
            <a:ahLst/>
            <a:cxnLst/>
            <a:rect r="r" b="b" t="t" l="l"/>
            <a:pathLst>
              <a:path h="3444537" w="3385783">
                <a:moveTo>
                  <a:pt x="0" y="0"/>
                </a:moveTo>
                <a:lnTo>
                  <a:pt x="3385783" y="0"/>
                </a:lnTo>
                <a:lnTo>
                  <a:pt x="3385783" y="3444537"/>
                </a:lnTo>
                <a:lnTo>
                  <a:pt x="0" y="3444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9172" t="-38212" r="-113531" b="-2162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0245" y="5544378"/>
            <a:ext cx="4299941" cy="3043659"/>
          </a:xfrm>
          <a:custGeom>
            <a:avLst/>
            <a:gdLst/>
            <a:ahLst/>
            <a:cxnLst/>
            <a:rect r="r" b="b" t="t" l="l"/>
            <a:pathLst>
              <a:path h="3043659" w="4299941">
                <a:moveTo>
                  <a:pt x="0" y="0"/>
                </a:moveTo>
                <a:lnTo>
                  <a:pt x="4299941" y="0"/>
                </a:lnTo>
                <a:lnTo>
                  <a:pt x="4299941" y="3043659"/>
                </a:lnTo>
                <a:lnTo>
                  <a:pt x="0" y="30436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1165" t="-138146" r="-97537" b="-32714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47525" y="1034112"/>
            <a:ext cx="7694771" cy="2196507"/>
          </a:xfrm>
          <a:custGeom>
            <a:avLst/>
            <a:gdLst/>
            <a:ahLst/>
            <a:cxnLst/>
            <a:rect r="r" b="b" t="t" l="l"/>
            <a:pathLst>
              <a:path h="2196507" w="7694771">
                <a:moveTo>
                  <a:pt x="0" y="0"/>
                </a:moveTo>
                <a:lnTo>
                  <a:pt x="7694771" y="0"/>
                </a:lnTo>
                <a:lnTo>
                  <a:pt x="7694771" y="2196507"/>
                </a:lnTo>
                <a:lnTo>
                  <a:pt x="0" y="21965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4129516" y="4440206"/>
            <a:ext cx="5839691" cy="4322455"/>
          </a:xfrm>
          <a:custGeom>
            <a:avLst/>
            <a:gdLst/>
            <a:ahLst/>
            <a:cxnLst/>
            <a:rect r="r" b="b" t="t" l="l"/>
            <a:pathLst>
              <a:path h="4322455" w="5839691">
                <a:moveTo>
                  <a:pt x="0" y="0"/>
                </a:moveTo>
                <a:lnTo>
                  <a:pt x="5839691" y="0"/>
                </a:lnTo>
                <a:lnTo>
                  <a:pt x="5839691" y="4322455"/>
                </a:lnTo>
                <a:lnTo>
                  <a:pt x="0" y="4322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12893921" y="4432560"/>
            <a:ext cx="5780832" cy="4278888"/>
          </a:xfrm>
          <a:custGeom>
            <a:avLst/>
            <a:gdLst/>
            <a:ahLst/>
            <a:cxnLst/>
            <a:rect r="r" b="b" t="t" l="l"/>
            <a:pathLst>
              <a:path h="4278888" w="5780832">
                <a:moveTo>
                  <a:pt x="0" y="0"/>
                </a:moveTo>
                <a:lnTo>
                  <a:pt x="5780832" y="0"/>
                </a:lnTo>
                <a:lnTo>
                  <a:pt x="5780832" y="4278888"/>
                </a:lnTo>
                <a:lnTo>
                  <a:pt x="0" y="4278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671930" y="625275"/>
            <a:ext cx="13925345" cy="2605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48"/>
              </a:lnSpc>
              <a:spcBef>
                <a:spcPct val="0"/>
              </a:spcBef>
            </a:pPr>
            <a:r>
              <a:rPr lang="en-US" sz="13677">
                <a:solidFill>
                  <a:srgbClr val="000000"/>
                </a:solidFill>
                <a:latin typeface="Ballpoint"/>
              </a:rPr>
              <a:t>Виклики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5400000">
            <a:off x="-537126" y="2813698"/>
            <a:ext cx="6281040" cy="4429243"/>
          </a:xfrm>
          <a:custGeom>
            <a:avLst/>
            <a:gdLst/>
            <a:ahLst/>
            <a:cxnLst/>
            <a:rect r="r" b="b" t="t" l="l"/>
            <a:pathLst>
              <a:path h="4429243" w="6281040">
                <a:moveTo>
                  <a:pt x="0" y="0"/>
                </a:moveTo>
                <a:lnTo>
                  <a:pt x="6281040" y="0"/>
                </a:lnTo>
                <a:lnTo>
                  <a:pt x="6281040" y="4429243"/>
                </a:lnTo>
                <a:lnTo>
                  <a:pt x="0" y="44292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82" r="0" b="-248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31805">
            <a:off x="5241876" y="4592965"/>
            <a:ext cx="1117077" cy="1060596"/>
          </a:xfrm>
          <a:custGeom>
            <a:avLst/>
            <a:gdLst/>
            <a:ahLst/>
            <a:cxnLst/>
            <a:rect r="r" b="b" t="t" l="l"/>
            <a:pathLst>
              <a:path h="1060596" w="1117077">
                <a:moveTo>
                  <a:pt x="0" y="0"/>
                </a:moveTo>
                <a:lnTo>
                  <a:pt x="1117077" y="0"/>
                </a:lnTo>
                <a:lnTo>
                  <a:pt x="1117077" y="1060596"/>
                </a:lnTo>
                <a:lnTo>
                  <a:pt x="0" y="10605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31805">
            <a:off x="617320" y="3029294"/>
            <a:ext cx="1137463" cy="1079951"/>
          </a:xfrm>
          <a:custGeom>
            <a:avLst/>
            <a:gdLst/>
            <a:ahLst/>
            <a:cxnLst/>
            <a:rect r="r" b="b" t="t" l="l"/>
            <a:pathLst>
              <a:path h="1079951" w="1137463">
                <a:moveTo>
                  <a:pt x="0" y="0"/>
                </a:moveTo>
                <a:lnTo>
                  <a:pt x="1137462" y="0"/>
                </a:lnTo>
                <a:lnTo>
                  <a:pt x="1137462" y="1079951"/>
                </a:lnTo>
                <a:lnTo>
                  <a:pt x="0" y="107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7035">
            <a:off x="5225011" y="5804014"/>
            <a:ext cx="3802158" cy="3015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3"/>
              </a:lnSpc>
            </a:pPr>
            <a:r>
              <a:rPr lang="en-US" sz="3040">
                <a:solidFill>
                  <a:srgbClr val="000000"/>
                </a:solidFill>
                <a:latin typeface="Dekko"/>
              </a:rPr>
              <a:t> Значна різниця у культурі, традиціях та способі життя уповільнює процес адаптації .</a:t>
            </a:r>
          </a:p>
          <a:p>
            <a:pPr algn="ctr">
              <a:lnSpc>
                <a:spcPts val="3983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6265002" y="4579724"/>
            <a:ext cx="2765044" cy="1054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0"/>
              </a:lnSpc>
            </a:pPr>
            <a:r>
              <a:rPr lang="en-US" sz="4397">
                <a:solidFill>
                  <a:srgbClr val="000000"/>
                </a:solidFill>
                <a:latin typeface="Ballpoint"/>
              </a:rPr>
              <a:t>Культурний шок</a:t>
            </a:r>
          </a:p>
        </p:txBody>
      </p:sp>
      <p:sp>
        <p:nvSpPr>
          <p:cNvPr name="TextBox 12" id="12"/>
          <p:cNvSpPr txBox="true"/>
          <p:nvPr/>
        </p:nvSpPr>
        <p:spPr>
          <a:xfrm rot="-7035">
            <a:off x="600149" y="4269190"/>
            <a:ext cx="4068672" cy="3080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3097">
                <a:solidFill>
                  <a:srgbClr val="000000"/>
                </a:solidFill>
                <a:latin typeface="Dekko"/>
              </a:rPr>
              <a:t> Недостатнє володіння мовою може ускладнити процес навчання та адаптації до нового середовища.</a:t>
            </a:r>
          </a:p>
        </p:txBody>
      </p:sp>
      <p:sp>
        <p:nvSpPr>
          <p:cNvPr name="TextBox 13" id="13"/>
          <p:cNvSpPr txBox="true"/>
          <p:nvPr/>
        </p:nvSpPr>
        <p:spPr>
          <a:xfrm rot="-22031">
            <a:off x="1777439" y="2820090"/>
            <a:ext cx="3038199" cy="951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70"/>
              </a:lnSpc>
              <a:spcBef>
                <a:spcPct val="0"/>
              </a:spcBef>
            </a:pPr>
            <a:r>
              <a:rPr lang="en-US" sz="4978">
                <a:solidFill>
                  <a:srgbClr val="000000"/>
                </a:solidFill>
                <a:latin typeface="Ballpoint"/>
              </a:rPr>
              <a:t>Мовні бар'єри: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64008" y="2608193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335827" y="4295720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2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5400000">
            <a:off x="8548358" y="4491419"/>
            <a:ext cx="5780832" cy="4278888"/>
          </a:xfrm>
          <a:custGeom>
            <a:avLst/>
            <a:gdLst/>
            <a:ahLst/>
            <a:cxnLst/>
            <a:rect r="r" b="b" t="t" l="l"/>
            <a:pathLst>
              <a:path h="4278888" w="5780832">
                <a:moveTo>
                  <a:pt x="0" y="0"/>
                </a:moveTo>
                <a:lnTo>
                  <a:pt x="5780832" y="0"/>
                </a:lnTo>
                <a:lnTo>
                  <a:pt x="5780832" y="4278888"/>
                </a:lnTo>
                <a:lnTo>
                  <a:pt x="0" y="4278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-10036">
            <a:off x="10034979" y="4613268"/>
            <a:ext cx="3405754" cy="995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3"/>
              </a:lnSpc>
            </a:pPr>
            <a:r>
              <a:rPr lang="en-US" sz="4417">
                <a:solidFill>
                  <a:srgbClr val="000000"/>
                </a:solidFill>
                <a:latin typeface="Ballpoint"/>
              </a:rPr>
              <a:t>Соціальна адаптація: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131805">
            <a:off x="9630290" y="4682487"/>
            <a:ext cx="1024620" cy="972814"/>
          </a:xfrm>
          <a:custGeom>
            <a:avLst/>
            <a:gdLst/>
            <a:ahLst/>
            <a:cxnLst/>
            <a:rect r="r" b="b" t="t" l="l"/>
            <a:pathLst>
              <a:path h="972814" w="1024620">
                <a:moveTo>
                  <a:pt x="0" y="0"/>
                </a:moveTo>
                <a:lnTo>
                  <a:pt x="1024620" y="0"/>
                </a:lnTo>
                <a:lnTo>
                  <a:pt x="1024620" y="972813"/>
                </a:lnTo>
                <a:lnTo>
                  <a:pt x="0" y="972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4959">
            <a:off x="9565980" y="5648756"/>
            <a:ext cx="3815756" cy="3453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7"/>
              </a:lnSpc>
            </a:pPr>
            <a:r>
              <a:rPr lang="en-US" sz="2997">
                <a:solidFill>
                  <a:srgbClr val="000000"/>
                </a:solidFill>
                <a:latin typeface="Dekko"/>
              </a:rPr>
              <a:t>Для багатьох учнів соціальна адаптація до нового оточення та знайомство з новими людьми може бути викликом.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763039" y="4375416"/>
            <a:ext cx="858477" cy="1238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4"/>
              </a:lnSpc>
              <a:spcBef>
                <a:spcPct val="0"/>
              </a:spcBef>
            </a:pPr>
            <a:r>
              <a:rPr lang="en-US" sz="6480">
                <a:solidFill>
                  <a:srgbClr val="000000"/>
                </a:solidFill>
                <a:latin typeface="Itim"/>
              </a:rPr>
              <a:t>3</a:t>
            </a:r>
          </a:p>
        </p:txBody>
      </p:sp>
      <p:sp>
        <p:nvSpPr>
          <p:cNvPr name="TextBox 21" id="21"/>
          <p:cNvSpPr txBox="true"/>
          <p:nvPr/>
        </p:nvSpPr>
        <p:spPr>
          <a:xfrm rot="-10036">
            <a:off x="14398939" y="4592761"/>
            <a:ext cx="3374579" cy="975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2"/>
              </a:lnSpc>
            </a:pPr>
            <a:r>
              <a:rPr lang="en-US" sz="4376">
                <a:solidFill>
                  <a:srgbClr val="000000"/>
                </a:solidFill>
                <a:latin typeface="Ballpoint"/>
              </a:rPr>
              <a:t>Доступ </a:t>
            </a:r>
          </a:p>
          <a:p>
            <a:pPr algn="ctr">
              <a:lnSpc>
                <a:spcPts val="3282"/>
              </a:lnSpc>
            </a:pPr>
            <a:r>
              <a:rPr lang="en-US" sz="4376">
                <a:solidFill>
                  <a:srgbClr val="000000"/>
                </a:solidFill>
                <a:latin typeface="Ballpoint"/>
              </a:rPr>
              <a:t>до освіти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131805">
            <a:off x="13998185" y="4534068"/>
            <a:ext cx="1117077" cy="1060596"/>
          </a:xfrm>
          <a:custGeom>
            <a:avLst/>
            <a:gdLst/>
            <a:ahLst/>
            <a:cxnLst/>
            <a:rect r="r" b="b" t="t" l="l"/>
            <a:pathLst>
              <a:path h="1060596" w="1117077">
                <a:moveTo>
                  <a:pt x="0" y="0"/>
                </a:moveTo>
                <a:lnTo>
                  <a:pt x="1117077" y="0"/>
                </a:lnTo>
                <a:lnTo>
                  <a:pt x="1117077" y="1060596"/>
                </a:lnTo>
                <a:lnTo>
                  <a:pt x="0" y="10605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4092568" y="4255874"/>
            <a:ext cx="858477" cy="1238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4"/>
              </a:lnSpc>
              <a:spcBef>
                <a:spcPct val="0"/>
              </a:spcBef>
            </a:pPr>
            <a:r>
              <a:rPr lang="en-US" sz="6480">
                <a:solidFill>
                  <a:srgbClr val="000000"/>
                </a:solidFill>
                <a:latin typeface="Itim"/>
              </a:rPr>
              <a:t>4</a:t>
            </a:r>
          </a:p>
        </p:txBody>
      </p:sp>
      <p:sp>
        <p:nvSpPr>
          <p:cNvPr name="TextBox 24" id="24"/>
          <p:cNvSpPr txBox="true"/>
          <p:nvPr/>
        </p:nvSpPr>
        <p:spPr>
          <a:xfrm rot="4959">
            <a:off x="14113150" y="6526911"/>
            <a:ext cx="3512831" cy="2173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297">
                <a:solidFill>
                  <a:srgbClr val="000000"/>
                </a:solidFill>
                <a:latin typeface="Dekko"/>
              </a:rPr>
              <a:t>Обмежений доступ до якісної освіти для іноземних учнів 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059552"/>
            <a:ext cx="7189477" cy="4532977"/>
          </a:xfrm>
          <a:custGeom>
            <a:avLst/>
            <a:gdLst/>
            <a:ahLst/>
            <a:cxnLst/>
            <a:rect r="r" b="b" t="t" l="l"/>
            <a:pathLst>
              <a:path h="4532977" w="7189477">
                <a:moveTo>
                  <a:pt x="0" y="0"/>
                </a:moveTo>
                <a:lnTo>
                  <a:pt x="7189477" y="0"/>
                </a:lnTo>
                <a:lnTo>
                  <a:pt x="7189477" y="4532977"/>
                </a:lnTo>
                <a:lnTo>
                  <a:pt x="0" y="4532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739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2436" y="2248822"/>
            <a:ext cx="736079" cy="734827"/>
          </a:xfrm>
          <a:custGeom>
            <a:avLst/>
            <a:gdLst/>
            <a:ahLst/>
            <a:cxnLst/>
            <a:rect r="r" b="b" t="t" l="l"/>
            <a:pathLst>
              <a:path h="734827" w="736079">
                <a:moveTo>
                  <a:pt x="0" y="0"/>
                </a:moveTo>
                <a:lnTo>
                  <a:pt x="736079" y="0"/>
                </a:lnTo>
                <a:lnTo>
                  <a:pt x="736079" y="734828"/>
                </a:lnTo>
                <a:lnTo>
                  <a:pt x="0" y="734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58113" y="918802"/>
            <a:ext cx="7189477" cy="4473836"/>
          </a:xfrm>
          <a:custGeom>
            <a:avLst/>
            <a:gdLst/>
            <a:ahLst/>
            <a:cxnLst/>
            <a:rect r="r" b="b" t="t" l="l"/>
            <a:pathLst>
              <a:path h="4473836" w="7189477">
                <a:moveTo>
                  <a:pt x="0" y="0"/>
                </a:moveTo>
                <a:lnTo>
                  <a:pt x="7189477" y="0"/>
                </a:lnTo>
                <a:lnTo>
                  <a:pt x="7189477" y="4473835"/>
                </a:lnTo>
                <a:lnTo>
                  <a:pt x="0" y="4473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894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744683" y="1262392"/>
            <a:ext cx="736079" cy="734827"/>
          </a:xfrm>
          <a:custGeom>
            <a:avLst/>
            <a:gdLst/>
            <a:ahLst/>
            <a:cxnLst/>
            <a:rect r="r" b="b" t="t" l="l"/>
            <a:pathLst>
              <a:path h="734827" w="736079">
                <a:moveTo>
                  <a:pt x="0" y="0"/>
                </a:moveTo>
                <a:lnTo>
                  <a:pt x="736079" y="0"/>
                </a:lnTo>
                <a:lnTo>
                  <a:pt x="736079" y="734828"/>
                </a:lnTo>
                <a:lnTo>
                  <a:pt x="0" y="734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29631">
            <a:off x="2176440" y="2212288"/>
            <a:ext cx="4620611" cy="1318974"/>
          </a:xfrm>
          <a:custGeom>
            <a:avLst/>
            <a:gdLst/>
            <a:ahLst/>
            <a:cxnLst/>
            <a:rect r="r" b="b" t="t" l="l"/>
            <a:pathLst>
              <a:path h="1318974" w="4620611">
                <a:moveTo>
                  <a:pt x="0" y="0"/>
                </a:moveTo>
                <a:lnTo>
                  <a:pt x="4620611" y="0"/>
                </a:lnTo>
                <a:lnTo>
                  <a:pt x="4620611" y="1318975"/>
                </a:lnTo>
                <a:lnTo>
                  <a:pt x="0" y="1318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842184" y="2765526"/>
            <a:ext cx="5417116" cy="2519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2"/>
              </a:lnSpc>
            </a:pPr>
            <a:r>
              <a:rPr lang="en-US" sz="2574">
                <a:solidFill>
                  <a:srgbClr val="000000"/>
                </a:solidFill>
                <a:latin typeface="Dekko"/>
              </a:rPr>
              <a:t>Вчитель виступає в ролі наставника або фасилітатора, який допомагає учням розвивати навички самостійного навчання та відповідальності за своє навчання.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229631">
            <a:off x="12388281" y="1194689"/>
            <a:ext cx="5021544" cy="1433423"/>
          </a:xfrm>
          <a:custGeom>
            <a:avLst/>
            <a:gdLst/>
            <a:ahLst/>
            <a:cxnLst/>
            <a:rect r="r" b="b" t="t" l="l"/>
            <a:pathLst>
              <a:path h="1433423" w="5021544">
                <a:moveTo>
                  <a:pt x="0" y="0"/>
                </a:moveTo>
                <a:lnTo>
                  <a:pt x="5021545" y="0"/>
                </a:lnTo>
                <a:lnTo>
                  <a:pt x="5021545" y="1433423"/>
                </a:lnTo>
                <a:lnTo>
                  <a:pt x="0" y="1433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440514" y="1262947"/>
            <a:ext cx="3091740" cy="1173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3"/>
              </a:lnSpc>
              <a:spcBef>
                <a:spcPct val="0"/>
              </a:spcBef>
            </a:pPr>
            <a:r>
              <a:rPr lang="en-US" sz="3187">
                <a:solidFill>
                  <a:srgbClr val="000000"/>
                </a:solidFill>
                <a:latin typeface="Ballpoint"/>
              </a:rPr>
              <a:t>Cамостійність та відповідальність учнів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488475" y="240004"/>
            <a:ext cx="1419247" cy="1819548"/>
          </a:xfrm>
          <a:custGeom>
            <a:avLst/>
            <a:gdLst/>
            <a:ahLst/>
            <a:cxnLst/>
            <a:rect r="r" b="b" t="t" l="l"/>
            <a:pathLst>
              <a:path h="1819548" w="1419247">
                <a:moveTo>
                  <a:pt x="0" y="0"/>
                </a:moveTo>
                <a:lnTo>
                  <a:pt x="1419247" y="0"/>
                </a:lnTo>
                <a:lnTo>
                  <a:pt x="1419247" y="1819548"/>
                </a:lnTo>
                <a:lnTo>
                  <a:pt x="0" y="18195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931867" y="6376052"/>
            <a:ext cx="1200773" cy="2057400"/>
          </a:xfrm>
          <a:custGeom>
            <a:avLst/>
            <a:gdLst/>
            <a:ahLst/>
            <a:cxnLst/>
            <a:rect r="r" b="b" t="t" l="l"/>
            <a:pathLst>
              <a:path h="2057400" w="1200773">
                <a:moveTo>
                  <a:pt x="0" y="0"/>
                </a:moveTo>
                <a:lnTo>
                  <a:pt x="1200773" y="0"/>
                </a:lnTo>
                <a:lnTo>
                  <a:pt x="120077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907722" y="-275482"/>
            <a:ext cx="13925345" cy="1537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10"/>
              </a:lnSpc>
              <a:spcBef>
                <a:spcPct val="0"/>
              </a:spcBef>
            </a:pPr>
            <a:r>
              <a:rPr lang="en-US" sz="8078">
                <a:solidFill>
                  <a:srgbClr val="000000"/>
                </a:solidFill>
                <a:latin typeface="Ballpoint"/>
              </a:rPr>
              <a:t>Особливості навчання за кордоном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42108" y="3461364"/>
            <a:ext cx="5793810" cy="342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4"/>
              </a:lnSpc>
            </a:pPr>
            <a:r>
              <a:rPr lang="en-US" sz="2400">
                <a:solidFill>
                  <a:srgbClr val="000000"/>
                </a:solidFill>
                <a:latin typeface="Dekko"/>
              </a:rPr>
              <a:t> Підхід до навчання за кордоном також включає розвиток м'яких навичок, таких як комунікація, співпраця, креативність та критичне мислення. Учні навчаються працювати в команді, вирішувати конфлікти та ефективно спілкуватися з іншими людьми.</a:t>
            </a:r>
          </a:p>
          <a:p>
            <a:pPr algn="ctr">
              <a:lnSpc>
                <a:spcPts val="250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2564331" y="2473361"/>
            <a:ext cx="3844828" cy="689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Ballpoint"/>
              </a:rPr>
              <a:t>Розвиток м’яких навичок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361265" y="5506937"/>
            <a:ext cx="7189477" cy="4488341"/>
          </a:xfrm>
          <a:custGeom>
            <a:avLst/>
            <a:gdLst/>
            <a:ahLst/>
            <a:cxnLst/>
            <a:rect r="r" b="b" t="t" l="l"/>
            <a:pathLst>
              <a:path h="4488341" w="7189477">
                <a:moveTo>
                  <a:pt x="0" y="0"/>
                </a:moveTo>
                <a:lnTo>
                  <a:pt x="7189477" y="0"/>
                </a:lnTo>
                <a:lnTo>
                  <a:pt x="7189477" y="4488341"/>
                </a:lnTo>
                <a:lnTo>
                  <a:pt x="0" y="4488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8563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29631">
            <a:off x="9028291" y="5933042"/>
            <a:ext cx="4620611" cy="1318974"/>
          </a:xfrm>
          <a:custGeom>
            <a:avLst/>
            <a:gdLst/>
            <a:ahLst/>
            <a:cxnLst/>
            <a:rect r="r" b="b" t="t" l="l"/>
            <a:pathLst>
              <a:path h="1318974" w="4620611">
                <a:moveTo>
                  <a:pt x="0" y="0"/>
                </a:moveTo>
                <a:lnTo>
                  <a:pt x="4620611" y="0"/>
                </a:lnTo>
                <a:lnTo>
                  <a:pt x="4620611" y="1318974"/>
                </a:lnTo>
                <a:lnTo>
                  <a:pt x="0" y="1318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569981" y="7483900"/>
            <a:ext cx="5299172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Dekko"/>
              </a:rPr>
              <a:t>Інтеграція рі</a:t>
            </a:r>
            <a:r>
              <a:rPr lang="en-US" sz="2400">
                <a:solidFill>
                  <a:srgbClr val="000000"/>
                </a:solidFill>
                <a:latin typeface="Dekko"/>
              </a:rPr>
              <a:t>зних предметів та дисциплін для розв'язання складних проблем або досягнення конкретних цілей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340946" y="6176286"/>
            <a:ext cx="3844828" cy="689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Ballpoint"/>
              </a:rPr>
              <a:t>Інтегрований підхід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8407921" y="5780305"/>
            <a:ext cx="736079" cy="734827"/>
          </a:xfrm>
          <a:custGeom>
            <a:avLst/>
            <a:gdLst/>
            <a:ahLst/>
            <a:cxnLst/>
            <a:rect r="r" b="b" t="t" l="l"/>
            <a:pathLst>
              <a:path h="734827" w="736079">
                <a:moveTo>
                  <a:pt x="0" y="0"/>
                </a:moveTo>
                <a:lnTo>
                  <a:pt x="736079" y="0"/>
                </a:lnTo>
                <a:lnTo>
                  <a:pt x="736079" y="734828"/>
                </a:lnTo>
                <a:lnTo>
                  <a:pt x="0" y="734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106722">
            <a:off x="-532289" y="298528"/>
            <a:ext cx="5107357" cy="5137400"/>
          </a:xfrm>
          <a:custGeom>
            <a:avLst/>
            <a:gdLst/>
            <a:ahLst/>
            <a:cxnLst/>
            <a:rect r="r" b="b" t="t" l="l"/>
            <a:pathLst>
              <a:path h="5137400" w="5107357">
                <a:moveTo>
                  <a:pt x="5107357" y="0"/>
                </a:moveTo>
                <a:lnTo>
                  <a:pt x="0" y="0"/>
                </a:lnTo>
                <a:lnTo>
                  <a:pt x="0" y="5137400"/>
                </a:lnTo>
                <a:lnTo>
                  <a:pt x="5107357" y="5137400"/>
                </a:lnTo>
                <a:lnTo>
                  <a:pt x="510735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1161473">
            <a:off x="9061362" y="109664"/>
            <a:ext cx="4642176" cy="4669483"/>
          </a:xfrm>
          <a:custGeom>
            <a:avLst/>
            <a:gdLst/>
            <a:ahLst/>
            <a:cxnLst/>
            <a:rect r="r" b="b" t="t" l="l"/>
            <a:pathLst>
              <a:path h="4669483" w="4642176">
                <a:moveTo>
                  <a:pt x="4642176" y="0"/>
                </a:moveTo>
                <a:lnTo>
                  <a:pt x="0" y="0"/>
                </a:lnTo>
                <a:lnTo>
                  <a:pt x="0" y="4669483"/>
                </a:lnTo>
                <a:lnTo>
                  <a:pt x="4642176" y="4669483"/>
                </a:lnTo>
                <a:lnTo>
                  <a:pt x="464217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75633">
            <a:off x="6554137" y="4987898"/>
            <a:ext cx="6730844" cy="6770437"/>
          </a:xfrm>
          <a:custGeom>
            <a:avLst/>
            <a:gdLst/>
            <a:ahLst/>
            <a:cxnLst/>
            <a:rect r="r" b="b" t="t" l="l"/>
            <a:pathLst>
              <a:path h="6770437" w="6730844">
                <a:moveTo>
                  <a:pt x="6730844" y="0"/>
                </a:moveTo>
                <a:lnTo>
                  <a:pt x="0" y="0"/>
                </a:lnTo>
                <a:lnTo>
                  <a:pt x="0" y="6770437"/>
                </a:lnTo>
                <a:lnTo>
                  <a:pt x="6730844" y="6770437"/>
                </a:lnTo>
                <a:lnTo>
                  <a:pt x="6730844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00297">
            <a:off x="4585278" y="788544"/>
            <a:ext cx="4677617" cy="4663999"/>
          </a:xfrm>
          <a:custGeom>
            <a:avLst/>
            <a:gdLst/>
            <a:ahLst/>
            <a:cxnLst/>
            <a:rect r="r" b="b" t="t" l="l"/>
            <a:pathLst>
              <a:path h="4663999" w="4677617">
                <a:moveTo>
                  <a:pt x="0" y="0"/>
                </a:moveTo>
                <a:lnTo>
                  <a:pt x="4677617" y="0"/>
                </a:lnTo>
                <a:lnTo>
                  <a:pt x="4677617" y="4664000"/>
                </a:lnTo>
                <a:lnTo>
                  <a:pt x="0" y="466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6635">
            <a:off x="463870" y="5228024"/>
            <a:ext cx="5641683" cy="5625259"/>
          </a:xfrm>
          <a:custGeom>
            <a:avLst/>
            <a:gdLst/>
            <a:ahLst/>
            <a:cxnLst/>
            <a:rect r="r" b="b" t="t" l="l"/>
            <a:pathLst>
              <a:path h="5625259" w="5641683">
                <a:moveTo>
                  <a:pt x="0" y="0"/>
                </a:moveTo>
                <a:lnTo>
                  <a:pt x="5641684" y="0"/>
                </a:lnTo>
                <a:lnTo>
                  <a:pt x="5641684" y="5625259"/>
                </a:lnTo>
                <a:lnTo>
                  <a:pt x="0" y="5625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253273">
            <a:off x="13285793" y="5589258"/>
            <a:ext cx="4874119" cy="4902790"/>
          </a:xfrm>
          <a:custGeom>
            <a:avLst/>
            <a:gdLst/>
            <a:ahLst/>
            <a:cxnLst/>
            <a:rect r="r" b="b" t="t" l="l"/>
            <a:pathLst>
              <a:path h="4902790" w="4874119">
                <a:moveTo>
                  <a:pt x="4874119" y="0"/>
                </a:moveTo>
                <a:lnTo>
                  <a:pt x="0" y="0"/>
                </a:lnTo>
                <a:lnTo>
                  <a:pt x="0" y="4902790"/>
                </a:lnTo>
                <a:lnTo>
                  <a:pt x="4874119" y="4902790"/>
                </a:lnTo>
                <a:lnTo>
                  <a:pt x="487411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289232" y="0"/>
            <a:ext cx="6011145" cy="5993645"/>
          </a:xfrm>
          <a:custGeom>
            <a:avLst/>
            <a:gdLst/>
            <a:ahLst/>
            <a:cxnLst/>
            <a:rect r="r" b="b" t="t" l="l"/>
            <a:pathLst>
              <a:path h="5993645" w="6011145">
                <a:moveTo>
                  <a:pt x="0" y="0"/>
                </a:moveTo>
                <a:lnTo>
                  <a:pt x="6011144" y="0"/>
                </a:lnTo>
                <a:lnTo>
                  <a:pt x="6011144" y="5993645"/>
                </a:lnTo>
                <a:lnTo>
                  <a:pt x="0" y="5993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580965">
            <a:off x="14485465" y="2058783"/>
            <a:ext cx="3626129" cy="1251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3"/>
              </a:lnSpc>
            </a:pPr>
            <a:r>
              <a:rPr lang="en-US" sz="3819">
                <a:solidFill>
                  <a:srgbClr val="000000"/>
                </a:solidFill>
                <a:latin typeface="Dekko"/>
              </a:rPr>
              <a:t>Графіки консультацій</a:t>
            </a:r>
          </a:p>
        </p:txBody>
      </p:sp>
      <p:sp>
        <p:nvSpPr>
          <p:cNvPr name="TextBox 11" id="11"/>
          <p:cNvSpPr txBox="true"/>
          <p:nvPr/>
        </p:nvSpPr>
        <p:spPr>
          <a:xfrm rot="580965">
            <a:off x="-6108" y="1679160"/>
            <a:ext cx="4127723" cy="1740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43"/>
              </a:lnSpc>
            </a:pPr>
            <a:r>
              <a:rPr lang="en-US" sz="3544">
                <a:solidFill>
                  <a:srgbClr val="000000"/>
                </a:solidFill>
                <a:latin typeface="Dekko"/>
              </a:rPr>
              <a:t>Заява батьків на сімейну форму навчання</a:t>
            </a:r>
          </a:p>
        </p:txBody>
      </p:sp>
      <p:sp>
        <p:nvSpPr>
          <p:cNvPr name="TextBox 12" id="12"/>
          <p:cNvSpPr txBox="true"/>
          <p:nvPr/>
        </p:nvSpPr>
        <p:spPr>
          <a:xfrm rot="-550498">
            <a:off x="5124758" y="1678024"/>
            <a:ext cx="3706705" cy="2847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18"/>
              </a:lnSpc>
            </a:pPr>
            <a:r>
              <a:rPr lang="en-US" sz="3449">
                <a:solidFill>
                  <a:srgbClr val="000000"/>
                </a:solidFill>
                <a:latin typeface="Dekko"/>
              </a:rPr>
              <a:t>Рішення педагогічної ради, наказ директора школи</a:t>
            </a:r>
          </a:p>
        </p:txBody>
      </p:sp>
      <p:sp>
        <p:nvSpPr>
          <p:cNvPr name="TextBox 13" id="13"/>
          <p:cNvSpPr txBox="true"/>
          <p:nvPr/>
        </p:nvSpPr>
        <p:spPr>
          <a:xfrm rot="-688703">
            <a:off x="7232093" y="7532315"/>
            <a:ext cx="5394713" cy="163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5"/>
              </a:lnSpc>
            </a:pPr>
            <a:r>
              <a:rPr lang="en-US" sz="5019">
                <a:solidFill>
                  <a:srgbClr val="000000"/>
                </a:solidFill>
                <a:latin typeface="Dekko"/>
              </a:rPr>
              <a:t>Бланки оцінювання</a:t>
            </a:r>
          </a:p>
        </p:txBody>
      </p:sp>
      <p:sp>
        <p:nvSpPr>
          <p:cNvPr name="TextBox 14" id="14"/>
          <p:cNvSpPr txBox="true"/>
          <p:nvPr/>
        </p:nvSpPr>
        <p:spPr>
          <a:xfrm rot="609222">
            <a:off x="1119440" y="6808738"/>
            <a:ext cx="4455845" cy="2031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5"/>
              </a:lnSpc>
            </a:pPr>
            <a:r>
              <a:rPr lang="en-US" sz="4149">
                <a:solidFill>
                  <a:srgbClr val="000000"/>
                </a:solidFill>
                <a:latin typeface="Dekko"/>
              </a:rPr>
              <a:t>Вайбер. Підручники.</a:t>
            </a:r>
          </a:p>
          <a:p>
            <a:pPr algn="ctr">
              <a:lnSpc>
                <a:spcPts val="5435"/>
              </a:lnSpc>
            </a:pPr>
            <a:r>
              <a:rPr lang="en-US" sz="4149">
                <a:solidFill>
                  <a:srgbClr val="000000"/>
                </a:solidFill>
                <a:latin typeface="Dekko"/>
              </a:rPr>
              <a:t>Єдина школа.</a:t>
            </a:r>
          </a:p>
        </p:txBody>
      </p:sp>
      <p:sp>
        <p:nvSpPr>
          <p:cNvPr name="TextBox 15" id="15"/>
          <p:cNvSpPr txBox="true"/>
          <p:nvPr/>
        </p:nvSpPr>
        <p:spPr>
          <a:xfrm rot="-294979">
            <a:off x="13769418" y="6664132"/>
            <a:ext cx="4021967" cy="271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5"/>
              </a:lnSpc>
            </a:pPr>
            <a:r>
              <a:rPr lang="en-US" sz="4149">
                <a:solidFill>
                  <a:srgbClr val="000000"/>
                </a:solidFill>
                <a:latin typeface="Dekko"/>
              </a:rPr>
              <a:t>Завершення навчального року.</a:t>
            </a:r>
          </a:p>
          <a:p>
            <a:pPr algn="ctr">
              <a:lnSpc>
                <a:spcPts val="5435"/>
              </a:lnSpc>
            </a:pPr>
            <a:r>
              <a:rPr lang="en-US" sz="4149">
                <a:solidFill>
                  <a:srgbClr val="000000"/>
                </a:solidFill>
                <a:latin typeface="Dekko"/>
              </a:rPr>
              <a:t>Літній період</a:t>
            </a:r>
          </a:p>
        </p:txBody>
      </p:sp>
      <p:sp>
        <p:nvSpPr>
          <p:cNvPr name="TextBox 16" id="16"/>
          <p:cNvSpPr txBox="true"/>
          <p:nvPr/>
        </p:nvSpPr>
        <p:spPr>
          <a:xfrm rot="609982">
            <a:off x="9465181" y="1444535"/>
            <a:ext cx="3841155" cy="1347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5"/>
              </a:lnSpc>
            </a:pPr>
            <a:r>
              <a:rPr lang="en-US" sz="4149">
                <a:solidFill>
                  <a:srgbClr val="000000"/>
                </a:solidFill>
                <a:latin typeface="Dekko"/>
              </a:rPr>
              <a:t>Робота з батьками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47732">
            <a:off x="2110387" y="-76492"/>
            <a:ext cx="4510414" cy="4497284"/>
          </a:xfrm>
          <a:custGeom>
            <a:avLst/>
            <a:gdLst/>
            <a:ahLst/>
            <a:cxnLst/>
            <a:rect r="r" b="b" t="t" l="l"/>
            <a:pathLst>
              <a:path h="4497284" w="4510414">
                <a:moveTo>
                  <a:pt x="0" y="0"/>
                </a:moveTo>
                <a:lnTo>
                  <a:pt x="4510414" y="0"/>
                </a:lnTo>
                <a:lnTo>
                  <a:pt x="4510414" y="4497283"/>
                </a:lnTo>
                <a:lnTo>
                  <a:pt x="0" y="4497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17616">
            <a:off x="171978" y="2975727"/>
            <a:ext cx="4693491" cy="4679827"/>
          </a:xfrm>
          <a:custGeom>
            <a:avLst/>
            <a:gdLst/>
            <a:ahLst/>
            <a:cxnLst/>
            <a:rect r="r" b="b" t="t" l="l"/>
            <a:pathLst>
              <a:path h="4679827" w="4693491">
                <a:moveTo>
                  <a:pt x="0" y="0"/>
                </a:moveTo>
                <a:lnTo>
                  <a:pt x="4693491" y="0"/>
                </a:lnTo>
                <a:lnTo>
                  <a:pt x="4693491" y="4679827"/>
                </a:lnTo>
                <a:lnTo>
                  <a:pt x="0" y="4679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74983">
            <a:off x="6112093" y="2482347"/>
            <a:ext cx="5728400" cy="5718994"/>
          </a:xfrm>
          <a:custGeom>
            <a:avLst/>
            <a:gdLst/>
            <a:ahLst/>
            <a:cxnLst/>
            <a:rect r="r" b="b" t="t" l="l"/>
            <a:pathLst>
              <a:path h="5718994" w="5728400">
                <a:moveTo>
                  <a:pt x="0" y="0"/>
                </a:moveTo>
                <a:lnTo>
                  <a:pt x="5728401" y="0"/>
                </a:lnTo>
                <a:lnTo>
                  <a:pt x="5728401" y="5718994"/>
                </a:lnTo>
                <a:lnTo>
                  <a:pt x="0" y="571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17616">
            <a:off x="2236425" y="5908018"/>
            <a:ext cx="4595062" cy="4581685"/>
          </a:xfrm>
          <a:custGeom>
            <a:avLst/>
            <a:gdLst/>
            <a:ahLst/>
            <a:cxnLst/>
            <a:rect r="r" b="b" t="t" l="l"/>
            <a:pathLst>
              <a:path h="4581685" w="4595062">
                <a:moveTo>
                  <a:pt x="0" y="0"/>
                </a:moveTo>
                <a:lnTo>
                  <a:pt x="4595063" y="0"/>
                </a:lnTo>
                <a:lnTo>
                  <a:pt x="4595063" y="4581685"/>
                </a:lnTo>
                <a:lnTo>
                  <a:pt x="0" y="458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619618">
            <a:off x="11654757" y="-168543"/>
            <a:ext cx="4510414" cy="4497284"/>
          </a:xfrm>
          <a:custGeom>
            <a:avLst/>
            <a:gdLst/>
            <a:ahLst/>
            <a:cxnLst/>
            <a:rect r="r" b="b" t="t" l="l"/>
            <a:pathLst>
              <a:path h="4497284" w="4510414">
                <a:moveTo>
                  <a:pt x="0" y="0"/>
                </a:moveTo>
                <a:lnTo>
                  <a:pt x="4510415" y="0"/>
                </a:lnTo>
                <a:lnTo>
                  <a:pt x="4510415" y="4497283"/>
                </a:lnTo>
                <a:lnTo>
                  <a:pt x="0" y="4497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917616">
            <a:off x="13792078" y="2717023"/>
            <a:ext cx="4724565" cy="4710811"/>
          </a:xfrm>
          <a:custGeom>
            <a:avLst/>
            <a:gdLst/>
            <a:ahLst/>
            <a:cxnLst/>
            <a:rect r="r" b="b" t="t" l="l"/>
            <a:pathLst>
              <a:path h="4710811" w="4724565">
                <a:moveTo>
                  <a:pt x="0" y="0"/>
                </a:moveTo>
                <a:lnTo>
                  <a:pt x="4724565" y="0"/>
                </a:lnTo>
                <a:lnTo>
                  <a:pt x="4724565" y="4710811"/>
                </a:lnTo>
                <a:lnTo>
                  <a:pt x="0" y="4710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29140">
            <a:off x="11050572" y="5791594"/>
            <a:ext cx="4807809" cy="4793812"/>
          </a:xfrm>
          <a:custGeom>
            <a:avLst/>
            <a:gdLst/>
            <a:ahLst/>
            <a:cxnLst/>
            <a:rect r="r" b="b" t="t" l="l"/>
            <a:pathLst>
              <a:path h="4793812" w="4807809">
                <a:moveTo>
                  <a:pt x="0" y="0"/>
                </a:moveTo>
                <a:lnTo>
                  <a:pt x="4807809" y="0"/>
                </a:lnTo>
                <a:lnTo>
                  <a:pt x="4807809" y="4793812"/>
                </a:lnTo>
                <a:lnTo>
                  <a:pt x="0" y="4793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859083">
            <a:off x="5577672" y="4198656"/>
            <a:ext cx="536973" cy="1747546"/>
          </a:xfrm>
          <a:custGeom>
            <a:avLst/>
            <a:gdLst/>
            <a:ahLst/>
            <a:cxnLst/>
            <a:rect r="r" b="b" t="t" l="l"/>
            <a:pathLst>
              <a:path h="1747546" w="536973">
                <a:moveTo>
                  <a:pt x="0" y="0"/>
                </a:moveTo>
                <a:lnTo>
                  <a:pt x="536974" y="0"/>
                </a:lnTo>
                <a:lnTo>
                  <a:pt x="536974" y="1747545"/>
                </a:lnTo>
                <a:lnTo>
                  <a:pt x="0" y="1747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402067">
            <a:off x="2585459" y="557056"/>
            <a:ext cx="3574208" cy="77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4199">
                <a:solidFill>
                  <a:srgbClr val="000000"/>
                </a:solidFill>
                <a:latin typeface="Ballpoint"/>
              </a:rPr>
              <a:t>Самомотивація:</a:t>
            </a:r>
          </a:p>
        </p:txBody>
      </p:sp>
      <p:sp>
        <p:nvSpPr>
          <p:cNvPr name="TextBox 12" id="12"/>
          <p:cNvSpPr txBox="true"/>
          <p:nvPr/>
        </p:nvSpPr>
        <p:spPr>
          <a:xfrm rot="-221758">
            <a:off x="490100" y="3833977"/>
            <a:ext cx="3706955" cy="77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4199">
                <a:solidFill>
                  <a:srgbClr val="000000"/>
                </a:solidFill>
                <a:latin typeface="Ballpoint"/>
              </a:rPr>
              <a:t>Організація часу:</a:t>
            </a:r>
          </a:p>
        </p:txBody>
      </p:sp>
      <p:sp>
        <p:nvSpPr>
          <p:cNvPr name="TextBox 13" id="13"/>
          <p:cNvSpPr txBox="true"/>
          <p:nvPr/>
        </p:nvSpPr>
        <p:spPr>
          <a:xfrm rot="-274206">
            <a:off x="2529975" y="6749686"/>
            <a:ext cx="3702292" cy="644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2"/>
              </a:lnSpc>
            </a:pPr>
            <a:r>
              <a:rPr lang="en-US" sz="3497">
                <a:solidFill>
                  <a:srgbClr val="000000"/>
                </a:solidFill>
                <a:latin typeface="Ballpoint"/>
              </a:rPr>
              <a:t>Соціальна інтеграція:</a:t>
            </a:r>
          </a:p>
        </p:txBody>
      </p:sp>
      <p:sp>
        <p:nvSpPr>
          <p:cNvPr name="TextBox 14" id="14"/>
          <p:cNvSpPr txBox="true"/>
          <p:nvPr/>
        </p:nvSpPr>
        <p:spPr>
          <a:xfrm rot="30181">
            <a:off x="12071416" y="692218"/>
            <a:ext cx="3522924" cy="911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8"/>
              </a:lnSpc>
            </a:pPr>
            <a:r>
              <a:rPr lang="en-US" sz="3514">
                <a:solidFill>
                  <a:srgbClr val="000000"/>
                </a:solidFill>
                <a:latin typeface="Ballpoint"/>
              </a:rPr>
              <a:t>Адаптація до різних методів навчання</a:t>
            </a:r>
          </a:p>
        </p:txBody>
      </p:sp>
      <p:sp>
        <p:nvSpPr>
          <p:cNvPr name="TextBox 15" id="15"/>
          <p:cNvSpPr txBox="true"/>
          <p:nvPr/>
        </p:nvSpPr>
        <p:spPr>
          <a:xfrm rot="-328066">
            <a:off x="14221021" y="3733549"/>
            <a:ext cx="3522012" cy="99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9"/>
              </a:lnSpc>
            </a:pPr>
            <a:r>
              <a:rPr lang="en-US" sz="3964">
                <a:solidFill>
                  <a:srgbClr val="000000"/>
                </a:solidFill>
                <a:latin typeface="Ballpoint"/>
              </a:rPr>
              <a:t>Постійна саморефлексія</a:t>
            </a:r>
          </a:p>
        </p:txBody>
      </p:sp>
      <p:sp>
        <p:nvSpPr>
          <p:cNvPr name="TextBox 16" id="16"/>
          <p:cNvSpPr txBox="true"/>
          <p:nvPr/>
        </p:nvSpPr>
        <p:spPr>
          <a:xfrm rot="135395">
            <a:off x="11897820" y="6616288"/>
            <a:ext cx="3112676" cy="1031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5"/>
              </a:lnSpc>
            </a:pPr>
            <a:r>
              <a:rPr lang="en-US" sz="3678">
                <a:solidFill>
                  <a:srgbClr val="000000"/>
                </a:solidFill>
                <a:latin typeface="Ballpoint"/>
              </a:rPr>
              <a:t>Надання допомоги та підтримки: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1833775">
            <a:off x="6440306" y="1479480"/>
            <a:ext cx="481011" cy="1565420"/>
          </a:xfrm>
          <a:custGeom>
            <a:avLst/>
            <a:gdLst/>
            <a:ahLst/>
            <a:cxnLst/>
            <a:rect r="r" b="b" t="t" l="l"/>
            <a:pathLst>
              <a:path h="1565420" w="481011">
                <a:moveTo>
                  <a:pt x="0" y="0"/>
                </a:moveTo>
                <a:lnTo>
                  <a:pt x="481011" y="0"/>
                </a:lnTo>
                <a:lnTo>
                  <a:pt x="481011" y="1565420"/>
                </a:lnTo>
                <a:lnTo>
                  <a:pt x="0" y="1565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7085958">
            <a:off x="7272481" y="7165031"/>
            <a:ext cx="536973" cy="1747546"/>
          </a:xfrm>
          <a:custGeom>
            <a:avLst/>
            <a:gdLst/>
            <a:ahLst/>
            <a:cxnLst/>
            <a:rect r="r" b="b" t="t" l="l"/>
            <a:pathLst>
              <a:path h="1747546" w="536973">
                <a:moveTo>
                  <a:pt x="0" y="0"/>
                </a:moveTo>
                <a:lnTo>
                  <a:pt x="536973" y="0"/>
                </a:lnTo>
                <a:lnTo>
                  <a:pt x="536973" y="1747545"/>
                </a:lnTo>
                <a:lnTo>
                  <a:pt x="0" y="1747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5940916">
            <a:off x="12280940" y="4251020"/>
            <a:ext cx="536973" cy="1747546"/>
          </a:xfrm>
          <a:custGeom>
            <a:avLst/>
            <a:gdLst/>
            <a:ahLst/>
            <a:cxnLst/>
            <a:rect r="r" b="b" t="t" l="l"/>
            <a:pathLst>
              <a:path h="1747546" w="536973">
                <a:moveTo>
                  <a:pt x="0" y="0"/>
                </a:moveTo>
                <a:lnTo>
                  <a:pt x="536973" y="0"/>
                </a:lnTo>
                <a:lnTo>
                  <a:pt x="536973" y="1747545"/>
                </a:lnTo>
                <a:lnTo>
                  <a:pt x="0" y="1747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8710702">
            <a:off x="10300346" y="7513905"/>
            <a:ext cx="536973" cy="1747546"/>
          </a:xfrm>
          <a:custGeom>
            <a:avLst/>
            <a:gdLst/>
            <a:ahLst/>
            <a:cxnLst/>
            <a:rect r="r" b="b" t="t" l="l"/>
            <a:pathLst>
              <a:path h="1747546" w="536973">
                <a:moveTo>
                  <a:pt x="0" y="0"/>
                </a:moveTo>
                <a:lnTo>
                  <a:pt x="536973" y="0"/>
                </a:lnTo>
                <a:lnTo>
                  <a:pt x="536973" y="1747546"/>
                </a:lnTo>
                <a:lnTo>
                  <a:pt x="0" y="1747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3747085">
            <a:off x="10898460" y="1452601"/>
            <a:ext cx="536973" cy="1747546"/>
          </a:xfrm>
          <a:custGeom>
            <a:avLst/>
            <a:gdLst/>
            <a:ahLst/>
            <a:cxnLst/>
            <a:rect r="r" b="b" t="t" l="l"/>
            <a:pathLst>
              <a:path h="1747546" w="536973">
                <a:moveTo>
                  <a:pt x="0" y="0"/>
                </a:moveTo>
                <a:lnTo>
                  <a:pt x="536973" y="0"/>
                </a:lnTo>
                <a:lnTo>
                  <a:pt x="536973" y="1747546"/>
                </a:lnTo>
                <a:lnTo>
                  <a:pt x="0" y="1747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-297494">
            <a:off x="2852888" y="7483395"/>
            <a:ext cx="3423935" cy="1843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5"/>
              </a:lnSpc>
            </a:pPr>
            <a:r>
              <a:rPr lang="en-US" sz="2240">
                <a:solidFill>
                  <a:srgbClr val="000000"/>
                </a:solidFill>
                <a:latin typeface="Dekko"/>
              </a:rPr>
              <a:t> Позитивне спілкування та співпраця з іншими учнями  класного колективу та розвиток соціальних навичок.</a:t>
            </a:r>
          </a:p>
        </p:txBody>
      </p:sp>
      <p:sp>
        <p:nvSpPr>
          <p:cNvPr name="TextBox 23" id="23"/>
          <p:cNvSpPr txBox="true"/>
          <p:nvPr/>
        </p:nvSpPr>
        <p:spPr>
          <a:xfrm rot="-313556">
            <a:off x="659673" y="4651567"/>
            <a:ext cx="3715610" cy="1434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5"/>
              </a:lnSpc>
            </a:pPr>
            <a:r>
              <a:rPr lang="en-US" sz="2202">
                <a:solidFill>
                  <a:srgbClr val="000000"/>
                </a:solidFill>
                <a:latin typeface="Dekko"/>
              </a:rPr>
              <a:t>Вміння учня ефективно розподіляти час між навчанням, відпочинком та іншими активностями</a:t>
            </a:r>
          </a:p>
        </p:txBody>
      </p:sp>
      <p:sp>
        <p:nvSpPr>
          <p:cNvPr name="TextBox 24" id="24"/>
          <p:cNvSpPr txBox="true"/>
          <p:nvPr/>
        </p:nvSpPr>
        <p:spPr>
          <a:xfrm rot="376462">
            <a:off x="2323852" y="1187784"/>
            <a:ext cx="3920247" cy="2134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170">
                <a:solidFill>
                  <a:srgbClr val="000000"/>
                </a:solidFill>
                <a:latin typeface="Dekko"/>
              </a:rPr>
              <a:t>Вміння  учня </a:t>
            </a:r>
          </a:p>
          <a:p>
            <a:pPr algn="ctr">
              <a:lnSpc>
                <a:spcPts val="2843"/>
              </a:lnSpc>
            </a:pPr>
            <a:r>
              <a:rPr lang="en-US" sz="2170">
                <a:solidFill>
                  <a:srgbClr val="000000"/>
                </a:solidFill>
                <a:latin typeface="Dekko"/>
              </a:rPr>
              <a:t>самостійно ставити </a:t>
            </a:r>
          </a:p>
          <a:p>
            <a:pPr algn="ctr">
              <a:lnSpc>
                <a:spcPts val="2843"/>
              </a:lnSpc>
            </a:pPr>
            <a:r>
              <a:rPr lang="en-US" sz="2170">
                <a:solidFill>
                  <a:srgbClr val="000000"/>
                </a:solidFill>
                <a:latin typeface="Dekko"/>
              </a:rPr>
              <a:t>перед собою завдання</a:t>
            </a:r>
          </a:p>
          <a:p>
            <a:pPr algn="ctr">
              <a:lnSpc>
                <a:spcPts val="2843"/>
              </a:lnSpc>
            </a:pPr>
            <a:r>
              <a:rPr lang="en-US" sz="2170">
                <a:solidFill>
                  <a:srgbClr val="000000"/>
                </a:solidFill>
                <a:latin typeface="Dekko"/>
              </a:rPr>
              <a:t> та знаходити в собі мотивацію </a:t>
            </a:r>
          </a:p>
          <a:p>
            <a:pPr algn="ctr">
              <a:lnSpc>
                <a:spcPts val="2843"/>
              </a:lnSpc>
            </a:pPr>
            <a:r>
              <a:rPr lang="en-US" sz="2170">
                <a:solidFill>
                  <a:srgbClr val="000000"/>
                </a:solidFill>
                <a:latin typeface="Dekko"/>
              </a:rPr>
              <a:t>для досягнення цілей</a:t>
            </a:r>
          </a:p>
        </p:txBody>
      </p:sp>
      <p:sp>
        <p:nvSpPr>
          <p:cNvPr name="TextBox 25" id="25"/>
          <p:cNvSpPr txBox="true"/>
          <p:nvPr/>
        </p:nvSpPr>
        <p:spPr>
          <a:xfrm rot="111844">
            <a:off x="11666604" y="7561027"/>
            <a:ext cx="3621341" cy="1967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2369">
                <a:solidFill>
                  <a:srgbClr val="000000"/>
                </a:solidFill>
                <a:latin typeface="Dekko"/>
              </a:rPr>
              <a:t>Забезпечення постійного спілкування, відповіді на запитання, вирішення проблемних ситуацій.</a:t>
            </a:r>
          </a:p>
        </p:txBody>
      </p:sp>
      <p:sp>
        <p:nvSpPr>
          <p:cNvPr name="TextBox 26" id="26"/>
          <p:cNvSpPr txBox="true"/>
          <p:nvPr/>
        </p:nvSpPr>
        <p:spPr>
          <a:xfrm rot="-295697">
            <a:off x="14436647" y="4712339"/>
            <a:ext cx="3434762" cy="1641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7"/>
              </a:lnSpc>
            </a:pPr>
            <a:r>
              <a:rPr lang="en-US" sz="2036">
                <a:solidFill>
                  <a:srgbClr val="000000"/>
                </a:solidFill>
                <a:latin typeface="Dekko"/>
              </a:rPr>
              <a:t>Здатність учня</a:t>
            </a:r>
          </a:p>
          <a:p>
            <a:pPr algn="ctr">
              <a:lnSpc>
                <a:spcPts val="2667"/>
              </a:lnSpc>
            </a:pPr>
            <a:r>
              <a:rPr lang="en-US" sz="2036">
                <a:solidFill>
                  <a:srgbClr val="000000"/>
                </a:solidFill>
                <a:latin typeface="Dekko"/>
              </a:rPr>
              <a:t>аналізувати свій прогрес, визначати слабкі сторони та шукати шляхи їх подолання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111459" y="1764961"/>
            <a:ext cx="3620396" cy="1644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004">
                <a:solidFill>
                  <a:srgbClr val="000000"/>
                </a:solidFill>
                <a:latin typeface="Dekko"/>
              </a:rPr>
              <a:t>Доступ до різноманітних методів навчання, щоб кожен учень міг знайти оптимальний спосіб для себе</a:t>
            </a:r>
          </a:p>
        </p:txBody>
      </p:sp>
      <p:sp>
        <p:nvSpPr>
          <p:cNvPr name="TextBox 28" id="28"/>
          <p:cNvSpPr txBox="true"/>
          <p:nvPr/>
        </p:nvSpPr>
        <p:spPr>
          <a:xfrm rot="789220">
            <a:off x="8502390" y="3087706"/>
            <a:ext cx="3574208" cy="1097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59"/>
              </a:lnSpc>
              <a:spcBef>
                <a:spcPct val="0"/>
              </a:spcBef>
            </a:pPr>
            <a:r>
              <a:rPr lang="en-US" sz="5999" strike="noStrike" u="none">
                <a:solidFill>
                  <a:srgbClr val="000000"/>
                </a:solidFill>
                <a:latin typeface="Ballpoint"/>
              </a:rPr>
              <a:t>СТРАТЕГІЯ</a:t>
            </a:r>
          </a:p>
        </p:txBody>
      </p:sp>
      <p:sp>
        <p:nvSpPr>
          <p:cNvPr name="TextBox 29" id="29"/>
          <p:cNvSpPr txBox="true"/>
          <p:nvPr/>
        </p:nvSpPr>
        <p:spPr>
          <a:xfrm rot="789220">
            <a:off x="6068132" y="6214770"/>
            <a:ext cx="3574208" cy="1097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5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Ballpoint"/>
              </a:rPr>
              <a:t>УСПІХУ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76154">
            <a:off x="1813259" y="-3149929"/>
            <a:ext cx="14344983" cy="18219679"/>
          </a:xfrm>
          <a:custGeom>
            <a:avLst/>
            <a:gdLst/>
            <a:ahLst/>
            <a:cxnLst/>
            <a:rect r="r" b="b" t="t" l="l"/>
            <a:pathLst>
              <a:path h="18219679" w="14344983">
                <a:moveTo>
                  <a:pt x="0" y="0"/>
                </a:moveTo>
                <a:lnTo>
                  <a:pt x="14344984" y="0"/>
                </a:lnTo>
                <a:lnTo>
                  <a:pt x="14344984" y="18219679"/>
                </a:lnTo>
                <a:lnTo>
                  <a:pt x="0" y="18219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1805">
            <a:off x="1583982" y="5147848"/>
            <a:ext cx="1454665" cy="1381115"/>
          </a:xfrm>
          <a:custGeom>
            <a:avLst/>
            <a:gdLst/>
            <a:ahLst/>
            <a:cxnLst/>
            <a:rect r="r" b="b" t="t" l="l"/>
            <a:pathLst>
              <a:path h="1381115" w="145466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1805">
            <a:off x="1516042" y="7849813"/>
            <a:ext cx="1454665" cy="1381115"/>
          </a:xfrm>
          <a:custGeom>
            <a:avLst/>
            <a:gdLst/>
            <a:ahLst/>
            <a:cxnLst/>
            <a:rect r="r" b="b" t="t" l="l"/>
            <a:pathLst>
              <a:path h="1381115" w="145466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1805">
            <a:off x="1525567" y="3299732"/>
            <a:ext cx="1454665" cy="1381115"/>
          </a:xfrm>
          <a:custGeom>
            <a:avLst/>
            <a:gdLst/>
            <a:ahLst/>
            <a:cxnLst/>
            <a:rect r="r" b="b" t="t" l="l"/>
            <a:pathLst>
              <a:path h="1381115" w="145466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31805">
            <a:off x="10021337" y="4017662"/>
            <a:ext cx="1454665" cy="1381115"/>
          </a:xfrm>
          <a:custGeom>
            <a:avLst/>
            <a:gdLst/>
            <a:ahLst/>
            <a:cxnLst/>
            <a:rect r="r" b="b" t="t" l="l"/>
            <a:pathLst>
              <a:path h="1381115" w="145466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31805">
            <a:off x="10021337" y="7506379"/>
            <a:ext cx="1454665" cy="1381115"/>
          </a:xfrm>
          <a:custGeom>
            <a:avLst/>
            <a:gdLst/>
            <a:ahLst/>
            <a:cxnLst/>
            <a:rect r="r" b="b" t="t" l="l"/>
            <a:pathLst>
              <a:path h="1381115" w="145466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599994" y="1122921"/>
            <a:ext cx="1389707" cy="1781676"/>
          </a:xfrm>
          <a:custGeom>
            <a:avLst/>
            <a:gdLst/>
            <a:ahLst/>
            <a:cxnLst/>
            <a:rect r="r" b="b" t="t" l="l"/>
            <a:pathLst>
              <a:path h="1781676" w="1389707">
                <a:moveTo>
                  <a:pt x="0" y="0"/>
                </a:moveTo>
                <a:lnTo>
                  <a:pt x="1389708" y="0"/>
                </a:lnTo>
                <a:lnTo>
                  <a:pt x="1389708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857477" y="1008621"/>
            <a:ext cx="5488604" cy="2195442"/>
          </a:xfrm>
          <a:custGeom>
            <a:avLst/>
            <a:gdLst/>
            <a:ahLst/>
            <a:cxnLst/>
            <a:rect r="r" b="b" t="t" l="l"/>
            <a:pathLst>
              <a:path h="2195442" w="5488604">
                <a:moveTo>
                  <a:pt x="0" y="0"/>
                </a:moveTo>
                <a:lnTo>
                  <a:pt x="5488604" y="0"/>
                </a:lnTo>
                <a:lnTo>
                  <a:pt x="5488604" y="2195441"/>
                </a:lnTo>
                <a:lnTo>
                  <a:pt x="0" y="21954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092299" y="1304981"/>
            <a:ext cx="5444132" cy="2121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5733" spc="126">
                <a:solidFill>
                  <a:srgbClr val="000000"/>
                </a:solidFill>
                <a:latin typeface="Ballpoint"/>
              </a:rPr>
              <a:t>План успіху:</a:t>
            </a:r>
          </a:p>
          <a:p>
            <a:pPr algn="ctr">
              <a:lnSpc>
                <a:spcPts val="8026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846726" y="3302721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46726" y="5008809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78787" y="7733065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4081" y="3900914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285327" y="4024302"/>
            <a:ext cx="5692708" cy="265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9517" indent="-239758" lvl="1">
              <a:lnSpc>
                <a:spcPts val="3575"/>
              </a:lnSpc>
              <a:buFont typeface="Arial"/>
              <a:buChar char="•"/>
            </a:pPr>
            <a:r>
              <a:rPr lang="en-US" sz="2221">
                <a:solidFill>
                  <a:srgbClr val="000000"/>
                </a:solidFill>
                <a:latin typeface="Itim"/>
              </a:rPr>
              <a:t>ПОСТІЙНА ПІДТРИМКА: НАДАЄМО ПОСТІЙНУ ПІДТРИМКУ ТА МОТИВАЦІЮ, ДОПОМАГАЄМО У ВИРІШЕННІ ТРУДНОЩІВ ТА ВПРОВАДЖЕННІ КОРЕКЦІЙ ДО ПЛАНУ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006168" y="7852802"/>
            <a:ext cx="5979583" cy="2208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9517" indent="-239758" lvl="1">
              <a:lnSpc>
                <a:spcPts val="3575"/>
              </a:lnSpc>
              <a:buFont typeface="Arial"/>
              <a:buChar char="•"/>
            </a:pPr>
            <a:r>
              <a:rPr lang="en-US" sz="2221">
                <a:solidFill>
                  <a:srgbClr val="000000"/>
                </a:solidFill>
                <a:latin typeface="Itim"/>
              </a:rPr>
              <a:t>РОЗРОБКА ІНДИВІДУАЛЬНОГО ПЛАНУ: РАЗОМ З УЧНЕМ РОЗРОБЛЯЄМО ІНДИВІДУАЛЬНИЙ ПЛАН ДІЙ, ЯКИЙ ВКЛЮЧАЄ КОНКРЕТНІ КРОКИ ДЛЯ ДОСЯГНЕННЯ МЕТИ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64582" y="5034751"/>
            <a:ext cx="5482617" cy="265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9517" indent="-239758" lvl="1">
              <a:lnSpc>
                <a:spcPts val="3575"/>
              </a:lnSpc>
              <a:buFont typeface="Arial"/>
              <a:buChar char="•"/>
            </a:pPr>
            <a:r>
              <a:rPr lang="en-US" sz="2221">
                <a:solidFill>
                  <a:srgbClr val="000000"/>
                </a:solidFill>
                <a:latin typeface="Itim"/>
              </a:rPr>
              <a:t>АНАЛІЗ ПОТОЧНОГО СТАНУ: ОЦІНЮЄМО ПОТОЧНИЙ РІВЕНЬ ЗНАНЬ, НАВИЧОК ТА МОЖЛИВОСТЕЙ УЧНЯ, ВИЗНАЧАЄМО ЙОГО СИЛЬНІ ТА СЛАБКІ СТОРОНИ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006168" y="3186635"/>
            <a:ext cx="6205772" cy="1761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8351" indent="-239175" lvl="1">
              <a:lnSpc>
                <a:spcPts val="3567"/>
              </a:lnSpc>
              <a:buFont typeface="Arial"/>
              <a:buChar char="•"/>
            </a:pPr>
            <a:r>
              <a:rPr lang="en-US" sz="2215">
                <a:solidFill>
                  <a:srgbClr val="000000"/>
                </a:solidFill>
                <a:latin typeface="Itim"/>
              </a:rPr>
              <a:t>ВСТАНОВЛЕННЯ МЕТИ: РАЗОМ З УЧНЕМ ВИЗНАЧАЄМО КОНКРЕТНУ МЕТУ, ЯКУ ВІН ХОЧЕ ДОСЯГТИ ПРОТЯГОМ НАВЧАЛЬНОГО ПЕРІОДУ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4081" y="7389631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568612" y="7393282"/>
            <a:ext cx="4988242" cy="2208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9517" indent="-239758" lvl="1">
              <a:lnSpc>
                <a:spcPts val="3575"/>
              </a:lnSpc>
              <a:buFont typeface="Arial"/>
              <a:buChar char="•"/>
            </a:pPr>
            <a:r>
              <a:rPr lang="en-US" sz="2221">
                <a:solidFill>
                  <a:srgbClr val="000000"/>
                </a:solidFill>
                <a:latin typeface="Itim"/>
              </a:rPr>
              <a:t>ОЦІНКА ПРОГРЕСУ: РЕГУЛЯРНО ПЕРЕВІРЯЄМО ПРОГРЕС УЧНЯ, АНАЛІЗУЄМО ДОСЯГНЕННЯ ТА ВНОСИМО НЕОБХІДНІ ЗМІНИ ДО ПЛАНУ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740594">
            <a:off x="13921114" y="2013759"/>
            <a:ext cx="1389707" cy="1781676"/>
          </a:xfrm>
          <a:custGeom>
            <a:avLst/>
            <a:gdLst/>
            <a:ahLst/>
            <a:cxnLst/>
            <a:rect r="r" b="b" t="t" l="l"/>
            <a:pathLst>
              <a:path h="1781676" w="1389707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DAGDICTaU94</dc:identifier>
  <dcterms:modified xsi:type="dcterms:W3CDTF">2011-08-01T06:04:30Z</dcterms:modified>
  <cp:revision>1</cp:revision>
  <dc:title>Brown and Yellow Scrapbook Brainstorm Presentation</dc:title>
</cp:coreProperties>
</file>