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65" r:id="rId3"/>
    <p:sldId id="266" r:id="rId4"/>
    <p:sldId id="269" r:id="rId5"/>
    <p:sldId id="271" r:id="rId6"/>
    <p:sldId id="267" r:id="rId7"/>
    <p:sldId id="268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A488322-F2BA-4B5B-9748-0D474271808F}" styleName="Помірний стиль 3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9AB3A824-1A51-4B26-AD58-A6D8E14F6C04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145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197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D3FFE419-2371-464F-8239-3959401C3561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94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80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3E5059C3-6A89-4494-99FF-5A4D6FFD50EB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92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A954B2F-12DE-47F5-8894-472B206D2E1E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983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3F30E46F-7819-4ACF-B48B-48222C2ACC88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323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180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21D9284-D300-4297-87F7-E791DCC15DB1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384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251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16C4C9A-3960-41CF-A4E9-2A8FB932454B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948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477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C7DE4B-ADDE-4E6A-82D6-669F79643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6734" y="2704295"/>
            <a:ext cx="5518066" cy="226855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uk-UA" sz="4800" dirty="0"/>
              <a:t>Інноваційний потенціал нової української школи</a:t>
            </a:r>
            <a:br>
              <a:rPr lang="uk-UA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48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5FA8F90-AABC-4FE5-9C2B-4062182DAF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36967" y="1323390"/>
            <a:ext cx="5357600" cy="1160213"/>
          </a:xfrm>
        </p:spPr>
        <p:txBody>
          <a:bodyPr>
            <a:norm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Леся Гапон</a:t>
            </a:r>
          </a:p>
        </p:txBody>
      </p:sp>
    </p:spTree>
    <p:extLst>
      <p:ext uri="{BB962C8B-B14F-4D97-AF65-F5344CB8AC3E}">
        <p14:creationId xmlns:p14="http://schemas.microsoft.com/office/powerpoint/2010/main" val="419894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8ED8B-CCBD-426B-ABDA-571A97261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i="0" dirty="0">
                <a:solidFill>
                  <a:schemeClr val="bg1"/>
                </a:solidFill>
                <a:effectLst/>
              </a:rPr>
              <a:t>Завдання вчителя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54D9335-C469-4995-B071-E0C47D128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спрямування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 учнів на формування комунікативних і навчально-пізнавальних потреб,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вироблення узагальнених способів і прийомів навчальної діяльності,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постановка й самостійне вирішення конкретних навчальних завдань (пізнавальних, дослідницьких, перетворювальних,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проєктних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тощо)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засвоєння нових знань, удосконалення вмінь в усіх видах діяльності тощо.</a:t>
            </a:r>
            <a:r>
              <a:rPr lang="uk-UA" dirty="0"/>
              <a:t> 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46542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E04D5-DFCC-4937-8041-D7A1FDE40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ФОРМУЛА НУШ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417EE370-56D6-443B-AA72-2C0EE8CA39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911" t="33806" r="28481" b="24347"/>
          <a:stretch/>
        </p:blipFill>
        <p:spPr>
          <a:xfrm>
            <a:off x="5027223" y="1685925"/>
            <a:ext cx="6742872" cy="3725029"/>
          </a:xfrm>
        </p:spPr>
      </p:pic>
    </p:spTree>
    <p:extLst>
      <p:ext uri="{BB962C8B-B14F-4D97-AF65-F5344CB8AC3E}">
        <p14:creationId xmlns:p14="http://schemas.microsoft.com/office/powerpoint/2010/main" val="795697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526F3-7024-4532-86D4-C91FC989C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/>
              <a:t>ВИПУСКНИК НУШ</a:t>
            </a:r>
            <a:br>
              <a:rPr lang="uk-UA" sz="3200" b="1" dirty="0"/>
            </a:br>
            <a:r>
              <a:rPr lang="uk-UA" sz="800" b="1" dirty="0">
                <a:solidFill>
                  <a:schemeClr val="accent1"/>
                </a:solidFill>
              </a:rPr>
              <a:t>л </a:t>
            </a:r>
            <a:br>
              <a:rPr lang="uk-UA" dirty="0"/>
            </a:br>
            <a:r>
              <a:rPr lang="uk-UA" sz="2000" dirty="0"/>
              <a:t>ОСОБИСТІСТЬ</a:t>
            </a:r>
            <a:br>
              <a:rPr lang="uk-UA" sz="2000" dirty="0"/>
            </a:br>
            <a:r>
              <a:rPr lang="uk-UA" sz="2000" dirty="0"/>
              <a:t>ІННОВАТОР</a:t>
            </a:r>
            <a:br>
              <a:rPr lang="uk-UA" sz="2000" dirty="0"/>
            </a:br>
            <a:r>
              <a:rPr lang="uk-UA" sz="2000" dirty="0"/>
              <a:t>ПАТРІОТ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08A241-7629-400B-8B57-346190B1C6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53" t="32138" r="31328" b="14881"/>
          <a:stretch/>
        </p:blipFill>
        <p:spPr>
          <a:xfrm>
            <a:off x="5111888" y="1038265"/>
            <a:ext cx="6288432" cy="477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181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381296-FBCC-488D-9CF2-8797E9852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Вміння </a:t>
            </a:r>
            <a:r>
              <a:rPr lang="uk-UA" sz="3600" b="0" i="0" u="none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конструктивно</a:t>
            </a:r>
            <a:r>
              <a:rPr lang="uk-UA" sz="3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керувати емоціями</a:t>
            </a:r>
            <a:endParaRPr lang="uk-UA" sz="3600" dirty="0">
              <a:solidFill>
                <a:schemeClr val="bg1"/>
              </a:solidFill>
            </a:endParaRPr>
          </a:p>
        </p:txBody>
      </p:sp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CAA34F8F-BB8F-4023-9770-544C5A9391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2094448"/>
              </p:ext>
            </p:extLst>
          </p:nvPr>
        </p:nvGraphicFramePr>
        <p:xfrm>
          <a:off x="4800600" y="736064"/>
          <a:ext cx="6761185" cy="5574854"/>
        </p:xfrm>
        <a:graphic>
          <a:graphicData uri="http://schemas.openxmlformats.org/drawingml/2006/table">
            <a:tbl>
              <a:tblPr>
                <a:tableStyleId>{2A488322-F2BA-4B5B-9748-0D474271808F}</a:tableStyleId>
              </a:tblPr>
              <a:tblGrid>
                <a:gridCol w="166915">
                  <a:extLst>
                    <a:ext uri="{9D8B030D-6E8A-4147-A177-3AD203B41FA5}">
                      <a16:colId xmlns:a16="http://schemas.microsoft.com/office/drawing/2014/main" val="3690103557"/>
                    </a:ext>
                  </a:extLst>
                </a:gridCol>
                <a:gridCol w="1645949">
                  <a:extLst>
                    <a:ext uri="{9D8B030D-6E8A-4147-A177-3AD203B41FA5}">
                      <a16:colId xmlns:a16="http://schemas.microsoft.com/office/drawing/2014/main" val="1784203370"/>
                    </a:ext>
                  </a:extLst>
                </a:gridCol>
                <a:gridCol w="2690793">
                  <a:extLst>
                    <a:ext uri="{9D8B030D-6E8A-4147-A177-3AD203B41FA5}">
                      <a16:colId xmlns:a16="http://schemas.microsoft.com/office/drawing/2014/main" val="3632624438"/>
                    </a:ext>
                  </a:extLst>
                </a:gridCol>
                <a:gridCol w="2257528">
                  <a:extLst>
                    <a:ext uri="{9D8B030D-6E8A-4147-A177-3AD203B41FA5}">
                      <a16:colId xmlns:a16="http://schemas.microsoft.com/office/drawing/2014/main" val="3399475912"/>
                    </a:ext>
                  </a:extLst>
                </a:gridCol>
              </a:tblGrid>
              <a:tr h="1877927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uk-UA" sz="1700" dirty="0">
                        <a:effectLst/>
                      </a:endParaRPr>
                    </a:p>
                  </a:txBody>
                  <a:tcPr marL="66341" marR="66341" marT="44227" marB="4422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Ідентифікує власні емоції і емоції інших.</a:t>
                      </a:r>
                      <a:endParaRPr lang="uk-UA" sz="1800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Обговорює свої емоції з людьми, яким  довіряє.</a:t>
                      </a:r>
                      <a:endParaRPr lang="uk-UA" sz="1800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Виявляє доброзичливість, коли взаємодіє з іншими. </a:t>
                      </a:r>
                      <a:endParaRPr lang="uk-UA" sz="1800" dirty="0">
                        <a:effectLst/>
                      </a:endParaRPr>
                    </a:p>
                    <a:p>
                      <a:pPr fontAlgn="t"/>
                      <a:br>
                        <a:rPr lang="uk-UA" sz="1800" dirty="0">
                          <a:effectLst/>
                        </a:rPr>
                      </a:br>
                      <a:endParaRPr lang="uk-UA" sz="1800" dirty="0">
                        <a:effectLst/>
                      </a:endParaRPr>
                    </a:p>
                  </a:txBody>
                  <a:tcPr marL="66341" marR="66341" marT="44227" marB="4422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Розуміє, як емоції можуть заважати і допомагати в діяльності. Усвідомлює, що може управляти емоціями, знає способи налаштування себе на діяльність. </a:t>
                      </a:r>
                      <a:endParaRPr lang="uk-UA" sz="1800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Визнає наявність і причину власних негативних емоцій, розуміє, як інші можуть впливати на його емоції.</a:t>
                      </a:r>
                      <a:endParaRPr lang="uk-UA" sz="1800" dirty="0">
                        <a:effectLst/>
                      </a:endParaRPr>
                    </a:p>
                  </a:txBody>
                  <a:tcPr marL="66341" marR="66341" marT="44227" marB="4422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Прогнозує свої емоції та емоції інших у відповідь на певні ситуації. Вживає заходів, відповідних своєму емоційному стану.</a:t>
                      </a:r>
                      <a:endParaRPr lang="uk-UA" sz="1800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Розуміє, як і коли варто зменшувати/уникати емоційної залежності від інших. Може продовжувати роботу в </a:t>
                      </a:r>
                      <a:r>
                        <a:rPr lang="uk-UA" sz="18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помірно</a:t>
                      </a:r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-стресовій ситуації (мало часу, неконструктивна поведінка групи, поганий настрій).</a:t>
                      </a:r>
                      <a:endParaRPr lang="uk-UA" sz="1800" dirty="0">
                        <a:effectLst/>
                      </a:endParaRPr>
                    </a:p>
                  </a:txBody>
                  <a:tcPr marL="66341" marR="66341" marT="44227" marB="44227"/>
                </a:tc>
                <a:extLst>
                  <a:ext uri="{0D108BD9-81ED-4DB2-BD59-A6C34878D82A}">
                    <a16:rowId xmlns:a16="http://schemas.microsoft.com/office/drawing/2014/main" val="211535383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4B673EA-5A3E-4004-9A07-766E08C23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037408" y="1530626"/>
            <a:ext cx="2143256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0099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381296-FBCC-488D-9CF2-8797E9852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Вміння </a:t>
            </a:r>
            <a:r>
              <a:rPr lang="uk-UA" sz="3600" b="0" i="0" u="none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конструктивно</a:t>
            </a:r>
            <a:r>
              <a:rPr lang="uk-UA" sz="36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керувати емоціями</a:t>
            </a:r>
            <a:endParaRPr lang="uk-UA" sz="3600" dirty="0">
              <a:solidFill>
                <a:schemeClr val="bg1"/>
              </a:solidFill>
            </a:endParaRPr>
          </a:p>
        </p:txBody>
      </p:sp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CAA34F8F-BB8F-4023-9770-544C5A93910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800600" y="736064"/>
          <a:ext cx="6761185" cy="5574854"/>
        </p:xfrm>
        <a:graphic>
          <a:graphicData uri="http://schemas.openxmlformats.org/drawingml/2006/table">
            <a:tbl>
              <a:tblPr>
                <a:tableStyleId>{2A488322-F2BA-4B5B-9748-0D474271808F}</a:tableStyleId>
              </a:tblPr>
              <a:tblGrid>
                <a:gridCol w="166915">
                  <a:extLst>
                    <a:ext uri="{9D8B030D-6E8A-4147-A177-3AD203B41FA5}">
                      <a16:colId xmlns:a16="http://schemas.microsoft.com/office/drawing/2014/main" val="3690103557"/>
                    </a:ext>
                  </a:extLst>
                </a:gridCol>
                <a:gridCol w="1645949">
                  <a:extLst>
                    <a:ext uri="{9D8B030D-6E8A-4147-A177-3AD203B41FA5}">
                      <a16:colId xmlns:a16="http://schemas.microsoft.com/office/drawing/2014/main" val="1784203370"/>
                    </a:ext>
                  </a:extLst>
                </a:gridCol>
                <a:gridCol w="2690793">
                  <a:extLst>
                    <a:ext uri="{9D8B030D-6E8A-4147-A177-3AD203B41FA5}">
                      <a16:colId xmlns:a16="http://schemas.microsoft.com/office/drawing/2014/main" val="3632624438"/>
                    </a:ext>
                  </a:extLst>
                </a:gridCol>
                <a:gridCol w="2257528">
                  <a:extLst>
                    <a:ext uri="{9D8B030D-6E8A-4147-A177-3AD203B41FA5}">
                      <a16:colId xmlns:a16="http://schemas.microsoft.com/office/drawing/2014/main" val="3399475912"/>
                    </a:ext>
                  </a:extLst>
                </a:gridCol>
              </a:tblGrid>
              <a:tr h="1877927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uk-UA" sz="1700" dirty="0">
                        <a:effectLst/>
                      </a:endParaRPr>
                    </a:p>
                  </a:txBody>
                  <a:tcPr marL="66341" marR="66341" marT="44227" marB="4422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Ідентифікує власні емоції і емоції інших.</a:t>
                      </a:r>
                      <a:endParaRPr lang="uk-UA" sz="1800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Обговорює свої емоції з людьми, яким  довіряє.</a:t>
                      </a:r>
                      <a:endParaRPr lang="uk-UA" sz="1800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Виявляє доброзичливість, коли взаємодіє з іншими. </a:t>
                      </a:r>
                      <a:endParaRPr lang="uk-UA" sz="1800" dirty="0">
                        <a:effectLst/>
                      </a:endParaRPr>
                    </a:p>
                    <a:p>
                      <a:pPr fontAlgn="t"/>
                      <a:br>
                        <a:rPr lang="uk-UA" sz="1800" dirty="0">
                          <a:effectLst/>
                        </a:rPr>
                      </a:br>
                      <a:endParaRPr lang="uk-UA" sz="1800" dirty="0">
                        <a:effectLst/>
                      </a:endParaRPr>
                    </a:p>
                  </a:txBody>
                  <a:tcPr marL="66341" marR="66341" marT="44227" marB="4422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Розуміє, як емоції можуть заважати і допомагати в діяльності. Усвідомлює, що може управляти емоціями, знає способи налаштування себе на діяльність. </a:t>
                      </a:r>
                      <a:endParaRPr lang="uk-UA" sz="1800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Визнає наявність і причину власних негативних емоцій, розуміє, як інші можуть впливати на його емоції.</a:t>
                      </a:r>
                      <a:endParaRPr lang="uk-UA" sz="1800" dirty="0">
                        <a:effectLst/>
                      </a:endParaRPr>
                    </a:p>
                  </a:txBody>
                  <a:tcPr marL="66341" marR="66341" marT="44227" marB="44227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Прогнозує свої емоції та емоції інших у відповідь на певні ситуації. Вживає заходів, відповідних своєму емоційному стану.</a:t>
                      </a:r>
                      <a:endParaRPr lang="uk-UA" sz="1800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Розуміє, як і коли варто зменшувати/уникати емоційної залежності від інших. Може продовжувати роботу в </a:t>
                      </a:r>
                      <a:r>
                        <a:rPr lang="uk-UA" sz="18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помірно</a:t>
                      </a:r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-стресовій ситуації (мало часу, неконструктивна поведінка групи, поганий настрій).</a:t>
                      </a:r>
                      <a:endParaRPr lang="uk-UA" sz="1800" dirty="0">
                        <a:effectLst/>
                      </a:endParaRPr>
                    </a:p>
                  </a:txBody>
                  <a:tcPr marL="66341" marR="66341" marT="44227" marB="44227"/>
                </a:tc>
                <a:extLst>
                  <a:ext uri="{0D108BD9-81ED-4DB2-BD59-A6C34878D82A}">
                    <a16:rowId xmlns:a16="http://schemas.microsoft.com/office/drawing/2014/main" val="211535383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4B673EA-5A3E-4004-9A07-766E08C23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037408" y="1530626"/>
            <a:ext cx="2143256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0024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3F15F3-2F0A-4A57-9C11-BBF2F6465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581" y="2569000"/>
            <a:ext cx="3498979" cy="245644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uk-UA" dirty="0"/>
              <a:t>Цінності в дії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8CFB0B2-E977-49DB-AD01-06EB19026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2981" y="2346196"/>
            <a:ext cx="6722829" cy="21656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Наскрізний процес виховання, що ґрунтується на цінностях, сприяє формуванню 6-ти груп чеснот і 24-х позитивних («сильних») рис характеру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 strength),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конкретизували Мартін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Селігман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Кристофер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Петерсон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які лягли в основу класифікації «цінності в дії»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рис характеру, формування яких в дитинстві з особливо високою вірогідністю прогнозує майбутнє задоволення від життя (використовуються в «табелі характеру» в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школах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KIPP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Riverdale):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саморегуляція (самоконтроль), завзятість (наполегливість, старанність), енергійність (бадьорість, завзяття),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 та емоційний інтелект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вдячність, оптимізм, допитливість. 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717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18EE5-BA74-4D6C-969C-F7E4F4F88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uk-UA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інності в дії</a:t>
            </a:r>
            <a:br>
              <a:rPr lang="uk-UA" sz="3600" dirty="0">
                <a:solidFill>
                  <a:schemeClr val="bg1"/>
                </a:solidFill>
              </a:rPr>
            </a:br>
            <a:endParaRPr lang="uk-UA" sz="3600" dirty="0">
              <a:solidFill>
                <a:schemeClr val="bg1"/>
              </a:solidFill>
            </a:endParaRP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75F301A1-8F4D-4103-9872-45D421A263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781" t="26462" r="28140" b="19887"/>
          <a:stretch/>
        </p:blipFill>
        <p:spPr>
          <a:xfrm>
            <a:off x="5162550" y="647700"/>
            <a:ext cx="6381750" cy="5057775"/>
          </a:xfrm>
        </p:spPr>
      </p:pic>
    </p:spTree>
    <p:extLst>
      <p:ext uri="{BB962C8B-B14F-4D97-AF65-F5344CB8AC3E}">
        <p14:creationId xmlns:p14="http://schemas.microsoft.com/office/powerpoint/2010/main" val="4211307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A1CD1-9B38-45A7-9D11-011A48259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Актуальні  підходи</a:t>
            </a:r>
            <a:br>
              <a:rPr lang="uk-UA" dirty="0"/>
            </a:br>
            <a:r>
              <a:rPr lang="uk-UA" dirty="0"/>
              <a:t>НУШ</a:t>
            </a:r>
          </a:p>
        </p:txBody>
      </p:sp>
      <p:sp>
        <p:nvSpPr>
          <p:cNvPr id="7" name="Місце для вмісту 6">
            <a:extLst>
              <a:ext uri="{FF2B5EF4-FFF2-40B4-BE49-F238E27FC236}">
                <a16:creationId xmlns:a16="http://schemas.microsoft.com/office/drawing/2014/main" id="{73BBCC01-4905-41F6-8DF2-E3D6AB2AB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uk-UA" alt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Компетентнісний підхід </a:t>
            </a:r>
            <a:r>
              <a:rPr lang="uk-UA" alt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 спрямованість освітнього процесу на досягнення результатів, якими є ієрархічно підпорядковані ключові і предметні (галузеві) компетентності </a:t>
            </a:r>
          </a:p>
          <a:p>
            <a:pPr>
              <a:lnSpc>
                <a:spcPct val="100000"/>
              </a:lnSpc>
            </a:pPr>
            <a:r>
              <a:rPr lang="uk-UA" alt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Особистісно зорієнтований підхід </a:t>
            </a:r>
            <a:r>
              <a:rPr lang="uk-UA" alt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 на розвиток академічних, соціокультурних, психолого-педагогічних  та інших здібностей учнів</a:t>
            </a:r>
          </a:p>
          <a:p>
            <a:pPr>
              <a:lnSpc>
                <a:spcPct val="100000"/>
              </a:lnSpc>
            </a:pPr>
            <a:r>
              <a:rPr lang="uk-UA" alt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Діяльнісний підхід </a:t>
            </a:r>
            <a:r>
              <a:rPr lang="uk-UA" alt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 на розвиток умінь</a:t>
            </a:r>
            <a:br>
              <a:rPr lang="uk-UA" alt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навичок учня, застосування здобутих знань у практичних</a:t>
            </a:r>
            <a:br>
              <a:rPr lang="uk-UA" alt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ситуаціях, успішну адаптацію людини в соціумі, професійну самореалізацію, формування здібностей до колективної діяльності та самоосвіти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03AA908-E8F2-41D5-BE5C-811D23F9B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384" y="953116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704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53CF55-6E19-4F5E-879F-1951B063D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i="0" dirty="0">
                <a:solidFill>
                  <a:schemeClr val="bg1"/>
                </a:solidFill>
                <a:effectLst/>
              </a:rPr>
              <a:t>Особистісно  орієнтована модель освіти в новій українській школі</a:t>
            </a:r>
            <a:r>
              <a:rPr lang="uk-UA" sz="2800" dirty="0">
                <a:solidFill>
                  <a:schemeClr val="bg1"/>
                </a:solidFill>
              </a:rPr>
              <a:t> </a:t>
            </a:r>
            <a:br>
              <a:rPr lang="uk-UA" sz="2800" dirty="0">
                <a:solidFill>
                  <a:schemeClr val="bg1"/>
                </a:solidFill>
              </a:rPr>
            </a:br>
            <a:endParaRPr lang="uk-UA" sz="2800" dirty="0">
              <a:solidFill>
                <a:schemeClr val="bg1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AAD489B-C5D1-4E79-9F19-35429F573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uk-UA" sz="1800" b="1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створення умов для розвитку гармонійної, морально досконалої, соціально активної, професійно компетентної</a:t>
            </a:r>
            <a:b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саморозвивальної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особистості шляхом активізації її внутрішніх резервів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 учнем шляхів, методів, засобів, навіть партнера навчання – учителя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єдність внутрішніх (пізнавальний) і зовнішніх (досягнення) мотивів;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рівноправні, довірливі, суб’єкт-суб’єктні</a:t>
            </a:r>
            <a:b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стосунки з педагогом  наявність актуальної ситуації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інтерналізації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нових форм, правил, способів і засобів соціально-професійно-комунікативної діяльності, розвиток компетентності й особистості в цілому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1450803"/>
      </p:ext>
    </p:extLst>
  </p:cSld>
  <p:clrMapOvr>
    <a:masterClrMapping/>
  </p:clrMapOvr>
</p:sld>
</file>

<file path=ppt/theme/theme1.xml><?xml version="1.0" encoding="utf-8"?>
<a:theme xmlns:a="http://schemas.openxmlformats.org/drawingml/2006/main" name="Атлас">
  <a:themeElements>
    <a:clrScheme name="Зелено-жовти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Атлас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тлас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EF0781-FB17-4F1F-B3B1-699933968C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</TotalTime>
  <Words>594</Words>
  <Application>Microsoft Office PowerPoint</Application>
  <PresentationFormat>Широкий екран</PresentationFormat>
  <Paragraphs>42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6" baseType="lpstr">
      <vt:lpstr>Arial</vt:lpstr>
      <vt:lpstr>Calibri Light</vt:lpstr>
      <vt:lpstr>Rockwell</vt:lpstr>
      <vt:lpstr>Times New Roman</vt:lpstr>
      <vt:lpstr>Wingdings</vt:lpstr>
      <vt:lpstr>Атлас</vt:lpstr>
      <vt:lpstr>Інноваційний потенціал нової української школи </vt:lpstr>
      <vt:lpstr>ФОРМУЛА НУШ</vt:lpstr>
      <vt:lpstr>ВИПУСКНИК НУШ л  ОСОБИСТІСТЬ ІННОВАТОР ПАТРІОТ</vt:lpstr>
      <vt:lpstr>Вміння конструктивно керувати емоціями</vt:lpstr>
      <vt:lpstr>Вміння конструктивно керувати емоціями</vt:lpstr>
      <vt:lpstr>Цінності в дії </vt:lpstr>
      <vt:lpstr>Цінності в дії </vt:lpstr>
      <vt:lpstr>Актуальні  підходи НУШ</vt:lpstr>
      <vt:lpstr>Особистісно  орієнтована модель освіти в новій українській школі  </vt:lpstr>
      <vt:lpstr>Завдання вчителя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Лінгвометодичний інструментарій навчання української мови в НУШ</dc:title>
  <dc:creator>user</dc:creator>
  <cp:lastModifiedBy>user</cp:lastModifiedBy>
  <cp:revision>12</cp:revision>
  <dcterms:created xsi:type="dcterms:W3CDTF">2023-03-07T21:03:44Z</dcterms:created>
  <dcterms:modified xsi:type="dcterms:W3CDTF">2025-10-04T18:56:00Z</dcterms:modified>
</cp:coreProperties>
</file>