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64" r:id="rId3"/>
    <p:sldId id="273" r:id="rId4"/>
    <p:sldId id="269" r:id="rId5"/>
  </p:sldIdLst>
  <p:sldSz cx="6858000" cy="9906000" type="A4"/>
  <p:notesSz cx="6858000" cy="9906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2264" y="5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14350" y="3070860"/>
            <a:ext cx="5829300" cy="20802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028700" y="5547360"/>
            <a:ext cx="4800600" cy="2476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42900" y="2278380"/>
            <a:ext cx="2983230" cy="6537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531870" y="2278380"/>
            <a:ext cx="2983230" cy="6537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10/4/2025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6858000" cy="9287256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10/4/2025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10/4/2025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‹№›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6858000" cy="712750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0" y="9073429"/>
            <a:ext cx="6857999" cy="83257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46659" y="4344670"/>
            <a:ext cx="2659380" cy="8807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42900" y="2278380"/>
            <a:ext cx="6172200" cy="6537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331720" y="9212580"/>
            <a:ext cx="2194560" cy="495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42900" y="9212580"/>
            <a:ext cx="1577340" cy="495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937760" y="9212580"/>
            <a:ext cx="1577340" cy="495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‹№›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drive.google.com/file/d/1p9yEcZm2Z66tDnOWRK7Yq-y6tSnxIj41/view" TargetMode="External"/><Relationship Id="rId7" Type="http://schemas.openxmlformats.org/officeDocument/2006/relationships/image" Target="../media/image5.png"/><Relationship Id="rId2" Type="http://schemas.openxmlformats.org/officeDocument/2006/relationships/hyperlink" Target="https://mon.gov.ua/npa/pro-instruktyvno-metodychni-rekomendatsii-shchodo-vykladannia-navchalnykh-predmetiv-intehrovanykh-kursiv-u-zakladakh-zahalnoi-serednoi-osvity-u-20252026-navchalnomu-rotsi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gapon.te.ua/informatsiina-platforma/materialy-monu/otsiniuvannia/item/1984-iv" TargetMode="External"/><Relationship Id="rId5" Type="http://schemas.openxmlformats.org/officeDocument/2006/relationships/hyperlink" Target="https://osvita.ua/legislation/Ser_osv/94270/" TargetMode="External"/><Relationship Id="rId4" Type="http://schemas.openxmlformats.org/officeDocument/2006/relationships/hyperlink" Target="https://pisa.testportal.gov.ua/wp-content/uploads/2024/12/PISA_2022_Ukrayina_v_czentri_uvagy_Rezyume_doslidzhen_2024_sajt_novyj.pdf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ecd.org/edu/talis" TargetMode="External"/><Relationship Id="rId7" Type="http://schemas.openxmlformats.org/officeDocument/2006/relationships/image" Target="../media/image5.png"/><Relationship Id="rId2" Type="http://schemas.openxmlformats.org/officeDocument/2006/relationships/hyperlink" Target="http://innoschool.tkk.fi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ukrdeti.com/wp-content/uploads/2017/05.pdf" TargetMode="External"/><Relationship Id="rId5" Type="http://schemas.openxmlformats.org/officeDocument/2006/relationships/hyperlink" Target="https://osvita.ua/legislation/Ser_osv/60372/" TargetMode="External"/><Relationship Id="rId4" Type="http://schemas.openxmlformats.org/officeDocument/2006/relationships/hyperlink" Target="http://www.dfrr.minregion.gov.ua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374754" y="3147933"/>
            <a:ext cx="4307609" cy="149079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l"/>
            <a:r>
              <a:rPr lang="uk-UA" sz="2400" i="0" cap="all" dirty="0">
                <a:solidFill>
                  <a:schemeClr val="tx2"/>
                </a:solidFill>
                <a:effectLst/>
                <a:latin typeface="Lucida Grande"/>
              </a:rPr>
              <a:t>Створення освітнього середовища для навчання української словесності</a:t>
            </a:r>
          </a:p>
        </p:txBody>
      </p:sp>
      <p:sp>
        <p:nvSpPr>
          <p:cNvPr id="22" name="object 13">
            <a:extLst>
              <a:ext uri="{FF2B5EF4-FFF2-40B4-BE49-F238E27FC236}">
                <a16:creationId xmlns:a16="http://schemas.microsoft.com/office/drawing/2014/main" id="{872D342A-E4CE-4E66-9DE9-053EABF6F47B}"/>
              </a:ext>
            </a:extLst>
          </p:cNvPr>
          <p:cNvSpPr txBox="1"/>
          <p:nvPr/>
        </p:nvSpPr>
        <p:spPr>
          <a:xfrm>
            <a:off x="4894093" y="4929254"/>
            <a:ext cx="2003014" cy="763029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233045">
              <a:lnSpc>
                <a:spcPct val="100000"/>
              </a:lnSpc>
              <a:spcBef>
                <a:spcPts val="90"/>
              </a:spcBef>
            </a:pPr>
            <a:r>
              <a:rPr lang="uk-UA" sz="2400" b="1" spc="-15" dirty="0">
                <a:latin typeface="Calibri"/>
                <a:cs typeface="Calibri"/>
              </a:rPr>
              <a:t>Початок </a:t>
            </a:r>
          </a:p>
          <a:p>
            <a:pPr marL="233045">
              <a:lnSpc>
                <a:spcPct val="100000"/>
              </a:lnSpc>
              <a:spcBef>
                <a:spcPts val="90"/>
              </a:spcBef>
            </a:pPr>
            <a:r>
              <a:rPr lang="uk-UA" sz="2400" b="1" spc="-15" dirty="0">
                <a:latin typeface="Calibri"/>
                <a:cs typeface="Calibri"/>
              </a:rPr>
              <a:t>о </a:t>
            </a:r>
            <a:r>
              <a:rPr sz="2400" b="1" spc="-15" dirty="0">
                <a:latin typeface="Calibri"/>
                <a:cs typeface="Calibri"/>
              </a:rPr>
              <a:t>1</a:t>
            </a:r>
            <a:r>
              <a:rPr lang="uk-UA" sz="2400" b="1" spc="-15" dirty="0">
                <a:latin typeface="Calibri"/>
                <a:cs typeface="Calibri"/>
              </a:rPr>
              <a:t>4.0</a:t>
            </a:r>
            <a:r>
              <a:rPr sz="2400" b="1" spc="-15" dirty="0">
                <a:latin typeface="Calibri"/>
                <a:cs typeface="Calibri"/>
              </a:rPr>
              <a:t>0</a:t>
            </a:r>
            <a:endParaRPr sz="2400" b="1" dirty="0">
              <a:latin typeface="Calibri"/>
              <a:cs typeface="Calibri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5BBB2EC5-6D8C-42C0-9799-7D33A101D585}"/>
              </a:ext>
            </a:extLst>
          </p:cNvPr>
          <p:cNvSpPr txBox="1"/>
          <p:nvPr/>
        </p:nvSpPr>
        <p:spPr>
          <a:xfrm>
            <a:off x="1434613" y="9410161"/>
            <a:ext cx="345948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b="1" dirty="0"/>
              <a:t>01</a:t>
            </a:r>
            <a:r>
              <a:rPr lang="en-US" b="1" dirty="0"/>
              <a:t>.</a:t>
            </a:r>
            <a:r>
              <a:rPr lang="uk-UA" b="1" dirty="0"/>
              <a:t>10</a:t>
            </a:r>
            <a:r>
              <a:rPr lang="en-US" b="1" dirty="0"/>
              <a:t>.202</a:t>
            </a:r>
            <a:r>
              <a:rPr lang="uk-UA" b="1" dirty="0"/>
              <a:t>5</a:t>
            </a:r>
            <a:endParaRPr lang="en-US" b="1" dirty="0"/>
          </a:p>
        </p:txBody>
      </p:sp>
      <p:grpSp>
        <p:nvGrpSpPr>
          <p:cNvPr id="33" name="object 28">
            <a:extLst>
              <a:ext uri="{FF2B5EF4-FFF2-40B4-BE49-F238E27FC236}">
                <a16:creationId xmlns:a16="http://schemas.microsoft.com/office/drawing/2014/main" id="{2036E0C3-DF5D-4966-B22E-064BED1AC25A}"/>
              </a:ext>
            </a:extLst>
          </p:cNvPr>
          <p:cNvGrpSpPr/>
          <p:nvPr/>
        </p:nvGrpSpPr>
        <p:grpSpPr>
          <a:xfrm>
            <a:off x="5075190" y="3552847"/>
            <a:ext cx="1357723" cy="1183227"/>
            <a:chOff x="4682010" y="8717556"/>
            <a:chExt cx="396240" cy="396240"/>
          </a:xfrm>
        </p:grpSpPr>
        <p:sp>
          <p:nvSpPr>
            <p:cNvPr id="34" name="object 29">
              <a:extLst>
                <a:ext uri="{FF2B5EF4-FFF2-40B4-BE49-F238E27FC236}">
                  <a16:creationId xmlns:a16="http://schemas.microsoft.com/office/drawing/2014/main" id="{5C554800-F457-4713-A480-0CE3D7422B86}"/>
                </a:ext>
              </a:extLst>
            </p:cNvPr>
            <p:cNvSpPr/>
            <p:nvPr/>
          </p:nvSpPr>
          <p:spPr>
            <a:xfrm>
              <a:off x="4682010" y="8717556"/>
              <a:ext cx="396240" cy="396240"/>
            </a:xfrm>
            <a:custGeom>
              <a:avLst/>
              <a:gdLst/>
              <a:ahLst/>
              <a:cxnLst/>
              <a:rect l="l" t="t" r="r" b="b"/>
              <a:pathLst>
                <a:path w="396239" h="396240">
                  <a:moveTo>
                    <a:pt x="197974" y="0"/>
                  </a:moveTo>
                  <a:lnTo>
                    <a:pt x="152559" y="5224"/>
                  </a:lnTo>
                  <a:lnTo>
                    <a:pt x="110880" y="20107"/>
                  </a:lnTo>
                  <a:lnTo>
                    <a:pt x="74122" y="43464"/>
                  </a:lnTo>
                  <a:lnTo>
                    <a:pt x="43471" y="74111"/>
                  </a:lnTo>
                  <a:lnTo>
                    <a:pt x="20110" y="110862"/>
                  </a:lnTo>
                  <a:lnTo>
                    <a:pt x="5225" y="152535"/>
                  </a:lnTo>
                  <a:lnTo>
                    <a:pt x="0" y="197943"/>
                  </a:lnTo>
                  <a:lnTo>
                    <a:pt x="5225" y="243348"/>
                  </a:lnTo>
                  <a:lnTo>
                    <a:pt x="20110" y="285018"/>
                  </a:lnTo>
                  <a:lnTo>
                    <a:pt x="43471" y="321768"/>
                  </a:lnTo>
                  <a:lnTo>
                    <a:pt x="74122" y="352414"/>
                  </a:lnTo>
                  <a:lnTo>
                    <a:pt x="110880" y="375770"/>
                  </a:lnTo>
                  <a:lnTo>
                    <a:pt x="152559" y="390653"/>
                  </a:lnTo>
                  <a:lnTo>
                    <a:pt x="197974" y="395877"/>
                  </a:lnTo>
                  <a:lnTo>
                    <a:pt x="243390" y="390653"/>
                  </a:lnTo>
                  <a:lnTo>
                    <a:pt x="285069" y="375770"/>
                  </a:lnTo>
                  <a:lnTo>
                    <a:pt x="302612" y="364623"/>
                  </a:lnTo>
                  <a:lnTo>
                    <a:pt x="197974" y="364623"/>
                  </a:lnTo>
                  <a:lnTo>
                    <a:pt x="153787" y="358642"/>
                  </a:lnTo>
                  <a:lnTo>
                    <a:pt x="113999" y="341781"/>
                  </a:lnTo>
                  <a:lnTo>
                    <a:pt x="80231" y="315659"/>
                  </a:lnTo>
                  <a:lnTo>
                    <a:pt x="54105" y="281898"/>
                  </a:lnTo>
                  <a:lnTo>
                    <a:pt x="37240" y="242119"/>
                  </a:lnTo>
                  <a:lnTo>
                    <a:pt x="31259" y="197943"/>
                  </a:lnTo>
                  <a:lnTo>
                    <a:pt x="37240" y="153762"/>
                  </a:lnTo>
                  <a:lnTo>
                    <a:pt x="54105" y="113981"/>
                  </a:lnTo>
                  <a:lnTo>
                    <a:pt x="80231" y="80219"/>
                  </a:lnTo>
                  <a:lnTo>
                    <a:pt x="113999" y="54096"/>
                  </a:lnTo>
                  <a:lnTo>
                    <a:pt x="153787" y="37234"/>
                  </a:lnTo>
                  <a:lnTo>
                    <a:pt x="197974" y="31254"/>
                  </a:lnTo>
                  <a:lnTo>
                    <a:pt x="302611" y="31254"/>
                  </a:lnTo>
                  <a:lnTo>
                    <a:pt x="285069" y="20107"/>
                  </a:lnTo>
                  <a:lnTo>
                    <a:pt x="243390" y="5224"/>
                  </a:lnTo>
                  <a:lnTo>
                    <a:pt x="197974" y="0"/>
                  </a:lnTo>
                  <a:close/>
                </a:path>
                <a:path w="396239" h="396240">
                  <a:moveTo>
                    <a:pt x="302611" y="31254"/>
                  </a:moveTo>
                  <a:lnTo>
                    <a:pt x="197974" y="31254"/>
                  </a:lnTo>
                  <a:lnTo>
                    <a:pt x="242162" y="37234"/>
                  </a:lnTo>
                  <a:lnTo>
                    <a:pt x="281950" y="54096"/>
                  </a:lnTo>
                  <a:lnTo>
                    <a:pt x="315717" y="80219"/>
                  </a:lnTo>
                  <a:lnTo>
                    <a:pt x="341844" y="113981"/>
                  </a:lnTo>
                  <a:lnTo>
                    <a:pt x="358708" y="153762"/>
                  </a:lnTo>
                  <a:lnTo>
                    <a:pt x="364690" y="197943"/>
                  </a:lnTo>
                  <a:lnTo>
                    <a:pt x="358708" y="242119"/>
                  </a:lnTo>
                  <a:lnTo>
                    <a:pt x="341844" y="281898"/>
                  </a:lnTo>
                  <a:lnTo>
                    <a:pt x="315717" y="315659"/>
                  </a:lnTo>
                  <a:lnTo>
                    <a:pt x="281950" y="341781"/>
                  </a:lnTo>
                  <a:lnTo>
                    <a:pt x="242162" y="358642"/>
                  </a:lnTo>
                  <a:lnTo>
                    <a:pt x="197974" y="364623"/>
                  </a:lnTo>
                  <a:lnTo>
                    <a:pt x="302612" y="364623"/>
                  </a:lnTo>
                  <a:lnTo>
                    <a:pt x="352478" y="321768"/>
                  </a:lnTo>
                  <a:lnTo>
                    <a:pt x="375839" y="285018"/>
                  </a:lnTo>
                  <a:lnTo>
                    <a:pt x="390724" y="243348"/>
                  </a:lnTo>
                  <a:lnTo>
                    <a:pt x="395949" y="197943"/>
                  </a:lnTo>
                  <a:lnTo>
                    <a:pt x="390724" y="152535"/>
                  </a:lnTo>
                  <a:lnTo>
                    <a:pt x="375839" y="110862"/>
                  </a:lnTo>
                  <a:lnTo>
                    <a:pt x="352478" y="74111"/>
                  </a:lnTo>
                  <a:lnTo>
                    <a:pt x="321826" y="43464"/>
                  </a:lnTo>
                  <a:lnTo>
                    <a:pt x="302611" y="31254"/>
                  </a:lnTo>
                  <a:close/>
                </a:path>
              </a:pathLst>
            </a:custGeom>
            <a:solidFill>
              <a:srgbClr val="FAA91F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pic>
          <p:nvPicPr>
            <p:cNvPr id="35" name="object 30">
              <a:extLst>
                <a:ext uri="{FF2B5EF4-FFF2-40B4-BE49-F238E27FC236}">
                  <a16:creationId xmlns:a16="http://schemas.microsoft.com/office/drawing/2014/main" id="{69C36817-C03F-454F-A713-CA56477005F1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869565" y="8811317"/>
              <a:ext cx="91172" cy="184911"/>
            </a:xfrm>
            <a:prstGeom prst="rect">
              <a:avLst/>
            </a:prstGeom>
          </p:spPr>
        </p:pic>
        <p:sp>
          <p:nvSpPr>
            <p:cNvPr id="36" name="object 31">
              <a:extLst>
                <a:ext uri="{FF2B5EF4-FFF2-40B4-BE49-F238E27FC236}">
                  <a16:creationId xmlns:a16="http://schemas.microsoft.com/office/drawing/2014/main" id="{CDAE7350-4C3C-4B5A-AA3E-E0B8745AE403}"/>
                </a:ext>
              </a:extLst>
            </p:cNvPr>
            <p:cNvSpPr/>
            <p:nvPr/>
          </p:nvSpPr>
          <p:spPr>
            <a:xfrm>
              <a:off x="4734102" y="8769654"/>
              <a:ext cx="292100" cy="292100"/>
            </a:xfrm>
            <a:custGeom>
              <a:avLst/>
              <a:gdLst/>
              <a:ahLst/>
              <a:cxnLst/>
              <a:rect l="l" t="t" r="r" b="b"/>
              <a:pathLst>
                <a:path w="292100" h="292100">
                  <a:moveTo>
                    <a:pt x="20840" y="140093"/>
                  </a:moveTo>
                  <a:lnTo>
                    <a:pt x="16179" y="135432"/>
                  </a:lnTo>
                  <a:lnTo>
                    <a:pt x="4660" y="135432"/>
                  </a:lnTo>
                  <a:lnTo>
                    <a:pt x="0" y="140093"/>
                  </a:lnTo>
                  <a:lnTo>
                    <a:pt x="0" y="151599"/>
                  </a:lnTo>
                  <a:lnTo>
                    <a:pt x="4660" y="156273"/>
                  </a:lnTo>
                  <a:lnTo>
                    <a:pt x="16179" y="156273"/>
                  </a:lnTo>
                  <a:lnTo>
                    <a:pt x="20840" y="151599"/>
                  </a:lnTo>
                  <a:lnTo>
                    <a:pt x="20840" y="145846"/>
                  </a:lnTo>
                  <a:lnTo>
                    <a:pt x="20840" y="140093"/>
                  </a:lnTo>
                  <a:close/>
                </a:path>
                <a:path w="292100" h="292100">
                  <a:moveTo>
                    <a:pt x="156298" y="275526"/>
                  </a:moveTo>
                  <a:lnTo>
                    <a:pt x="151625" y="270852"/>
                  </a:lnTo>
                  <a:lnTo>
                    <a:pt x="140119" y="270852"/>
                  </a:lnTo>
                  <a:lnTo>
                    <a:pt x="135458" y="275526"/>
                  </a:lnTo>
                  <a:lnTo>
                    <a:pt x="135458" y="287032"/>
                  </a:lnTo>
                  <a:lnTo>
                    <a:pt x="140119" y="291693"/>
                  </a:lnTo>
                  <a:lnTo>
                    <a:pt x="151625" y="291693"/>
                  </a:lnTo>
                  <a:lnTo>
                    <a:pt x="156298" y="287032"/>
                  </a:lnTo>
                  <a:lnTo>
                    <a:pt x="156298" y="281279"/>
                  </a:lnTo>
                  <a:lnTo>
                    <a:pt x="156298" y="275526"/>
                  </a:lnTo>
                  <a:close/>
                </a:path>
                <a:path w="292100" h="292100">
                  <a:moveTo>
                    <a:pt x="156298" y="4660"/>
                  </a:moveTo>
                  <a:lnTo>
                    <a:pt x="151625" y="0"/>
                  </a:lnTo>
                  <a:lnTo>
                    <a:pt x="140119" y="0"/>
                  </a:lnTo>
                  <a:lnTo>
                    <a:pt x="135458" y="4660"/>
                  </a:lnTo>
                  <a:lnTo>
                    <a:pt x="135458" y="16167"/>
                  </a:lnTo>
                  <a:lnTo>
                    <a:pt x="140119" y="20828"/>
                  </a:lnTo>
                  <a:lnTo>
                    <a:pt x="151625" y="20828"/>
                  </a:lnTo>
                  <a:lnTo>
                    <a:pt x="156298" y="16167"/>
                  </a:lnTo>
                  <a:lnTo>
                    <a:pt x="156298" y="10414"/>
                  </a:lnTo>
                  <a:lnTo>
                    <a:pt x="156298" y="4660"/>
                  </a:lnTo>
                  <a:close/>
                </a:path>
                <a:path w="292100" h="292100">
                  <a:moveTo>
                    <a:pt x="291757" y="140093"/>
                  </a:moveTo>
                  <a:lnTo>
                    <a:pt x="287083" y="135432"/>
                  </a:lnTo>
                  <a:lnTo>
                    <a:pt x="275577" y="135432"/>
                  </a:lnTo>
                  <a:lnTo>
                    <a:pt x="270916" y="140093"/>
                  </a:lnTo>
                  <a:lnTo>
                    <a:pt x="270916" y="151599"/>
                  </a:lnTo>
                  <a:lnTo>
                    <a:pt x="275577" y="156273"/>
                  </a:lnTo>
                  <a:lnTo>
                    <a:pt x="287083" y="156273"/>
                  </a:lnTo>
                  <a:lnTo>
                    <a:pt x="291757" y="151599"/>
                  </a:lnTo>
                  <a:lnTo>
                    <a:pt x="291757" y="145846"/>
                  </a:lnTo>
                  <a:lnTo>
                    <a:pt x="291757" y="140093"/>
                  </a:lnTo>
                  <a:close/>
                </a:path>
              </a:pathLst>
            </a:custGeom>
            <a:solidFill>
              <a:srgbClr val="FAA91F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21" name="TextBox 20">
            <a:extLst>
              <a:ext uri="{FF2B5EF4-FFF2-40B4-BE49-F238E27FC236}">
                <a16:creationId xmlns:a16="http://schemas.microsoft.com/office/drawing/2014/main" id="{217D7074-FA50-4961-BFE5-460AC04E1564}"/>
              </a:ext>
            </a:extLst>
          </p:cNvPr>
          <p:cNvSpPr txBox="1"/>
          <p:nvPr/>
        </p:nvSpPr>
        <p:spPr>
          <a:xfrm>
            <a:off x="457200" y="1910578"/>
            <a:ext cx="348711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i="0" dirty="0">
                <a:solidFill>
                  <a:srgbClr val="444446"/>
                </a:solidFill>
                <a:effectLst/>
                <a:latin typeface="Lucida Grande"/>
              </a:rPr>
              <a:t>ІНТЕРАКТИВНА ШКОЛА СУЧАСНОГО ВЧИТЕЛЯ-СЛОВЕСНИКА</a:t>
            </a:r>
            <a:endParaRPr lang="uk-UA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58E66C6-932F-4679-9F3C-E5B0839304EE}"/>
              </a:ext>
            </a:extLst>
          </p:cNvPr>
          <p:cNvSpPr txBox="1"/>
          <p:nvPr/>
        </p:nvSpPr>
        <p:spPr>
          <a:xfrm>
            <a:off x="3149363" y="6019839"/>
            <a:ext cx="342525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dirty="0"/>
              <a:t>https://us04web.zoom.us/j/76330376331?pwd=eBupduubHGBmuHhG47M4JyI8dTOK00.1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D9D786EA-EEC7-42B0-A450-955FA6E8C13E}"/>
              </a:ext>
            </a:extLst>
          </p:cNvPr>
          <p:cNvSpPr txBox="1"/>
          <p:nvPr/>
        </p:nvSpPr>
        <p:spPr>
          <a:xfrm>
            <a:off x="712301" y="2076570"/>
            <a:ext cx="5418408" cy="72327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>
              <a:buAutoNum type="arabicPeriod"/>
            </a:pPr>
            <a:r>
              <a:rPr lang="uk-UA" sz="2800" dirty="0">
                <a:solidFill>
                  <a:srgbClr val="444446"/>
                </a:solidFill>
                <a:latin typeface="Lucida Grande"/>
              </a:rPr>
              <a:t>Практико-орієнтовані підходи до створення сприятливого освітнього середовища</a:t>
            </a:r>
            <a:endParaRPr lang="uk-UA" sz="2800" b="0" i="0" dirty="0">
              <a:solidFill>
                <a:srgbClr val="444446"/>
              </a:solidFill>
              <a:effectLst/>
              <a:latin typeface="Lucida Grande"/>
            </a:endParaRPr>
          </a:p>
          <a:p>
            <a:pPr marL="514350" indent="-514350">
              <a:buAutoNum type="arabicPeriod"/>
            </a:pPr>
            <a:endParaRPr lang="uk-UA" sz="2800" dirty="0">
              <a:solidFill>
                <a:srgbClr val="444446"/>
              </a:solidFill>
              <a:latin typeface="Lucida Grande"/>
            </a:endParaRPr>
          </a:p>
          <a:p>
            <a:pPr marL="514350" indent="-514350">
              <a:buAutoNum type="arabicPeriod"/>
            </a:pPr>
            <a:r>
              <a:rPr lang="uk-UA" sz="2800" b="0" i="0" dirty="0">
                <a:solidFill>
                  <a:srgbClr val="444446"/>
                </a:solidFill>
                <a:effectLst/>
                <a:latin typeface="Lucida Grande"/>
              </a:rPr>
              <a:t>Види навчальної діяльності групи результатів «</a:t>
            </a:r>
            <a:r>
              <a:rPr lang="uk-UA" sz="2800" b="0" i="0" dirty="0">
                <a:solidFill>
                  <a:srgbClr val="444446"/>
                </a:solidFill>
                <a:effectLst/>
                <a:latin typeface="Arial" panose="020B0604020202020204" pitchFamily="34" charset="0"/>
              </a:rPr>
              <a:t>Дослідження мови</a:t>
            </a:r>
            <a:r>
              <a:rPr lang="uk-UA" sz="2800" b="0" i="0" dirty="0">
                <a:solidFill>
                  <a:srgbClr val="444446"/>
                </a:solidFill>
                <a:effectLst/>
                <a:latin typeface="Lucida Grande"/>
              </a:rPr>
              <a:t>»</a:t>
            </a:r>
          </a:p>
          <a:p>
            <a:pPr marL="514350" indent="-514350">
              <a:buAutoNum type="arabicPeriod"/>
            </a:pPr>
            <a:endParaRPr lang="uk-UA" sz="2800" dirty="0">
              <a:solidFill>
                <a:srgbClr val="444446"/>
              </a:solidFill>
              <a:latin typeface="Lucida Grande"/>
            </a:endParaRPr>
          </a:p>
          <a:p>
            <a:pPr marL="514350" indent="-514350">
              <a:buAutoNum type="arabicPeriod"/>
            </a:pPr>
            <a:r>
              <a:rPr lang="uk-UA" sz="2800" b="0" i="0" dirty="0">
                <a:solidFill>
                  <a:srgbClr val="444446"/>
                </a:solidFill>
                <a:effectLst/>
                <a:latin typeface="Lucida Grande"/>
              </a:rPr>
              <a:t>Інноваційний потенціал навчання словесності в НУШ.</a:t>
            </a:r>
          </a:p>
          <a:p>
            <a:pPr marL="514350" indent="-514350">
              <a:buAutoNum type="arabicPeriod"/>
            </a:pPr>
            <a:endParaRPr lang="ru-RU" sz="2800" dirty="0">
              <a:solidFill>
                <a:srgbClr val="444446"/>
              </a:solidFill>
              <a:latin typeface="Lucida Grande"/>
            </a:endParaRPr>
          </a:p>
          <a:p>
            <a:r>
              <a:rPr lang="uk-UA" b="1" dirty="0">
                <a:latin typeface="Montserrat" panose="020B0604020202020204" charset="-52"/>
              </a:rPr>
              <a:t>Спікер - Л</a:t>
            </a:r>
            <a:r>
              <a:rPr lang="uk-UA" sz="1800" b="1" dirty="0">
                <a:latin typeface="Montserrat" panose="020B0604020202020204" charset="-52"/>
              </a:rPr>
              <a:t>еся ГАПОН, кандидат філологічних наук, консультант ТКМЦНОІМ</a:t>
            </a:r>
          </a:p>
          <a:p>
            <a:br>
              <a:rPr lang="uk-UA" sz="1800" b="1" dirty="0">
                <a:latin typeface="Montserrat" panose="020B0604020202020204" charset="-52"/>
              </a:rPr>
            </a:br>
            <a:endParaRPr lang="uk-UA" sz="2800" b="1" dirty="0">
              <a:solidFill>
                <a:schemeClr val="tx2"/>
              </a:solidFill>
              <a:latin typeface="Montserrat" panose="020B0604020202020204" charset="-52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C199948-DE09-4B3F-AF8D-3E60A7770142}"/>
              </a:ext>
            </a:extLst>
          </p:cNvPr>
          <p:cNvSpPr txBox="1"/>
          <p:nvPr/>
        </p:nvSpPr>
        <p:spPr>
          <a:xfrm>
            <a:off x="913217" y="1301407"/>
            <a:ext cx="370332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800" b="1" i="0" u="none" strike="noStrike" cap="none" dirty="0">
                <a:solidFill>
                  <a:srgbClr val="1C191A"/>
                </a:solidFill>
                <a:latin typeface="Montserrat"/>
                <a:ea typeface="Montserrat"/>
                <a:cs typeface="Montserrat"/>
                <a:sym typeface="Montserrat"/>
              </a:rPr>
              <a:t>ПЛАН  РОБОТИ</a:t>
            </a:r>
            <a:endParaRPr lang="uk-UA" sz="2800" dirty="0"/>
          </a:p>
        </p:txBody>
      </p:sp>
      <p:pic>
        <p:nvPicPr>
          <p:cNvPr id="19" name="object 22">
            <a:extLst>
              <a:ext uri="{FF2B5EF4-FFF2-40B4-BE49-F238E27FC236}">
                <a16:creationId xmlns:a16="http://schemas.microsoft.com/office/drawing/2014/main" id="{A4F78947-7E23-4699-8386-20506309D3A2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481486" y="7479682"/>
            <a:ext cx="2266028" cy="1726602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386099" y="1387859"/>
            <a:ext cx="474489" cy="7489292"/>
          </a:xfrm>
          <a:custGeom>
            <a:avLst/>
            <a:gdLst/>
            <a:ahLst/>
            <a:cxnLst/>
            <a:rect l="l" t="t" r="r" b="b"/>
            <a:pathLst>
              <a:path w="561340" h="8452485">
                <a:moveTo>
                  <a:pt x="560832" y="0"/>
                </a:moveTo>
                <a:lnTo>
                  <a:pt x="0" y="0"/>
                </a:lnTo>
                <a:lnTo>
                  <a:pt x="0" y="8452104"/>
                </a:lnTo>
                <a:lnTo>
                  <a:pt x="560832" y="8452104"/>
                </a:lnTo>
                <a:lnTo>
                  <a:pt x="560832" y="0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0" rIns="0" bIns="0" rtlCol="0"/>
          <a:lstStyle/>
          <a:p>
            <a:endParaRPr lang="uk-UA" dirty="0"/>
          </a:p>
        </p:txBody>
      </p:sp>
      <p:sp>
        <p:nvSpPr>
          <p:cNvPr id="23" name="object 16">
            <a:extLst>
              <a:ext uri="{FF2B5EF4-FFF2-40B4-BE49-F238E27FC236}">
                <a16:creationId xmlns:a16="http://schemas.microsoft.com/office/drawing/2014/main" id="{4B05D4D4-2233-4101-A417-09B467427BFC}"/>
              </a:ext>
            </a:extLst>
          </p:cNvPr>
          <p:cNvSpPr txBox="1"/>
          <p:nvPr/>
        </p:nvSpPr>
        <p:spPr>
          <a:xfrm>
            <a:off x="386099" y="1676400"/>
            <a:ext cx="474489" cy="4354307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3665"/>
              </a:lnSpc>
            </a:pPr>
            <a:r>
              <a:rPr lang="uk-UA" sz="3200" b="1" spc="-5" dirty="0">
                <a:solidFill>
                  <a:srgbClr val="FAA91F"/>
                </a:solidFill>
                <a:latin typeface="Calibri"/>
                <a:cs typeface="Calibri"/>
              </a:rPr>
              <a:t>КОРИСНІ  РЕСУРСИ</a:t>
            </a:r>
            <a:endParaRPr sz="3200" dirty="0">
              <a:latin typeface="Calibri"/>
              <a:cs typeface="Calibri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AFE34D8-B311-4315-96DE-4B886E9C4743}"/>
              </a:ext>
            </a:extLst>
          </p:cNvPr>
          <p:cNvSpPr txBox="1"/>
          <p:nvPr/>
        </p:nvSpPr>
        <p:spPr>
          <a:xfrm>
            <a:off x="990600" y="803984"/>
            <a:ext cx="5105400" cy="84023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uk-UA" b="0" i="0" dirty="0">
                <a:solidFill>
                  <a:srgbClr val="444446"/>
                </a:solidFill>
                <a:effectLst/>
                <a:latin typeface="Lucida Grande"/>
              </a:rPr>
              <a:t>МЕТОДИЧНІ РЕКОМЕНДАЦІЇ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uk-UA" b="0" i="0" dirty="0">
                <a:solidFill>
                  <a:srgbClr val="444446"/>
                </a:solidFill>
                <a:effectLst/>
                <a:latin typeface="Lucida Grande"/>
              </a:rPr>
              <a:t>Лист МОН № 1/16828-25 від 13 серпня 2025 року «Про інструктивно-методичні рекомендації щодо викладання навчальних предметів/інтегрованих курсів у закладах загальної середньої освіти у 2025/2026 навчальному році»   </a:t>
            </a:r>
            <a:r>
              <a:rPr lang="en-US" b="0" i="0" u="none" strike="noStrike" dirty="0">
                <a:solidFill>
                  <a:srgbClr val="65ADC5"/>
                </a:solidFill>
                <a:effectLst/>
                <a:latin typeface="Lucida Grande"/>
                <a:hlinkClick r:id="rId2"/>
              </a:rPr>
              <a:t>https://mon.gov.ua/npa/pro-instruktyvno-metodychni-rekomendatsii-shchodo-vykladannia-navchalnykh-predmetiv-intehrovanykh-kursiv-u-zakladakh-zahalnoi-serednoi-osvity-u-20252026-navchalnomu-rotsi</a:t>
            </a:r>
            <a:endParaRPr lang="en-US" b="0" i="0" dirty="0">
              <a:solidFill>
                <a:srgbClr val="444446"/>
              </a:solidFill>
              <a:effectLst/>
              <a:latin typeface="Lucida Grand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uk-UA" b="0" i="0" dirty="0">
                <a:solidFill>
                  <a:srgbClr val="444446"/>
                </a:solidFill>
                <a:effectLst/>
                <a:latin typeface="Lucida Grande"/>
              </a:rPr>
              <a:t>Нова українська школа : путівник для вчителя 5–6 класів </a:t>
            </a:r>
            <a:r>
              <a:rPr lang="en-US" b="0" i="0" u="none" strike="noStrike" dirty="0">
                <a:solidFill>
                  <a:srgbClr val="65ADC5"/>
                </a:solidFill>
                <a:effectLst/>
                <a:latin typeface="Lucida Grande"/>
                <a:hlinkClick r:id="rId3"/>
              </a:rPr>
              <a:t>https://drive.google.com/file/d/1p9yEcZm2Z66tDnOWRK7Yq-y6tSnxIj41/view</a:t>
            </a:r>
            <a:endParaRPr lang="en-US" b="0" i="0" dirty="0">
              <a:solidFill>
                <a:srgbClr val="444446"/>
              </a:solidFill>
              <a:effectLst/>
              <a:latin typeface="Lucida Grand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444446"/>
                </a:solidFill>
                <a:effectLst/>
                <a:latin typeface="Lucida Grande"/>
              </a:rPr>
              <a:t> </a:t>
            </a:r>
            <a:r>
              <a:rPr lang="uk-UA" b="0" i="0" dirty="0">
                <a:solidFill>
                  <a:srgbClr val="444446"/>
                </a:solidFill>
                <a:effectLst/>
                <a:latin typeface="Lucida Grande"/>
              </a:rPr>
              <a:t>Як </a:t>
            </a:r>
            <a:r>
              <a:rPr lang="en-US" b="0" i="0" dirty="0">
                <a:solidFill>
                  <a:srgbClr val="444446"/>
                </a:solidFill>
                <a:effectLst/>
                <a:latin typeface="Lucida Grande"/>
              </a:rPr>
              <a:t>PISA </a:t>
            </a:r>
            <a:r>
              <a:rPr lang="uk-UA" b="0" i="0" dirty="0">
                <a:solidFill>
                  <a:srgbClr val="444446"/>
                </a:solidFill>
                <a:effectLst/>
                <a:latin typeface="Lucida Grande"/>
              </a:rPr>
              <a:t>визначає та оцінює читацьку грамотність 15-річних учнів і учениць? </a:t>
            </a:r>
            <a:r>
              <a:rPr lang="en-US" b="0" i="0" u="none" strike="noStrike" dirty="0">
                <a:solidFill>
                  <a:srgbClr val="65ADC5"/>
                </a:solidFill>
                <a:effectLst/>
                <a:latin typeface="Lucida Grande"/>
                <a:hlinkClick r:id="rId4"/>
              </a:rPr>
              <a:t>https://pisa.testportal.gov.ua/wp-content/uploads/2024/12/PISA_2022_Ukrayina_v_czentri_uvagy_Rezyume_doslidzhen_2024_sajt_novyj.pdf</a:t>
            </a:r>
            <a:endParaRPr lang="en-US" b="0" i="0" dirty="0">
              <a:solidFill>
                <a:srgbClr val="444446"/>
              </a:solidFill>
              <a:effectLst/>
              <a:latin typeface="Lucida Grande"/>
            </a:endParaRPr>
          </a:p>
          <a:p>
            <a:pPr algn="l"/>
            <a:r>
              <a:rPr lang="en-US" b="0" i="0" dirty="0">
                <a:solidFill>
                  <a:srgbClr val="444446"/>
                </a:solidFill>
                <a:effectLst/>
                <a:latin typeface="Lucida Grande"/>
              </a:rPr>
              <a:t> </a:t>
            </a:r>
            <a:r>
              <a:rPr lang="uk-UA" b="0" i="0" dirty="0">
                <a:solidFill>
                  <a:srgbClr val="444446"/>
                </a:solidFill>
                <a:effectLst/>
                <a:latin typeface="Lucida Grande"/>
              </a:rPr>
              <a:t>Лист МОН № 1/4895-25 від 14.03.25 року "Про окремі питання оцінювання результатів навчання"  </a:t>
            </a:r>
            <a:r>
              <a:rPr lang="en-US" b="0" i="0" u="none" strike="noStrike" dirty="0">
                <a:solidFill>
                  <a:srgbClr val="65ADC5"/>
                </a:solidFill>
                <a:effectLst/>
                <a:latin typeface="Lucida Grande"/>
                <a:hlinkClick r:id="rId5"/>
              </a:rPr>
              <a:t>https://osvita.ua/legislation/Ser_osv/94270/</a:t>
            </a:r>
            <a:endParaRPr lang="en-US" b="0" i="0" dirty="0">
              <a:solidFill>
                <a:srgbClr val="444446"/>
              </a:solidFill>
              <a:effectLst/>
              <a:latin typeface="Lucida Grand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uk-UA" b="0" i="0" dirty="0">
                <a:solidFill>
                  <a:srgbClr val="444446"/>
                </a:solidFill>
                <a:effectLst/>
                <a:latin typeface="Lucida Grande"/>
              </a:rPr>
              <a:t>Добірка матеріалів про оцінювання </a:t>
            </a:r>
            <a:r>
              <a:rPr lang="en-US" b="0" i="0" u="none" strike="noStrike" dirty="0">
                <a:solidFill>
                  <a:srgbClr val="65ADC5"/>
                </a:solidFill>
                <a:effectLst/>
                <a:latin typeface="Lucida Grande"/>
                <a:hlinkClick r:id="rId6"/>
              </a:rPr>
              <a:t>https://gapon.te.ua/informatsiina-platforma/materialy-monu/otsiniuvannia/item/1984-iv</a:t>
            </a:r>
            <a:endParaRPr lang="en-US" b="0" i="0" dirty="0">
              <a:solidFill>
                <a:srgbClr val="444446"/>
              </a:solidFill>
              <a:effectLst/>
              <a:latin typeface="Lucida Grande"/>
            </a:endParaRPr>
          </a:p>
        </p:txBody>
      </p:sp>
      <p:pic>
        <p:nvPicPr>
          <p:cNvPr id="6" name="object 22">
            <a:extLst>
              <a:ext uri="{FF2B5EF4-FFF2-40B4-BE49-F238E27FC236}">
                <a16:creationId xmlns:a16="http://schemas.microsoft.com/office/drawing/2014/main" id="{C56262CD-11C2-450E-9EED-D0D1125AB01F}"/>
              </a:ext>
            </a:extLst>
          </p:cNvPr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481486" y="7479682"/>
            <a:ext cx="2266028" cy="1726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13712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bject 16">
            <a:extLst>
              <a:ext uri="{FF2B5EF4-FFF2-40B4-BE49-F238E27FC236}">
                <a16:creationId xmlns:a16="http://schemas.microsoft.com/office/drawing/2014/main" id="{4B05D4D4-2233-4101-A417-09B467427BFC}"/>
              </a:ext>
            </a:extLst>
          </p:cNvPr>
          <p:cNvSpPr txBox="1"/>
          <p:nvPr/>
        </p:nvSpPr>
        <p:spPr>
          <a:xfrm>
            <a:off x="296155" y="1676400"/>
            <a:ext cx="474489" cy="4354307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3665"/>
              </a:lnSpc>
            </a:pPr>
            <a:r>
              <a:rPr lang="uk-UA" sz="3200" b="1" spc="-5" dirty="0">
                <a:solidFill>
                  <a:srgbClr val="FAA91F"/>
                </a:solidFill>
                <a:latin typeface="Calibri"/>
                <a:cs typeface="Calibri"/>
              </a:rPr>
              <a:t>КОРИСНІ РЕСУРСИ</a:t>
            </a:r>
            <a:endParaRPr sz="3200" dirty="0">
              <a:latin typeface="Calibri"/>
              <a:cs typeface="Calibri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AFE34D8-B311-4315-96DE-4B886E9C4743}"/>
              </a:ext>
            </a:extLst>
          </p:cNvPr>
          <p:cNvSpPr txBox="1"/>
          <p:nvPr/>
        </p:nvSpPr>
        <p:spPr>
          <a:xfrm>
            <a:off x="770644" y="803984"/>
            <a:ext cx="5756914" cy="84023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uk-UA" b="0" i="0" dirty="0" err="1">
                <a:effectLst/>
                <a:latin typeface="Noto Sans" panose="020B0502040504020204" pitchFamily="34" charset="0"/>
              </a:rPr>
              <a:t>Вебсайт</a:t>
            </a:r>
            <a:r>
              <a:rPr lang="uk-UA" b="0" i="0" dirty="0">
                <a:effectLst/>
                <a:latin typeface="Noto Sans" panose="020B0502040504020204" pitchFamily="34" charset="0"/>
              </a:rPr>
              <a:t> програми </a:t>
            </a:r>
            <a:r>
              <a:rPr lang="en-US" b="0" i="0" dirty="0" err="1">
                <a:effectLst/>
                <a:latin typeface="Noto Sans" panose="020B0502040504020204" pitchFamily="34" charset="0"/>
              </a:rPr>
              <a:t>InnoSchool</a:t>
            </a:r>
            <a:r>
              <a:rPr lang="en-US" b="0" i="0" dirty="0">
                <a:effectLst/>
                <a:latin typeface="Noto Sans" panose="020B0502040504020204" pitchFamily="34" charset="0"/>
              </a:rPr>
              <a:t>. URL: </a:t>
            </a:r>
            <a:r>
              <a:rPr lang="en-US" b="0" i="0" dirty="0">
                <a:solidFill>
                  <a:srgbClr val="007AB2"/>
                </a:solidFill>
                <a:effectLst/>
                <a:latin typeface="Noto Sans" panose="020B0502040504020204" pitchFamily="34" charset="0"/>
                <a:hlinkClick r:id="rId2"/>
              </a:rPr>
              <a:t>http://innoschool.tkk.fi</a:t>
            </a:r>
            <a:r>
              <a:rPr lang="en-US" b="0" i="0" dirty="0">
                <a:effectLst/>
                <a:latin typeface="Noto Sans" panose="020B0502040504020204" pitchFamily="34" charset="0"/>
              </a:rPr>
              <a:t>.</a:t>
            </a:r>
          </a:p>
          <a:p>
            <a:pPr algn="l"/>
            <a:r>
              <a:rPr lang="uk-UA" b="0" i="0" dirty="0" err="1">
                <a:effectLst/>
                <a:latin typeface="Noto Sans" panose="020B0502040504020204" pitchFamily="34" charset="0"/>
              </a:rPr>
              <a:t>Вебсайт</a:t>
            </a:r>
            <a:r>
              <a:rPr lang="uk-UA" b="0" i="0" dirty="0">
                <a:effectLst/>
                <a:latin typeface="Noto Sans" panose="020B0502040504020204" pitchFamily="34" charset="0"/>
              </a:rPr>
              <a:t> програми </a:t>
            </a:r>
            <a:r>
              <a:rPr lang="en-US" b="0" i="0" dirty="0">
                <a:effectLst/>
                <a:latin typeface="Noto Sans" panose="020B0502040504020204" pitchFamily="34" charset="0"/>
              </a:rPr>
              <a:t>TALIS. URL: </a:t>
            </a:r>
            <a:r>
              <a:rPr lang="en-US" b="0" i="0" dirty="0">
                <a:solidFill>
                  <a:srgbClr val="007AB2"/>
                </a:solidFill>
                <a:effectLst/>
                <a:latin typeface="Noto Sans" panose="020B0502040504020204" pitchFamily="34" charset="0"/>
                <a:hlinkClick r:id="rId3"/>
              </a:rPr>
              <a:t>http://www.oecd.org/edu/talis</a:t>
            </a:r>
            <a:r>
              <a:rPr lang="en-US" b="0" i="0" dirty="0">
                <a:effectLst/>
                <a:latin typeface="Noto Sans" panose="020B0502040504020204" pitchFamily="34" charset="0"/>
              </a:rPr>
              <a:t>.</a:t>
            </a:r>
          </a:p>
          <a:p>
            <a:pPr algn="l"/>
            <a:r>
              <a:rPr lang="uk-UA" b="0" i="0" dirty="0" err="1">
                <a:effectLst/>
                <a:latin typeface="Noto Sans" panose="020B0502040504020204" pitchFamily="34" charset="0"/>
              </a:rPr>
              <a:t>Монтессорі</a:t>
            </a:r>
            <a:r>
              <a:rPr lang="uk-UA" b="0" i="0" dirty="0">
                <a:effectLst/>
                <a:latin typeface="Noto Sans" panose="020B0502040504020204" pitchFamily="34" charset="0"/>
              </a:rPr>
              <a:t> М. Самовиховання і самонавчання в початковій школі / Марія </a:t>
            </a:r>
            <a:r>
              <a:rPr lang="uk-UA" b="0" i="0" dirty="0" err="1">
                <a:effectLst/>
                <a:latin typeface="Noto Sans" panose="020B0502040504020204" pitchFamily="34" charset="0"/>
              </a:rPr>
              <a:t>Монтессорі</a:t>
            </a:r>
            <a:r>
              <a:rPr lang="uk-UA" b="0" i="0" dirty="0">
                <a:effectLst/>
                <a:latin typeface="Noto Sans" panose="020B0502040504020204" pitchFamily="34" charset="0"/>
              </a:rPr>
              <a:t>. Київ, 1995. 108 с.</a:t>
            </a:r>
          </a:p>
          <a:p>
            <a:pPr algn="l"/>
            <a:r>
              <a:rPr lang="uk-UA" b="0" i="0" dirty="0">
                <a:effectLst/>
                <a:latin typeface="Noto Sans" panose="020B0502040504020204" pitchFamily="34" charset="0"/>
              </a:rPr>
              <a:t>Новий Освітній Простір. Рекомендації. </a:t>
            </a:r>
            <a:r>
              <a:rPr lang="en-US" b="0" i="0" dirty="0">
                <a:effectLst/>
                <a:latin typeface="Noto Sans" panose="020B0502040504020204" pitchFamily="34" charset="0"/>
              </a:rPr>
              <a:t>URL : </a:t>
            </a:r>
            <a:r>
              <a:rPr lang="en-US" b="0" i="0" dirty="0">
                <a:solidFill>
                  <a:srgbClr val="007AB2"/>
                </a:solidFill>
                <a:effectLst/>
                <a:latin typeface="Noto Sans" panose="020B0502040504020204" pitchFamily="34" charset="0"/>
                <a:hlinkClick r:id="rId4"/>
              </a:rPr>
              <a:t>http://www.dfrr.minregion.gov.ua</a:t>
            </a:r>
            <a:r>
              <a:rPr lang="en-US" b="0" i="0" dirty="0">
                <a:effectLst/>
                <a:latin typeface="Noto Sans" panose="020B0502040504020204" pitchFamily="34" charset="0"/>
              </a:rPr>
              <a:t>.</a:t>
            </a:r>
          </a:p>
          <a:p>
            <a:pPr algn="l"/>
            <a:r>
              <a:rPr lang="uk-UA" b="0" i="0" dirty="0">
                <a:effectLst/>
                <a:latin typeface="Noto Sans" panose="020B0502040504020204" pitchFamily="34" charset="0"/>
              </a:rPr>
              <a:t>Нова українська школа: порадник для вчителя / під </a:t>
            </a:r>
            <a:r>
              <a:rPr lang="uk-UA" b="0" i="0" dirty="0" err="1">
                <a:effectLst/>
                <a:latin typeface="Noto Sans" panose="020B0502040504020204" pitchFamily="34" charset="0"/>
              </a:rPr>
              <a:t>заг</a:t>
            </a:r>
            <a:r>
              <a:rPr lang="uk-UA" b="0" i="0" dirty="0">
                <a:effectLst/>
                <a:latin typeface="Noto Sans" panose="020B0502040504020204" pitchFamily="34" charset="0"/>
              </a:rPr>
              <a:t>. ред. </a:t>
            </a:r>
            <a:r>
              <a:rPr lang="uk-UA" b="0" i="0" dirty="0" err="1">
                <a:effectLst/>
                <a:latin typeface="Noto Sans" panose="020B0502040504020204" pitchFamily="34" charset="0"/>
              </a:rPr>
              <a:t>Бібік</a:t>
            </a:r>
            <a:r>
              <a:rPr lang="uk-UA" b="0" i="0" dirty="0">
                <a:effectLst/>
                <a:latin typeface="Noto Sans" panose="020B0502040504020204" pitchFamily="34" charset="0"/>
              </a:rPr>
              <a:t> Н. М. Київ : ТОВ «Вид. дім «Плеяди», 2017. 206 с.</a:t>
            </a:r>
          </a:p>
          <a:p>
            <a:pPr algn="l"/>
            <a:r>
              <a:rPr lang="uk-UA" b="0" i="0" dirty="0">
                <a:effectLst/>
                <a:latin typeface="Noto Sans" panose="020B0502040504020204" pitchFamily="34" charset="0"/>
              </a:rPr>
              <a:t>Про затвердження Методичних рекомендацій щодо організації освітнього простору Нової української школи : Наказ МОН № 283 від 23.03.2018 року. </a:t>
            </a:r>
            <a:r>
              <a:rPr lang="en-US" b="0" i="0" dirty="0">
                <a:effectLst/>
                <a:latin typeface="Noto Sans" panose="020B0502040504020204" pitchFamily="34" charset="0"/>
              </a:rPr>
              <a:t>URL: </a:t>
            </a:r>
            <a:r>
              <a:rPr lang="en-US" b="0" i="0" dirty="0">
                <a:solidFill>
                  <a:srgbClr val="007AB2"/>
                </a:solidFill>
                <a:effectLst/>
                <a:latin typeface="Noto Sans" panose="020B0502040504020204" pitchFamily="34" charset="0"/>
                <a:hlinkClick r:id="rId5"/>
              </a:rPr>
              <a:t>https://osvita.ua/legislation/Ser_osv/60372/</a:t>
            </a:r>
            <a:r>
              <a:rPr lang="en-US" b="0" i="0" dirty="0">
                <a:effectLst/>
                <a:latin typeface="Noto Sans" panose="020B0502040504020204" pitchFamily="34" charset="0"/>
              </a:rPr>
              <a:t>.</a:t>
            </a:r>
          </a:p>
          <a:p>
            <a:pPr algn="l"/>
            <a:r>
              <a:rPr lang="uk-UA" b="0" i="0" dirty="0">
                <a:effectLst/>
                <a:latin typeface="Noto Sans" panose="020B0502040504020204" pitchFamily="34" charset="0"/>
              </a:rPr>
              <a:t>Технологія «Стіни, які говорять». </a:t>
            </a:r>
            <a:r>
              <a:rPr lang="en-US" b="0" i="0" dirty="0">
                <a:effectLst/>
                <a:latin typeface="Noto Sans" panose="020B0502040504020204" pitchFamily="34" charset="0"/>
              </a:rPr>
              <a:t>URL : </a:t>
            </a:r>
            <a:r>
              <a:rPr lang="en-US" b="0" i="0" dirty="0">
                <a:solidFill>
                  <a:srgbClr val="007AB2"/>
                </a:solidFill>
                <a:effectLst/>
                <a:latin typeface="Noto Sans" panose="020B0502040504020204" pitchFamily="34" charset="0"/>
                <a:hlinkClick r:id="rId6"/>
              </a:rPr>
              <a:t>http://ukrdeti.com/wp-content/uploads/2017/05.pdf</a:t>
            </a:r>
            <a:r>
              <a:rPr lang="en-US" b="0" i="0" dirty="0">
                <a:effectLst/>
                <a:latin typeface="Noto Sans" panose="020B0502040504020204" pitchFamily="34" charset="0"/>
              </a:rPr>
              <a:t>.</a:t>
            </a:r>
          </a:p>
          <a:p>
            <a:pPr algn="l"/>
            <a:r>
              <a:rPr lang="en-US" b="0" i="0" dirty="0">
                <a:effectLst/>
                <a:latin typeface="Noto Sans" panose="020B0502040504020204" pitchFamily="34" charset="0"/>
              </a:rPr>
              <a:t>Do Lessons in Nature Boost Subsequent Classroom Engagement? Refueling Students in Flight / Ming </a:t>
            </a:r>
            <a:r>
              <a:rPr lang="en-US" b="0" i="0" dirty="0" err="1">
                <a:effectLst/>
                <a:latin typeface="Noto Sans" panose="020B0502040504020204" pitchFamily="34" charset="0"/>
              </a:rPr>
              <a:t>Kuo</a:t>
            </a:r>
            <a:r>
              <a:rPr lang="en-US" b="0" i="0" dirty="0">
                <a:effectLst/>
                <a:latin typeface="Noto Sans" panose="020B0502040504020204" pitchFamily="34" charset="0"/>
              </a:rPr>
              <a:t>, Matthew H. E. M. Browning and </a:t>
            </a:r>
            <a:r>
              <a:rPr lang="en-US" b="0" i="0" dirty="0" err="1">
                <a:effectLst/>
                <a:latin typeface="Noto Sans" panose="020B0502040504020204" pitchFamily="34" charset="0"/>
              </a:rPr>
              <a:t>Milbert</a:t>
            </a:r>
            <a:r>
              <a:rPr lang="en-US" b="0" i="0" dirty="0">
                <a:effectLst/>
                <a:latin typeface="Noto Sans" panose="020B0502040504020204" pitchFamily="34" charset="0"/>
              </a:rPr>
              <a:t> L. Penner Frontiers in Psychology. 04 January 2018.</a:t>
            </a:r>
          </a:p>
          <a:p>
            <a:pPr algn="l"/>
            <a:r>
              <a:rPr lang="en-US" b="0" i="0" dirty="0">
                <a:effectLst/>
                <a:latin typeface="Noto Sans" panose="020B0502040504020204" pitchFamily="34" charset="0"/>
              </a:rPr>
              <a:t>The Space: A Guide For Educators Paperback / Rebecca Louise Hare, Dr. Robert Dillon. Irvine, California: </a:t>
            </a:r>
            <a:r>
              <a:rPr lang="en-US" b="0" i="0" dirty="0" err="1">
                <a:effectLst/>
                <a:latin typeface="Noto Sans" panose="020B0502040504020204" pitchFamily="34" charset="0"/>
              </a:rPr>
              <a:t>EdTechTeam</a:t>
            </a:r>
            <a:r>
              <a:rPr lang="en-US" b="0" i="0" dirty="0">
                <a:effectLst/>
                <a:latin typeface="Noto Sans" panose="020B0502040504020204" pitchFamily="34" charset="0"/>
              </a:rPr>
              <a:t>. June 8, 2016. 238 </a:t>
            </a:r>
            <a:r>
              <a:rPr lang="uk-UA" b="0" i="0" dirty="0">
                <a:effectLst/>
                <a:latin typeface="Noto Sans" panose="020B0502040504020204" pitchFamily="34" charset="0"/>
              </a:rPr>
              <a:t>р.</a:t>
            </a:r>
          </a:p>
          <a:p>
            <a:pPr algn="l"/>
            <a:r>
              <a:rPr lang="en-US" b="0" i="0" dirty="0">
                <a:effectLst/>
                <a:latin typeface="Noto Sans" panose="020B0502040504020204" pitchFamily="34" charset="0"/>
              </a:rPr>
              <a:t>The Third Teacher: 79 Ways You Can Use Design to Transform Teaching &amp; Learning / Bruce Mau. March 1, 2010. 254 </a:t>
            </a:r>
            <a:r>
              <a:rPr lang="uk-UA" b="0" i="0" dirty="0">
                <a:effectLst/>
                <a:latin typeface="Noto Sans" panose="020B0502040504020204" pitchFamily="34" charset="0"/>
              </a:rPr>
              <a:t>р.</a:t>
            </a:r>
          </a:p>
        </p:txBody>
      </p:sp>
      <p:pic>
        <p:nvPicPr>
          <p:cNvPr id="6" name="object 22">
            <a:extLst>
              <a:ext uri="{FF2B5EF4-FFF2-40B4-BE49-F238E27FC236}">
                <a16:creationId xmlns:a16="http://schemas.microsoft.com/office/drawing/2014/main" id="{C56262CD-11C2-450E-9EED-D0D1125AB01F}"/>
              </a:ext>
            </a:extLst>
          </p:cNvPr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481486" y="7479682"/>
            <a:ext cx="2266028" cy="172660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462C1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103</TotalTime>
  <Words>508</Words>
  <Application>Microsoft Office PowerPoint</Application>
  <PresentationFormat>Аркуш A4 (210x297 мм)</PresentationFormat>
  <Paragraphs>33</Paragraphs>
  <Slides>4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4</vt:i4>
      </vt:variant>
    </vt:vector>
  </HeadingPairs>
  <TitlesOfParts>
    <vt:vector size="10" baseType="lpstr">
      <vt:lpstr>Arial</vt:lpstr>
      <vt:lpstr>Calibri</vt:lpstr>
      <vt:lpstr>Lucida Grande</vt:lpstr>
      <vt:lpstr>Montserrat</vt:lpstr>
      <vt:lpstr>Noto Sans</vt:lpstr>
      <vt:lpstr>Office Theme</vt:lpstr>
      <vt:lpstr>Створення освітнього середовища для навчання української словесності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Таня</dc:creator>
  <cp:lastModifiedBy>user</cp:lastModifiedBy>
  <cp:revision>18</cp:revision>
  <dcterms:created xsi:type="dcterms:W3CDTF">2023-11-22T18:19:56Z</dcterms:created>
  <dcterms:modified xsi:type="dcterms:W3CDTF">2025-10-04T19:53:33Z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2023-11-20T00:00:00Z</vt:filetime>
  </property>
  <property fmtid="{D5CDD505-2E9C-101B-9397-08002B2CF9AE}" pid="3" name="Creator">
    <vt:lpwstr>Microsoft® PowerPoint® 2019</vt:lpwstr>
  </property>
  <property fmtid="{D5CDD505-2E9C-101B-9397-08002B2CF9AE}" pid="4" name="LastSaved">
    <vt:filetime>2023-11-22T00:00:00Z</vt:filetime>
  </property>
</Properties>
</file>