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</p:sldMasterIdLst>
  <p:sldIdLst>
    <p:sldId id="257" r:id="rId2"/>
    <p:sldId id="319" r:id="rId3"/>
    <p:sldId id="409" r:id="rId4"/>
    <p:sldId id="420" r:id="rId5"/>
    <p:sldId id="421" r:id="rId6"/>
    <p:sldId id="325" r:id="rId7"/>
    <p:sldId id="408" r:id="rId8"/>
    <p:sldId id="410" r:id="rId9"/>
    <p:sldId id="422" r:id="rId10"/>
    <p:sldId id="418" r:id="rId11"/>
    <p:sldId id="419" r:id="rId12"/>
    <p:sldId id="423" r:id="rId13"/>
    <p:sldId id="424" r:id="rId14"/>
    <p:sldId id="425" r:id="rId15"/>
    <p:sldId id="426" r:id="rId16"/>
    <p:sldId id="427" r:id="rId17"/>
    <p:sldId id="428" r:id="rId18"/>
    <p:sldId id="429" r:id="rId19"/>
    <p:sldId id="430" r:id="rId20"/>
    <p:sldId id="431" r:id="rId21"/>
    <p:sldId id="432" r:id="rId22"/>
    <p:sldId id="433" r:id="rId23"/>
    <p:sldId id="326" r:id="rId24"/>
    <p:sldId id="327" r:id="rId25"/>
    <p:sldId id="329" r:id="rId26"/>
    <p:sldId id="330" r:id="rId27"/>
    <p:sldId id="331" r:id="rId28"/>
    <p:sldId id="434" r:id="rId29"/>
    <p:sldId id="436" r:id="rId30"/>
    <p:sldId id="454" r:id="rId31"/>
    <p:sldId id="438" r:id="rId32"/>
    <p:sldId id="439" r:id="rId33"/>
    <p:sldId id="441" r:id="rId34"/>
    <p:sldId id="442" r:id="rId35"/>
    <p:sldId id="443" r:id="rId36"/>
    <p:sldId id="444" r:id="rId37"/>
    <p:sldId id="445" r:id="rId38"/>
    <p:sldId id="446" r:id="rId39"/>
    <p:sldId id="447" r:id="rId40"/>
    <p:sldId id="448" r:id="rId41"/>
    <p:sldId id="449" r:id="rId42"/>
    <p:sldId id="450" r:id="rId43"/>
    <p:sldId id="451" r:id="rId44"/>
    <p:sldId id="358" r:id="rId45"/>
    <p:sldId id="359" r:id="rId46"/>
    <p:sldId id="360" r:id="rId47"/>
    <p:sldId id="361" r:id="rId48"/>
    <p:sldId id="452" r:id="rId49"/>
    <p:sldId id="453" r:id="rId50"/>
    <p:sldId id="455" r:id="rId51"/>
    <p:sldId id="456" r:id="rId52"/>
    <p:sldId id="362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9900"/>
    <a:srgbClr val="FF9933"/>
    <a:srgbClr val="FFFF99"/>
    <a:srgbClr val="CCFF99"/>
    <a:srgbClr val="CCFF66"/>
    <a:srgbClr val="CCFF33"/>
    <a:srgbClr val="FFFFCC"/>
    <a:srgbClr val="FFFF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76" autoAdjust="0"/>
    <p:restoredTop sz="94660"/>
  </p:normalViewPr>
  <p:slideViewPr>
    <p:cSldViewPr>
      <p:cViewPr>
        <p:scale>
          <a:sx n="100" d="100"/>
          <a:sy n="100" d="100"/>
        </p:scale>
        <p:origin x="-52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5AAED9-AF35-479B-8C61-14CF44F58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854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301A3-A228-4C87-B7DD-E8B3C3B45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36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6745" y="1381458"/>
              <a:ext cx="87765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C9945-387B-4D7E-8A7C-23CAC9284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024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A2D9A-B70F-4835-95E5-DC742AB3B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80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51637-C78F-4788-8230-C94D1BA4C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870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85E92-F0ED-45D7-8C04-F1484D0EB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26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63579-36DE-4340-8F11-8B176A55F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26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BF931-DAB6-4563-B2A0-3DAD12DCA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4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B3192-3DEB-4120-BEDB-21A4DA526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93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D3F84-5067-4E9E-98AB-AA62020A0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499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51BD8-EBAE-4249-B8D0-6915375FE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15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FBE6FFA-58D7-4B14-8AAD-2D51CDE5D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72" r:id="rId1"/>
    <p:sldLayoutId id="2147485773" r:id="rId2"/>
    <p:sldLayoutId id="2147485774" r:id="rId3"/>
    <p:sldLayoutId id="2147485775" r:id="rId4"/>
    <p:sldLayoutId id="2147485776" r:id="rId5"/>
    <p:sldLayoutId id="2147485777" r:id="rId6"/>
    <p:sldLayoutId id="2147485721" r:id="rId7"/>
    <p:sldLayoutId id="2147485722" r:id="rId8"/>
    <p:sldLayoutId id="2147485723" r:id="rId9"/>
    <p:sldLayoutId id="2147485778" r:id="rId10"/>
    <p:sldLayoutId id="2147485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1331913" y="2874963"/>
            <a:ext cx="8412162" cy="4032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uk-UA" sz="3600" kern="10" dirty="0">
              <a:ln w="9525">
                <a:solidFill>
                  <a:srgbClr val="99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57699" name="Прямокутник 1"/>
          <p:cNvSpPr>
            <a:spLocks noChangeArrowheads="1"/>
          </p:cNvSpPr>
          <p:nvPr/>
        </p:nvSpPr>
        <p:spPr bwMode="auto">
          <a:xfrm>
            <a:off x="827584" y="1325563"/>
            <a:ext cx="756084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sz="4800" b="1" cap="all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Норми </a:t>
            </a:r>
          </a:p>
          <a:p>
            <a:pPr algn="ctr"/>
            <a:r>
              <a:rPr lang="uk-UA" sz="4800" b="1" cap="all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сучасної української літературної мови</a:t>
            </a:r>
            <a:endParaRPr lang="uk-UA" sz="4800" b="1" cap="all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ne\Desktop\ПРАВОПИС\60974414_10158506344612166_684027709586040422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9144000" cy="64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62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ne\Desktop\ПРАВОПИС\60945249_2997764313573468_526664777349044633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6632"/>
            <a:ext cx="4694659" cy="660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4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7682" y="2665153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/>
              <a:t>http</a:t>
            </a:r>
            <a:r>
              <a:rPr lang="en-US" sz="4800" b="1" dirty="0" smtClean="0"/>
              <a:t>://ulif.org.ua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65168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1331913" y="2874963"/>
            <a:ext cx="8412162" cy="4032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uk-UA" sz="3600" kern="10">
              <a:ln w="9525">
                <a:solidFill>
                  <a:srgbClr val="99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79388" y="101600"/>
            <a:ext cx="8785225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b="1" dirty="0">
                <a:latin typeface="+mj-lt"/>
              </a:rPr>
              <a:t>Український мовно-інформаційний фонд НАН України створив інтегровану лексикографічну систему, яка об’єднує п’ять словників: орфографічний, орфоепічний, синонімічний, антонімічний та фразеологічний, а також функцію словозміни.</a:t>
            </a:r>
          </a:p>
          <a:p>
            <a:pPr algn="ctr">
              <a:defRPr/>
            </a:pPr>
            <a:r>
              <a:rPr lang="en-US" sz="2000" b="1" dirty="0">
                <a:latin typeface="+mj-lt"/>
              </a:rPr>
              <a:t>http://</a:t>
            </a:r>
            <a:r>
              <a:rPr lang="en-US" sz="2000" b="1" dirty="0" err="1">
                <a:latin typeface="+mj-lt"/>
              </a:rPr>
              <a:t>www.ulif.org.ua</a:t>
            </a:r>
            <a:r>
              <a:rPr lang="en-US" sz="2000" b="1" dirty="0">
                <a:latin typeface="+mj-lt"/>
              </a:rPr>
              <a:t> </a:t>
            </a:r>
          </a:p>
        </p:txBody>
      </p:sp>
      <p:pic>
        <p:nvPicPr>
          <p:cNvPr id="175108" name="Picture 2" descr="C:\Users\yur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93863"/>
            <a:ext cx="7747000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16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74981"/>
            <a:ext cx="5956697" cy="667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11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838" y="-733425"/>
            <a:ext cx="9591676" cy="832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35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32" y="1196752"/>
            <a:ext cx="8513400" cy="413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87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77" y="1772816"/>
            <a:ext cx="851964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51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820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06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485488" cy="585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7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1331913" y="2874963"/>
            <a:ext cx="8412162" cy="4032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uk-UA" sz="3600" kern="10" dirty="0">
              <a:ln w="9525">
                <a:solidFill>
                  <a:srgbClr val="99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59747" name="Picture 2" descr="C:\Users\yur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99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5" y="1484785"/>
            <a:ext cx="865561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48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4" name="Picture 12" descr="Словник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6378">
            <a:off x="6732588" y="188913"/>
            <a:ext cx="207645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Словник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0476">
            <a:off x="4067175" y="260350"/>
            <a:ext cx="2203450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 descr="Словник_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91685">
            <a:off x="2484438" y="3716338"/>
            <a:ext cx="2011362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 descr="Словник_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2065">
            <a:off x="3924300" y="3716338"/>
            <a:ext cx="20542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Словник_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892">
            <a:off x="5867400" y="2133600"/>
            <a:ext cx="2903538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 descr="Словник_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96605">
            <a:off x="2339975" y="333375"/>
            <a:ext cx="2006600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1" descr="Словник_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3547">
            <a:off x="7092950" y="4221163"/>
            <a:ext cx="1820863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Словник_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1624">
            <a:off x="395288" y="476250"/>
            <a:ext cx="2020887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3" descr="Словник_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0955">
            <a:off x="395288" y="3429000"/>
            <a:ext cx="208915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44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6631" y="476671"/>
            <a:ext cx="59718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«Словарь </a:t>
            </a:r>
            <a:r>
              <a:rPr lang="ru-RU" sz="2000" b="1" dirty="0" err="1">
                <a:latin typeface="+mn-lt"/>
              </a:rPr>
              <a:t>української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 err="1" smtClean="0">
                <a:latin typeface="+mn-lt"/>
              </a:rPr>
              <a:t>мови</a:t>
            </a:r>
            <a:r>
              <a:rPr lang="ru-RU" sz="2000" b="1" dirty="0" smtClean="0">
                <a:latin typeface="+mn-lt"/>
              </a:rPr>
              <a:t>» </a:t>
            </a:r>
            <a:r>
              <a:rPr lang="uk-UA" sz="2000" b="1" dirty="0" smtClean="0">
                <a:latin typeface="+mn-lt"/>
              </a:rPr>
              <a:t>з</a:t>
            </a:r>
            <a:r>
              <a:rPr lang="ru-RU" sz="2000" b="1" dirty="0">
                <a:latin typeface="+mn-lt"/>
              </a:rPr>
              <a:t>а ред. Б. </a:t>
            </a:r>
            <a:r>
              <a:rPr lang="ru-RU" sz="2000" b="1" dirty="0" err="1" smtClean="0">
                <a:latin typeface="+mn-lt"/>
              </a:rPr>
              <a:t>Грінченка</a:t>
            </a:r>
            <a:r>
              <a:rPr lang="ru-RU" sz="2000" b="1" dirty="0" smtClean="0">
                <a:latin typeface="+mn-lt"/>
              </a:rPr>
              <a:t> (1907-1909 </a:t>
            </a:r>
            <a:r>
              <a:rPr lang="ru-RU" sz="2000" b="1" dirty="0" err="1" smtClean="0">
                <a:latin typeface="+mn-lt"/>
              </a:rPr>
              <a:t>рр</a:t>
            </a:r>
            <a:r>
              <a:rPr lang="ru-RU" sz="2000" b="1" dirty="0" smtClean="0">
                <a:latin typeface="+mn-lt"/>
              </a:rPr>
              <a:t>.)   </a:t>
            </a:r>
            <a:r>
              <a:rPr lang="ru-RU" sz="2000" b="1" dirty="0" err="1" smtClean="0">
                <a:latin typeface="+mn-lt"/>
              </a:rPr>
              <a:t>відображає</a:t>
            </a:r>
            <a:r>
              <a:rPr lang="ru-RU" sz="2000" b="1" dirty="0" smtClean="0">
                <a:latin typeface="+mn-lt"/>
              </a:rPr>
              <a:t> </a:t>
            </a:r>
            <a:r>
              <a:rPr lang="ru-RU" sz="2000" b="1" dirty="0" err="1" smtClean="0">
                <a:latin typeface="+mn-lt"/>
              </a:rPr>
              <a:t>словниковий</a:t>
            </a:r>
            <a:r>
              <a:rPr lang="ru-RU" sz="2000" b="1" dirty="0" smtClean="0">
                <a:latin typeface="+mn-lt"/>
              </a:rPr>
              <a:t> склад </a:t>
            </a:r>
            <a:r>
              <a:rPr lang="ru-RU" sz="2000" b="1" dirty="0" err="1" smtClean="0">
                <a:latin typeface="+mn-lt"/>
              </a:rPr>
              <a:t>української</a:t>
            </a:r>
            <a:r>
              <a:rPr lang="ru-RU" sz="2000" b="1" dirty="0" smtClean="0">
                <a:latin typeface="+mn-lt"/>
              </a:rPr>
              <a:t> </a:t>
            </a:r>
            <a:r>
              <a:rPr lang="ru-RU" sz="2000" b="1" dirty="0" err="1" smtClean="0">
                <a:latin typeface="+mn-lt"/>
              </a:rPr>
              <a:t>мови</a:t>
            </a:r>
            <a:r>
              <a:rPr lang="ru-RU" sz="2000" b="1" dirty="0" smtClean="0">
                <a:latin typeface="+mn-lt"/>
              </a:rPr>
              <a:t> </a:t>
            </a:r>
            <a:r>
              <a:rPr lang="ru-RU" sz="2000" b="1" dirty="0" err="1" smtClean="0">
                <a:latin typeface="+mn-lt"/>
              </a:rPr>
              <a:t>кінця</a:t>
            </a:r>
            <a:r>
              <a:rPr lang="ru-RU" sz="2000" b="1" dirty="0" smtClean="0">
                <a:latin typeface="+mn-lt"/>
              </a:rPr>
              <a:t> </a:t>
            </a:r>
            <a:r>
              <a:rPr lang="en-US" sz="2000" b="1" dirty="0">
                <a:latin typeface="+mn-lt"/>
              </a:rPr>
              <a:t>X</a:t>
            </a:r>
            <a:r>
              <a:rPr lang="en-US" sz="2000" b="1" dirty="0" smtClean="0">
                <a:latin typeface="+mn-lt"/>
              </a:rPr>
              <a:t>VIII </a:t>
            </a:r>
            <a:r>
              <a:rPr lang="uk-UA" sz="2000" b="1" dirty="0" smtClean="0">
                <a:latin typeface="+mn-lt"/>
              </a:rPr>
              <a:t> ст. і </a:t>
            </a:r>
            <a:r>
              <a:rPr lang="en-US" sz="2000" b="1" dirty="0" smtClean="0">
                <a:latin typeface="+mn-lt"/>
              </a:rPr>
              <a:t> XIX</a:t>
            </a:r>
            <a:r>
              <a:rPr lang="uk-UA" sz="2000" b="1" dirty="0" smtClean="0">
                <a:latin typeface="+mn-lt"/>
              </a:rPr>
              <a:t> с.</a:t>
            </a:r>
            <a:endParaRPr lang="uk-UA" sz="200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1447820"/>
            <a:ext cx="27093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latin typeface="+mn-lt"/>
              </a:rPr>
              <a:t>http</a:t>
            </a:r>
            <a:r>
              <a:rPr lang="uk-UA" sz="2000" b="1" dirty="0">
                <a:latin typeface="+mn-lt"/>
              </a:rPr>
              <a:t>://hrinchenko.com/</a:t>
            </a:r>
          </a:p>
        </p:txBody>
      </p:sp>
      <p:pic>
        <p:nvPicPr>
          <p:cNvPr id="4" name="Picture 10" descr="Словник_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115" y="2008337"/>
            <a:ext cx="3118894" cy="448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19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1331913" y="2874963"/>
            <a:ext cx="8412162" cy="4032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uk-UA" sz="3600" kern="10">
              <a:ln w="9525">
                <a:solidFill>
                  <a:srgbClr val="99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68313" y="26988"/>
            <a:ext cx="8424862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b="1" dirty="0">
                <a:latin typeface="+mj-lt"/>
              </a:rPr>
              <a:t>Академічний «Словник української мови» в 11 т. (1970-1980 рр.) відображає лексичний склад української мови середини ХХ ст. </a:t>
            </a:r>
          </a:p>
          <a:p>
            <a:pPr algn="ctr">
              <a:defRPr/>
            </a:pPr>
            <a:r>
              <a:rPr lang="uk-UA" sz="2000" b="1" dirty="0" err="1">
                <a:latin typeface="+mj-lt"/>
              </a:rPr>
              <a:t>http</a:t>
            </a:r>
            <a:r>
              <a:rPr lang="uk-UA" sz="2000" b="1" dirty="0">
                <a:latin typeface="+mj-lt"/>
              </a:rPr>
              <a:t>://</a:t>
            </a:r>
            <a:r>
              <a:rPr lang="uk-UA" sz="2000" b="1" dirty="0" err="1">
                <a:latin typeface="+mj-lt"/>
              </a:rPr>
              <a:t>www.sum.in.ua</a:t>
            </a:r>
            <a:endParaRPr lang="uk-UA" sz="2000" b="1" dirty="0">
              <a:latin typeface="+mj-lt"/>
            </a:endParaRPr>
          </a:p>
        </p:txBody>
      </p:sp>
      <p:pic>
        <p:nvPicPr>
          <p:cNvPr id="172036" name="Picture 7" descr="Словник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88" y="1349375"/>
            <a:ext cx="4200525" cy="543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27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7" y="3068960"/>
            <a:ext cx="67932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4800" b="1" dirty="0"/>
              <a:t>http://www.sum.in.ua</a:t>
            </a:r>
          </a:p>
        </p:txBody>
      </p:sp>
    </p:spTree>
    <p:extLst>
      <p:ext uri="{BB962C8B-B14F-4D97-AF65-F5344CB8AC3E}">
        <p14:creationId xmlns:p14="http://schemas.microsoft.com/office/powerpoint/2010/main" val="372029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1331913" y="2874963"/>
            <a:ext cx="8412162" cy="4032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uk-UA" sz="3600" kern="10">
              <a:ln w="9525">
                <a:solidFill>
                  <a:srgbClr val="99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042988" y="188913"/>
            <a:ext cx="725963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3200" b="1" dirty="0">
                <a:latin typeface="+mj-lt"/>
              </a:rPr>
              <a:t>Укладання </a:t>
            </a:r>
            <a:r>
              <a:rPr lang="uk-UA" sz="3200" b="1" dirty="0" err="1">
                <a:latin typeface="+mj-lt"/>
              </a:rPr>
              <a:t>СУМа</a:t>
            </a:r>
            <a:r>
              <a:rPr lang="uk-UA" sz="3200" b="1" dirty="0">
                <a:latin typeface="+mj-lt"/>
              </a:rPr>
              <a:t> у 20 т. (вийшло </a:t>
            </a:r>
            <a:r>
              <a:rPr lang="uk-UA" sz="3200" b="1" dirty="0" smtClean="0">
                <a:latin typeface="+mj-lt"/>
              </a:rPr>
              <a:t>9 </a:t>
            </a:r>
            <a:r>
              <a:rPr lang="uk-UA" sz="3200" b="1" dirty="0">
                <a:latin typeface="+mj-lt"/>
              </a:rPr>
              <a:t>т.)</a:t>
            </a:r>
          </a:p>
        </p:txBody>
      </p:sp>
      <p:pic>
        <p:nvPicPr>
          <p:cNvPr id="173060" name="Picture 1" descr="C:\Users\yura\Desktop\1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773113"/>
            <a:ext cx="4394200" cy="58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15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7422" y="2865510"/>
            <a:ext cx="76835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http://</a:t>
            </a:r>
            <a:r>
              <a:rPr lang="en-US" sz="4800" dirty="0" smtClean="0"/>
              <a:t>lcorp.ulif.org.ua/LSlist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85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10900" cy="799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80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One\Documents\2019_10_16\IMG_000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1" t="13925" r="14404" b="17231"/>
          <a:stretch/>
        </p:blipFill>
        <p:spPr bwMode="auto">
          <a:xfrm>
            <a:off x="2339975" y="282575"/>
            <a:ext cx="4464050" cy="6292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274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14313"/>
            <a:ext cx="8101012" cy="1701800"/>
          </a:xfrm>
        </p:spPr>
        <p:txBody>
          <a:bodyPr/>
          <a:lstStyle/>
          <a:p>
            <a:pPr eaLnBrk="1" hangingPunct="1"/>
            <a:r>
              <a:rPr lang="uk-UA" altLang="uk-UA" sz="4000" b="1" dirty="0" smtClean="0"/>
              <a:t>Розвиток словникового складу літературної мови визначають такі процеси:</a:t>
            </a:r>
            <a:endParaRPr lang="ru-RU" altLang="uk-UA" sz="4000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276475"/>
            <a:ext cx="8137525" cy="4114800"/>
          </a:xfrm>
        </p:spPr>
        <p:txBody>
          <a:bodyPr/>
          <a:lstStyle/>
          <a:p>
            <a:pPr marL="609600" indent="-609600" eaLnBrk="1" hangingPunct="1">
              <a:buClrTx/>
              <a:buSzPct val="80000"/>
              <a:buFont typeface="Wingdings" pitchFamily="2" charset="2"/>
              <a:buAutoNum type="arabicParenR"/>
            </a:pPr>
            <a:r>
              <a:rPr lang="uk-UA" altLang="uk-UA" sz="4000" b="1" dirty="0" smtClean="0">
                <a:solidFill>
                  <a:schemeClr val="tx1"/>
                </a:solidFill>
                <a:latin typeface="Uk_Baltica" pitchFamily="34" charset="0"/>
              </a:rPr>
              <a:t>поповнення новими лексичними одиницями, </a:t>
            </a:r>
          </a:p>
          <a:p>
            <a:pPr marL="609600" indent="-609600" eaLnBrk="1" hangingPunct="1">
              <a:buClrTx/>
              <a:buSzPct val="80000"/>
              <a:buFont typeface="Wingdings" pitchFamily="2" charset="2"/>
              <a:buAutoNum type="arabicParenR"/>
            </a:pPr>
            <a:r>
              <a:rPr lang="uk-UA" altLang="uk-UA" sz="4000" b="1" dirty="0" smtClean="0">
                <a:solidFill>
                  <a:schemeClr val="tx1"/>
                </a:solidFill>
                <a:latin typeface="Uk_Baltica" pitchFamily="34" charset="0"/>
              </a:rPr>
              <a:t>архаїзація </a:t>
            </a:r>
            <a:r>
              <a:rPr lang="uk-UA" altLang="uk-UA" sz="4000" b="1" dirty="0" err="1" smtClean="0">
                <a:solidFill>
                  <a:schemeClr val="tx1"/>
                </a:solidFill>
                <a:latin typeface="Uk_Baltica" pitchFamily="34" charset="0"/>
              </a:rPr>
              <a:t>номенів</a:t>
            </a:r>
            <a:r>
              <a:rPr lang="uk-UA" altLang="uk-UA" sz="4000" b="1" dirty="0" smtClean="0">
                <a:solidFill>
                  <a:schemeClr val="tx1"/>
                </a:solidFill>
                <a:latin typeface="Uk_Baltica" pitchFamily="34" charset="0"/>
              </a:rPr>
              <a:t>, </a:t>
            </a:r>
          </a:p>
          <a:p>
            <a:pPr marL="609600" indent="-609600" eaLnBrk="1" hangingPunct="1">
              <a:buClrTx/>
              <a:buSzPct val="80000"/>
              <a:buFont typeface="Wingdings" pitchFamily="2" charset="2"/>
              <a:buAutoNum type="arabicParenR"/>
            </a:pPr>
            <a:r>
              <a:rPr lang="uk-UA" altLang="uk-UA" sz="4000" b="1" dirty="0" smtClean="0">
                <a:solidFill>
                  <a:schemeClr val="tx1"/>
                </a:solidFill>
                <a:latin typeface="Uk_Baltica" pitchFamily="34" charset="0"/>
              </a:rPr>
              <a:t>семантична трансформація,</a:t>
            </a:r>
          </a:p>
          <a:p>
            <a:pPr marL="609600" indent="-609600" eaLnBrk="1" hangingPunct="1">
              <a:buClrTx/>
              <a:buSzPct val="80000"/>
              <a:buFont typeface="Wingdings" pitchFamily="2" charset="2"/>
              <a:buAutoNum type="arabicParenR"/>
            </a:pPr>
            <a:r>
              <a:rPr lang="uk-UA" altLang="uk-UA" sz="4000" b="1" dirty="0" smtClean="0">
                <a:solidFill>
                  <a:schemeClr val="tx1"/>
                </a:solidFill>
                <a:latin typeface="Uk_Baltica" pitchFamily="34" charset="0"/>
              </a:rPr>
              <a:t>стилістична транспозиція слів.</a:t>
            </a:r>
            <a:endParaRPr lang="ru-RU" altLang="uk-UA" sz="4000" b="1" dirty="0" smtClean="0">
              <a:solidFill>
                <a:schemeClr val="tx1"/>
              </a:solidFill>
              <a:latin typeface="Uk_Bal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17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1003523"/>
            <a:ext cx="37719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602128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r2u.org.ua/data/other/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Правопис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-1928.pdf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17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6797"/>
            <a:ext cx="5779914" cy="502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566124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dirty="0">
                <a:latin typeface="+mj-lt"/>
              </a:rPr>
              <a:t>Схема трансформацій семантичної структури слова </a:t>
            </a:r>
            <a:r>
              <a:rPr lang="uk-UA" sz="2000" i="1" dirty="0">
                <a:latin typeface="+mj-lt"/>
              </a:rPr>
              <a:t>щит</a:t>
            </a:r>
            <a:endParaRPr lang="uk-UA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514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14313"/>
            <a:ext cx="8388350" cy="1485900"/>
          </a:xfrm>
        </p:spPr>
        <p:txBody>
          <a:bodyPr/>
          <a:lstStyle/>
          <a:p>
            <a:pPr algn="ctr" eaLnBrk="1" hangingPunct="1"/>
            <a:r>
              <a:rPr lang="ru-RU" altLang="uk-UA" sz="4000" b="1" dirty="0" err="1" smtClean="0"/>
              <a:t>Діапазон</a:t>
            </a:r>
            <a:r>
              <a:rPr lang="ru-RU" altLang="uk-UA" sz="4000" b="1" dirty="0" smtClean="0"/>
              <a:t> </a:t>
            </a:r>
            <a:r>
              <a:rPr lang="ru-RU" altLang="uk-UA" sz="4000" b="1" dirty="0" err="1" smtClean="0"/>
              <a:t>стилістичних</a:t>
            </a:r>
            <a:r>
              <a:rPr lang="ru-RU" altLang="uk-UA" sz="4000" b="1" dirty="0" smtClean="0"/>
              <a:t> </a:t>
            </a:r>
            <a:r>
              <a:rPr lang="ru-RU" altLang="uk-UA" sz="4000" b="1" dirty="0" err="1" smtClean="0"/>
              <a:t>змін</a:t>
            </a:r>
            <a:r>
              <a:rPr lang="ru-RU" altLang="uk-UA" sz="4000" b="1" dirty="0" smtClean="0"/>
              <a:t>:</a:t>
            </a:r>
            <a:r>
              <a:rPr lang="ru-RU" altLang="uk-UA" sz="4000" dirty="0" smtClean="0"/>
              <a:t>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8925" y="2197100"/>
            <a:ext cx="8855075" cy="4660900"/>
          </a:xfrm>
        </p:spPr>
        <p:txBody>
          <a:bodyPr/>
          <a:lstStyle/>
          <a:p>
            <a:pPr marL="609600" indent="-609600" eaLnBrk="1" hangingPunct="1"/>
            <a:r>
              <a:rPr lang="uk-UA" altLang="uk-UA" sz="3200" b="1" dirty="0" smtClean="0"/>
              <a:t>процеси термінологізації і детермінологізації лексики, </a:t>
            </a:r>
          </a:p>
          <a:p>
            <a:pPr marL="609600" indent="-609600" eaLnBrk="1" hangingPunct="1"/>
            <a:r>
              <a:rPr lang="uk-UA" altLang="uk-UA" sz="3200" b="1" dirty="0" smtClean="0"/>
              <a:t>зміна соціальних конотацій, </a:t>
            </a:r>
          </a:p>
          <a:p>
            <a:pPr marL="609600" indent="-609600" eaLnBrk="1" hangingPunct="1"/>
            <a:r>
              <a:rPr lang="uk-UA" altLang="uk-UA" sz="3200" b="1" dirty="0" smtClean="0"/>
              <a:t>переорієнтація номінацій, </a:t>
            </a:r>
            <a:endParaRPr lang="ru-RU" altLang="uk-UA" sz="3200" b="1" dirty="0" smtClean="0"/>
          </a:p>
          <a:p>
            <a:pPr marL="609600" indent="-609600" eaLnBrk="1" hangingPunct="1"/>
            <a:r>
              <a:rPr lang="ru-RU" altLang="uk-UA" sz="3200" b="1" dirty="0" err="1" smtClean="0"/>
              <a:t>актуалізація</a:t>
            </a:r>
            <a:r>
              <a:rPr lang="ru-RU" altLang="uk-UA" sz="3200" b="1" dirty="0" smtClean="0"/>
              <a:t> та </a:t>
            </a:r>
            <a:r>
              <a:rPr lang="ru-RU" altLang="uk-UA" sz="3200" b="1" dirty="0" err="1" smtClean="0"/>
              <a:t>пасивізація</a:t>
            </a:r>
            <a:r>
              <a:rPr lang="ru-RU" altLang="uk-UA" sz="3200" b="1" dirty="0" smtClean="0"/>
              <a:t> лексико-</a:t>
            </a:r>
            <a:r>
              <a:rPr lang="ru-RU" altLang="uk-UA" sz="3200" b="1" dirty="0" err="1" smtClean="0"/>
              <a:t>семантичних</a:t>
            </a:r>
            <a:r>
              <a:rPr lang="ru-RU" altLang="uk-UA" sz="3200" b="1" dirty="0" smtClean="0"/>
              <a:t> </a:t>
            </a:r>
            <a:r>
              <a:rPr lang="ru-RU" altLang="uk-UA" sz="3200" b="1" dirty="0" err="1" smtClean="0"/>
              <a:t>засобів</a:t>
            </a:r>
            <a:r>
              <a:rPr lang="ru-RU" altLang="uk-UA" sz="3200" b="1" dirty="0" smtClean="0"/>
              <a:t>.</a:t>
            </a:r>
            <a:r>
              <a:rPr lang="ru-RU" altLang="uk-UA" sz="3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223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/>
          <p:cNvSpPr>
            <a:spLocks noChangeArrowheads="1" noChangeShapeType="1" noTextEdit="1"/>
          </p:cNvSpPr>
          <p:nvPr/>
        </p:nvSpPr>
        <p:spPr bwMode="auto">
          <a:xfrm>
            <a:off x="684213" y="2349500"/>
            <a:ext cx="7777162" cy="28082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FadeRight">
              <a:avLst>
                <a:gd name="adj" fmla="val 33333"/>
              </a:avLst>
            </a:prstTxWarp>
          </a:bodyPr>
          <a:lstStyle/>
          <a:p>
            <a:r>
              <a:rPr lang="uk-UA" sz="3600" b="1" kern="10" dirty="0"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Архаїзація лексичних одиниць</a:t>
            </a:r>
          </a:p>
        </p:txBody>
      </p:sp>
    </p:spTree>
    <p:extLst>
      <p:ext uri="{BB962C8B-B14F-4D97-AF65-F5344CB8AC3E}">
        <p14:creationId xmlns:p14="http://schemas.microsoft.com/office/powerpoint/2010/main" val="44243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96741" y="2132856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застарілі слова, витіснені з уживання лексичними одиницями з іншим коренем: </a:t>
            </a:r>
            <a:r>
              <a:rPr lang="uk-UA" sz="2800" i="1" dirty="0" err="1" smtClean="0"/>
              <a:t>гайник</a:t>
            </a:r>
            <a:r>
              <a:rPr lang="uk-UA" sz="2800" dirty="0" smtClean="0"/>
              <a:t> (СГ, </a:t>
            </a:r>
            <a:r>
              <a:rPr lang="en-US" sz="2800" dirty="0" smtClean="0"/>
              <a:t>I</a:t>
            </a:r>
            <a:r>
              <a:rPr lang="uk-UA" sz="2800" dirty="0" smtClean="0"/>
              <a:t>, с. 265) – </a:t>
            </a:r>
            <a:r>
              <a:rPr lang="uk-UA" sz="2800" i="1" dirty="0" smtClean="0"/>
              <a:t>лісник </a:t>
            </a:r>
            <a:r>
              <a:rPr lang="uk-UA" sz="2800" dirty="0" smtClean="0"/>
              <a:t>(сучасна норма)</a:t>
            </a:r>
            <a:r>
              <a:rPr lang="uk-UA" sz="2800" i="1" dirty="0" smtClean="0"/>
              <a:t>,</a:t>
            </a:r>
            <a:r>
              <a:rPr lang="uk-UA" sz="2800" dirty="0" smtClean="0"/>
              <a:t> </a:t>
            </a:r>
            <a:r>
              <a:rPr lang="uk-UA" sz="2800" i="1" dirty="0" err="1" smtClean="0"/>
              <a:t>далекогляд</a:t>
            </a:r>
            <a:r>
              <a:rPr lang="uk-UA" sz="2800" dirty="0" smtClean="0"/>
              <a:t> (СГ, </a:t>
            </a:r>
            <a:r>
              <a:rPr lang="en-US" sz="2800" dirty="0" smtClean="0"/>
              <a:t>I</a:t>
            </a:r>
            <a:r>
              <a:rPr lang="uk-UA" sz="2800" dirty="0" smtClean="0"/>
              <a:t>, с. 356) – </a:t>
            </a:r>
            <a:r>
              <a:rPr lang="uk-UA" sz="2800" i="1" dirty="0" smtClean="0"/>
              <a:t>телескоп, </a:t>
            </a:r>
            <a:r>
              <a:rPr lang="uk-UA" sz="2800" i="1" dirty="0" err="1" smtClean="0"/>
              <a:t>дзіґерай</a:t>
            </a:r>
            <a:r>
              <a:rPr lang="uk-UA" sz="2800" dirty="0" smtClean="0"/>
              <a:t> (СГ, </a:t>
            </a:r>
            <a:r>
              <a:rPr lang="en-US" sz="2800" dirty="0" smtClean="0"/>
              <a:t>I</a:t>
            </a:r>
            <a:r>
              <a:rPr lang="uk-UA" sz="2800" dirty="0" smtClean="0"/>
              <a:t>, с. 379) – </a:t>
            </a:r>
            <a:r>
              <a:rPr lang="uk-UA" sz="2800" i="1" dirty="0" smtClean="0"/>
              <a:t>нежить, </a:t>
            </a:r>
            <a:r>
              <a:rPr lang="uk-UA" sz="2800" i="1" dirty="0" err="1" smtClean="0"/>
              <a:t>дмухач</a:t>
            </a:r>
            <a:r>
              <a:rPr lang="uk-UA" sz="2800" dirty="0" smtClean="0"/>
              <a:t> (СГ, </a:t>
            </a:r>
            <a:r>
              <a:rPr lang="en-US" sz="2800" dirty="0" smtClean="0"/>
              <a:t>I</a:t>
            </a:r>
            <a:r>
              <a:rPr lang="uk-UA" sz="2800" dirty="0" smtClean="0"/>
              <a:t>, с. 394) – </a:t>
            </a:r>
            <a:r>
              <a:rPr lang="uk-UA" sz="2800" i="1" dirty="0" smtClean="0"/>
              <a:t>вітер, </a:t>
            </a:r>
            <a:r>
              <a:rPr lang="uk-UA" sz="2800" i="1" dirty="0" err="1" smtClean="0"/>
              <a:t>жиця</a:t>
            </a:r>
            <a:r>
              <a:rPr lang="uk-UA" sz="2800" dirty="0" smtClean="0"/>
              <a:t> (СГ, </a:t>
            </a:r>
            <a:r>
              <a:rPr lang="en-US" sz="2800" dirty="0" smtClean="0"/>
              <a:t>I</a:t>
            </a:r>
            <a:r>
              <a:rPr lang="uk-UA" sz="2800" dirty="0" smtClean="0"/>
              <a:t>, с. 486) – </a:t>
            </a:r>
            <a:r>
              <a:rPr lang="uk-UA" sz="2800" i="1" dirty="0" smtClean="0"/>
              <a:t>ложка. </a:t>
            </a:r>
            <a:endParaRPr lang="uk-UA" sz="2800" dirty="0"/>
          </a:p>
        </p:txBody>
      </p:sp>
      <p:sp>
        <p:nvSpPr>
          <p:cNvPr id="2" name="Прямокутник 1"/>
          <p:cNvSpPr/>
          <p:nvPr/>
        </p:nvSpPr>
        <p:spPr>
          <a:xfrm>
            <a:off x="1884818" y="858037"/>
            <a:ext cx="5232715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uk-UA" sz="3200" u="sng" dirty="0" smtClean="0">
                <a:solidFill>
                  <a:schemeClr val="tx2"/>
                </a:solidFill>
              </a:rPr>
              <a:t>Власне </a:t>
            </a:r>
            <a:r>
              <a:rPr lang="uk-UA" sz="3200" u="sng" dirty="0">
                <a:solidFill>
                  <a:schemeClr val="tx2"/>
                </a:solidFill>
              </a:rPr>
              <a:t>лексичні </a:t>
            </a:r>
            <a:r>
              <a:rPr lang="uk-UA" sz="3200" u="sng" dirty="0" smtClean="0">
                <a:solidFill>
                  <a:schemeClr val="tx2"/>
                </a:solidFill>
              </a:rPr>
              <a:t>архаїзми</a:t>
            </a:r>
            <a:r>
              <a:rPr lang="uk-UA" sz="3200" dirty="0" smtClean="0">
                <a:solidFill>
                  <a:schemeClr val="tx2"/>
                </a:solidFill>
              </a:rPr>
              <a:t> </a:t>
            </a:r>
            <a:endParaRPr lang="uk-UA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51520" y="2136339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застарілі </a:t>
            </a:r>
            <a:r>
              <a:rPr lang="uk-UA" sz="2800" dirty="0"/>
              <a:t>слова, що відрізняються від сучасних словотвірними елементами: </a:t>
            </a:r>
            <a:r>
              <a:rPr lang="uk-UA" sz="2800" i="1" dirty="0" err="1"/>
              <a:t>дариця</a:t>
            </a:r>
            <a:r>
              <a:rPr lang="uk-UA" sz="2800" i="1" dirty="0"/>
              <a:t> </a:t>
            </a:r>
            <a:r>
              <a:rPr lang="uk-UA" sz="2800" dirty="0"/>
              <a:t>(СГ, </a:t>
            </a:r>
            <a:r>
              <a:rPr lang="en-US" sz="2800" dirty="0"/>
              <a:t>I</a:t>
            </a:r>
            <a:r>
              <a:rPr lang="uk-UA" sz="2800" dirty="0"/>
              <a:t>,        </a:t>
            </a:r>
            <a:r>
              <a:rPr lang="uk-UA" sz="2800" dirty="0" smtClean="0"/>
              <a:t>       </a:t>
            </a:r>
            <a:r>
              <a:rPr lang="uk-UA" sz="2800" dirty="0"/>
              <a:t>с. 358) – </a:t>
            </a:r>
            <a:r>
              <a:rPr lang="uk-UA" sz="2800" i="1" dirty="0"/>
              <a:t>дарунок </a:t>
            </a:r>
            <a:r>
              <a:rPr lang="uk-UA" sz="2800" dirty="0"/>
              <a:t>(сучасна норма)</a:t>
            </a:r>
            <a:r>
              <a:rPr lang="uk-UA" sz="2800" i="1" dirty="0"/>
              <a:t>, </a:t>
            </a:r>
            <a:r>
              <a:rPr lang="uk-UA" sz="2800" i="1" dirty="0" err="1"/>
              <a:t>демократній</a:t>
            </a:r>
            <a:r>
              <a:rPr lang="uk-UA" sz="2800" dirty="0"/>
              <a:t> (СГ, </a:t>
            </a:r>
            <a:r>
              <a:rPr lang="en-US" sz="2800" dirty="0"/>
              <a:t>I</a:t>
            </a:r>
            <a:r>
              <a:rPr lang="uk-UA" sz="2800" dirty="0"/>
              <a:t>, с. 367) – </a:t>
            </a:r>
            <a:r>
              <a:rPr lang="uk-UA" sz="2800" i="1" dirty="0"/>
              <a:t>демократичний, </a:t>
            </a:r>
            <a:r>
              <a:rPr lang="uk-UA" sz="2800" i="1" dirty="0" err="1"/>
              <a:t>діленина</a:t>
            </a:r>
            <a:r>
              <a:rPr lang="uk-UA" sz="2800" dirty="0"/>
              <a:t> (СГ, </a:t>
            </a:r>
            <a:r>
              <a:rPr lang="en-US" sz="2800" dirty="0"/>
              <a:t>I</a:t>
            </a:r>
            <a:r>
              <a:rPr lang="uk-UA" sz="2800" dirty="0"/>
              <a:t>, </a:t>
            </a:r>
            <a:r>
              <a:rPr lang="uk-UA" sz="2800" dirty="0" smtClean="0"/>
              <a:t>    с</a:t>
            </a:r>
            <a:r>
              <a:rPr lang="uk-UA" sz="2800" dirty="0"/>
              <a:t>. 391) – </a:t>
            </a:r>
            <a:r>
              <a:rPr lang="uk-UA" sz="2800" i="1" dirty="0"/>
              <a:t>поділ, </a:t>
            </a:r>
            <a:r>
              <a:rPr lang="uk-UA" sz="2800" i="1" dirty="0" err="1"/>
              <a:t>красюк</a:t>
            </a:r>
            <a:r>
              <a:rPr lang="uk-UA" sz="2800" i="1" dirty="0"/>
              <a:t> </a:t>
            </a:r>
            <a:r>
              <a:rPr lang="uk-UA" sz="2800" dirty="0"/>
              <a:t>(СГ, ІІ, с. 301)</a:t>
            </a:r>
            <a:r>
              <a:rPr lang="uk-UA" sz="2800" i="1" dirty="0"/>
              <a:t> – красень, </a:t>
            </a:r>
            <a:r>
              <a:rPr lang="uk-UA" sz="2800" i="1" dirty="0" err="1"/>
              <a:t>урядок</a:t>
            </a:r>
            <a:r>
              <a:rPr lang="uk-UA" sz="2800" dirty="0"/>
              <a:t> (СГ, </a:t>
            </a:r>
            <a:r>
              <a:rPr lang="en-US" sz="2800" dirty="0"/>
              <a:t>IV</a:t>
            </a:r>
            <a:r>
              <a:rPr lang="uk-UA" sz="2800" dirty="0"/>
              <a:t>, с. 353) – </a:t>
            </a:r>
            <a:r>
              <a:rPr lang="uk-UA" sz="2800" i="1" dirty="0"/>
              <a:t>порядок</a:t>
            </a:r>
            <a:r>
              <a:rPr lang="uk-UA" sz="2800" dirty="0"/>
              <a:t>.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1706120" y="994053"/>
            <a:ext cx="58037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u="sng" dirty="0" smtClean="0">
                <a:solidFill>
                  <a:schemeClr val="tx2"/>
                </a:solidFill>
              </a:rPr>
              <a:t>Лексико-словотвірні архаїзми</a:t>
            </a:r>
            <a:endParaRPr lang="uk-UA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4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07504" y="2060848"/>
            <a:ext cx="89289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застарілі </a:t>
            </a:r>
            <a:r>
              <a:rPr lang="uk-UA" sz="2800" dirty="0"/>
              <a:t>слова, що відрізняються від сьогоднішніх відповідників граматичною формою: </a:t>
            </a:r>
            <a:r>
              <a:rPr lang="uk-UA" sz="2800" i="1" dirty="0" err="1"/>
              <a:t>дара</a:t>
            </a:r>
            <a:r>
              <a:rPr lang="uk-UA" sz="2800" dirty="0"/>
              <a:t> (ж. р.) (СГ, </a:t>
            </a:r>
            <a:r>
              <a:rPr lang="en-US" sz="2800" dirty="0"/>
              <a:t>I</a:t>
            </a:r>
            <a:r>
              <a:rPr lang="uk-UA" sz="2800" dirty="0"/>
              <a:t>, с. 357) – </a:t>
            </a:r>
            <a:r>
              <a:rPr lang="uk-UA" sz="2800" i="1" dirty="0"/>
              <a:t>дар</a:t>
            </a:r>
            <a:r>
              <a:rPr lang="uk-UA" sz="2800" dirty="0"/>
              <a:t> (ч. р.) </a:t>
            </a:r>
            <a:r>
              <a:rPr lang="ru-RU" sz="2800" dirty="0"/>
              <a:t>(</a:t>
            </a:r>
            <a:r>
              <a:rPr lang="ru-RU" sz="2800" dirty="0" err="1"/>
              <a:t>сучасна</a:t>
            </a:r>
            <a:r>
              <a:rPr lang="ru-RU" sz="2800" dirty="0"/>
              <a:t> норма),  </a:t>
            </a:r>
            <a:r>
              <a:rPr lang="ru-RU" sz="2800" i="1" dirty="0" err="1"/>
              <a:t>жалля</a:t>
            </a:r>
            <a:r>
              <a:rPr lang="ru-RU" sz="2800" i="1" dirty="0"/>
              <a:t> </a:t>
            </a:r>
            <a:r>
              <a:rPr lang="ru-RU" sz="2800" dirty="0"/>
              <a:t>(с. р.) (СГ, </a:t>
            </a:r>
            <a:r>
              <a:rPr lang="en-US" sz="2800" dirty="0"/>
              <a:t>I</a:t>
            </a:r>
            <a:r>
              <a:rPr lang="uk-UA" sz="2800" dirty="0"/>
              <a:t>,  </a:t>
            </a:r>
            <a:r>
              <a:rPr lang="uk-UA" sz="2800" dirty="0" smtClean="0"/>
              <a:t>с</a:t>
            </a:r>
            <a:r>
              <a:rPr lang="uk-UA" sz="2800" dirty="0"/>
              <a:t>. 473</a:t>
            </a:r>
            <a:r>
              <a:rPr lang="ru-RU" sz="2800" dirty="0"/>
              <a:t>) – </a:t>
            </a:r>
            <a:r>
              <a:rPr lang="ru-RU" sz="2800" i="1" dirty="0"/>
              <a:t>жаль</a:t>
            </a:r>
            <a:r>
              <a:rPr lang="ru-RU" sz="2800" dirty="0"/>
              <a:t> (ч. р.), </a:t>
            </a:r>
            <a:r>
              <a:rPr lang="ru-RU" sz="2800" i="1" dirty="0" err="1"/>
              <a:t>папіра</a:t>
            </a:r>
            <a:r>
              <a:rPr lang="ru-RU" sz="2800" dirty="0"/>
              <a:t> (ж. р.) (СГ, </a:t>
            </a:r>
            <a:r>
              <a:rPr lang="en-US" sz="2800" dirty="0"/>
              <a:t>III</a:t>
            </a:r>
            <a:r>
              <a:rPr lang="uk-UA" sz="2800" dirty="0"/>
              <a:t>, </a:t>
            </a:r>
            <a:r>
              <a:rPr lang="uk-UA" sz="2800" dirty="0" smtClean="0"/>
              <a:t>     с</a:t>
            </a:r>
            <a:r>
              <a:rPr lang="uk-UA" sz="2800" dirty="0"/>
              <a:t>. 95</a:t>
            </a:r>
            <a:r>
              <a:rPr lang="ru-RU" sz="2800" dirty="0"/>
              <a:t>) – </a:t>
            </a:r>
            <a:r>
              <a:rPr lang="ru-RU" sz="2800" i="1" dirty="0" err="1"/>
              <a:t>папір</a:t>
            </a:r>
            <a:r>
              <a:rPr lang="ru-RU" sz="2800" dirty="0"/>
              <a:t> (ч. р.), </a:t>
            </a:r>
            <a:r>
              <a:rPr lang="ru-RU" sz="2800" i="1" dirty="0" err="1"/>
              <a:t>цукерок</a:t>
            </a:r>
            <a:r>
              <a:rPr lang="ru-RU" sz="2800" dirty="0"/>
              <a:t>  </a:t>
            </a:r>
            <a:r>
              <a:rPr lang="ru-RU" sz="2800" dirty="0" smtClean="0"/>
              <a:t>(</a:t>
            </a:r>
            <a:r>
              <a:rPr lang="ru-RU" sz="2800" dirty="0"/>
              <a:t>ч. р.) (СГ, І</a:t>
            </a:r>
            <a:r>
              <a:rPr lang="en-US" sz="2800" dirty="0"/>
              <a:t>V</a:t>
            </a:r>
            <a:r>
              <a:rPr lang="uk-UA" sz="2800" dirty="0"/>
              <a:t>, с. 436) – </a:t>
            </a:r>
            <a:r>
              <a:rPr lang="uk-UA" sz="2800" i="1" dirty="0"/>
              <a:t>цукерка</a:t>
            </a:r>
            <a:r>
              <a:rPr lang="uk-UA" sz="2800" dirty="0"/>
              <a:t> (ж. р.), </a:t>
            </a:r>
            <a:r>
              <a:rPr lang="ru-RU" sz="2800" i="1" dirty="0"/>
              <a:t>анекдота </a:t>
            </a:r>
            <a:r>
              <a:rPr lang="ru-RU" sz="2800" dirty="0"/>
              <a:t>(ж. р.) (РУС-24-33, </a:t>
            </a:r>
            <a:r>
              <a:rPr lang="en-US" sz="2800" dirty="0"/>
              <a:t>I</a:t>
            </a:r>
            <a:r>
              <a:rPr lang="uk-UA" sz="2800" dirty="0"/>
              <a:t>, с. 4)</a:t>
            </a:r>
            <a:r>
              <a:rPr lang="ru-RU" sz="2800" dirty="0"/>
              <a:t> – </a:t>
            </a:r>
            <a:r>
              <a:rPr lang="ru-RU" sz="2800" i="1" dirty="0"/>
              <a:t>анекдот </a:t>
            </a:r>
            <a:r>
              <a:rPr lang="ru-RU" sz="2800" dirty="0"/>
              <a:t>(ч. р.), </a:t>
            </a:r>
            <a:r>
              <a:rPr lang="ru-RU" sz="2800" i="1" dirty="0" err="1"/>
              <a:t>жижка</a:t>
            </a:r>
            <a:r>
              <a:rPr lang="ru-RU" sz="2800" dirty="0"/>
              <a:t> (</a:t>
            </a:r>
            <a:r>
              <a:rPr lang="ru-RU" sz="2800" dirty="0" err="1"/>
              <a:t>одн</a:t>
            </a:r>
            <a:r>
              <a:rPr lang="ru-RU" sz="2800" dirty="0"/>
              <a:t>., ж. р.) (СГ, </a:t>
            </a:r>
            <a:r>
              <a:rPr lang="en-US" sz="2800" dirty="0"/>
              <a:t>I</a:t>
            </a:r>
            <a:r>
              <a:rPr lang="uk-UA" sz="2800" dirty="0"/>
              <a:t>, с. 484</a:t>
            </a:r>
            <a:r>
              <a:rPr lang="ru-RU" sz="2800" dirty="0"/>
              <a:t>) – </a:t>
            </a:r>
            <a:r>
              <a:rPr lang="ru-RU" sz="2800" i="1" dirty="0" err="1"/>
              <a:t>жижки</a:t>
            </a:r>
            <a:r>
              <a:rPr lang="ru-RU" sz="2800" dirty="0"/>
              <a:t> (мн.), </a:t>
            </a:r>
            <a:r>
              <a:rPr lang="ru-RU" sz="2800" i="1" dirty="0"/>
              <a:t>пакта</a:t>
            </a:r>
            <a:r>
              <a:rPr lang="ru-RU" sz="2800" dirty="0"/>
              <a:t> (мн.) </a:t>
            </a:r>
            <a:r>
              <a:rPr lang="uk-UA" sz="2800" dirty="0"/>
              <a:t>(</a:t>
            </a:r>
            <a:r>
              <a:rPr lang="ru-RU" sz="2800" dirty="0"/>
              <a:t>СГ, </a:t>
            </a:r>
            <a:r>
              <a:rPr lang="en-US" sz="2800" dirty="0"/>
              <a:t>III</a:t>
            </a:r>
            <a:r>
              <a:rPr lang="uk-UA" sz="2800" dirty="0"/>
              <a:t>, с. 88)</a:t>
            </a:r>
            <a:r>
              <a:rPr lang="ru-RU" sz="2800" dirty="0"/>
              <a:t> – </a:t>
            </a:r>
            <a:r>
              <a:rPr lang="ru-RU" sz="2800" i="1" dirty="0"/>
              <a:t>пакт </a:t>
            </a:r>
            <a:r>
              <a:rPr lang="ru-RU" sz="2800" dirty="0"/>
              <a:t>(</a:t>
            </a:r>
            <a:r>
              <a:rPr lang="ru-RU" sz="2800" dirty="0" err="1"/>
              <a:t>одн</a:t>
            </a:r>
            <a:r>
              <a:rPr lang="ru-RU" sz="2800" dirty="0"/>
              <a:t>., ч. р.).</a:t>
            </a:r>
            <a:endParaRPr lang="uk-UA" sz="28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1493658" y="917430"/>
            <a:ext cx="6156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u="sng" dirty="0" smtClean="0">
                <a:solidFill>
                  <a:schemeClr val="tx2"/>
                </a:solidFill>
              </a:rPr>
              <a:t>Лексико-морфологічні архаїзми</a:t>
            </a:r>
            <a:endParaRPr lang="uk-UA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3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79512" y="2136339"/>
            <a:ext cx="87849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 smtClean="0"/>
              <a:t>застарілі</a:t>
            </a:r>
            <a:r>
              <a:rPr lang="ru-RU" sz="2800" dirty="0" smtClean="0"/>
              <a:t> </a:t>
            </a:r>
            <a:r>
              <a:rPr lang="ru-RU" sz="2800" dirty="0"/>
              <a:t>слова,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різняться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сучасних</a:t>
            </a:r>
            <a:r>
              <a:rPr lang="ru-RU" sz="2800" dirty="0"/>
              <a:t> </a:t>
            </a:r>
            <a:r>
              <a:rPr lang="ru-RU" sz="2800" dirty="0" err="1"/>
              <a:t>фонетичним</a:t>
            </a:r>
            <a:r>
              <a:rPr lang="ru-RU" sz="2800" dirty="0"/>
              <a:t> </a:t>
            </a:r>
            <a:r>
              <a:rPr lang="ru-RU" sz="2800" dirty="0" err="1"/>
              <a:t>вираженням</a:t>
            </a:r>
            <a:r>
              <a:rPr lang="ru-RU" sz="2800" dirty="0"/>
              <a:t> (</a:t>
            </a:r>
            <a:r>
              <a:rPr lang="ru-RU" sz="2800" dirty="0" err="1"/>
              <a:t>однією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кількома</a:t>
            </a:r>
            <a:r>
              <a:rPr lang="ru-RU" sz="2800" dirty="0"/>
              <a:t> фонемами): </a:t>
            </a:r>
            <a:r>
              <a:rPr lang="ru-RU" sz="2800" i="1" dirty="0" err="1"/>
              <a:t>дерво</a:t>
            </a:r>
            <a:r>
              <a:rPr lang="ru-RU" sz="2800" dirty="0"/>
              <a:t> (СГ, </a:t>
            </a:r>
            <a:r>
              <a:rPr lang="en-US" sz="2800" dirty="0"/>
              <a:t>I</a:t>
            </a:r>
            <a:r>
              <a:rPr lang="uk-UA" sz="2800" dirty="0"/>
              <a:t>, с. 368</a:t>
            </a:r>
            <a:r>
              <a:rPr lang="ru-RU" sz="2800" dirty="0"/>
              <a:t>) – </a:t>
            </a:r>
            <a:r>
              <a:rPr lang="ru-RU" sz="2800" i="1" dirty="0"/>
              <a:t>дерево </a:t>
            </a:r>
            <a:r>
              <a:rPr lang="ru-RU" sz="2800" dirty="0"/>
              <a:t>(</a:t>
            </a:r>
            <a:r>
              <a:rPr lang="ru-RU" sz="2800" dirty="0" err="1"/>
              <a:t>сучасна</a:t>
            </a:r>
            <a:r>
              <a:rPr lang="ru-RU" sz="2800" dirty="0"/>
              <a:t> норма),</a:t>
            </a:r>
            <a:r>
              <a:rPr lang="ru-RU" sz="2800" i="1" dirty="0"/>
              <a:t> </a:t>
            </a:r>
            <a:r>
              <a:rPr lang="ru-RU" sz="2800" i="1" dirty="0" err="1"/>
              <a:t>єнерал</a:t>
            </a:r>
            <a:r>
              <a:rPr lang="ru-RU" sz="2800" dirty="0"/>
              <a:t> (СГ, </a:t>
            </a:r>
            <a:r>
              <a:rPr lang="en-US" sz="2800" dirty="0"/>
              <a:t>I</a:t>
            </a:r>
            <a:r>
              <a:rPr lang="uk-UA" sz="2800" dirty="0"/>
              <a:t>, с. 468</a:t>
            </a:r>
            <a:r>
              <a:rPr lang="ru-RU" sz="2800" dirty="0"/>
              <a:t>) – </a:t>
            </a:r>
            <a:r>
              <a:rPr lang="ru-RU" sz="2800" i="1" dirty="0"/>
              <a:t>генерал, </a:t>
            </a:r>
            <a:r>
              <a:rPr lang="ru-RU" sz="2800" i="1" dirty="0" err="1"/>
              <a:t>жас</a:t>
            </a:r>
            <a:r>
              <a:rPr lang="ru-RU" sz="2800" dirty="0"/>
              <a:t> (СГ, </a:t>
            </a:r>
            <a:r>
              <a:rPr lang="en-US" sz="2800" dirty="0"/>
              <a:t>I</a:t>
            </a:r>
            <a:r>
              <a:rPr lang="uk-UA" sz="2800" dirty="0"/>
              <a:t>, </a:t>
            </a:r>
            <a:r>
              <a:rPr lang="ru-RU" sz="2800" dirty="0"/>
              <a:t>с. 475) – </a:t>
            </a:r>
            <a:r>
              <a:rPr lang="ru-RU" sz="2800" i="1" dirty="0" err="1"/>
              <a:t>жах</a:t>
            </a:r>
            <a:r>
              <a:rPr lang="ru-RU" sz="2800" i="1" dirty="0"/>
              <a:t>, </a:t>
            </a:r>
            <a:r>
              <a:rPr lang="ru-RU" sz="2800" i="1" dirty="0" err="1"/>
              <a:t>пашкет</a:t>
            </a:r>
            <a:r>
              <a:rPr lang="ru-RU" sz="2800" i="1" dirty="0"/>
              <a:t> </a:t>
            </a:r>
            <a:r>
              <a:rPr lang="ru-RU" sz="2800" dirty="0"/>
              <a:t>(СГ, ІІІ, с. 104)</a:t>
            </a:r>
            <a:r>
              <a:rPr lang="ru-RU" sz="2800" i="1" dirty="0"/>
              <a:t> – паштет, </a:t>
            </a:r>
            <a:r>
              <a:rPr lang="ru-RU" sz="2800" i="1" dirty="0" err="1"/>
              <a:t>юлиця</a:t>
            </a:r>
            <a:r>
              <a:rPr lang="ru-RU" sz="2800" i="1" dirty="0"/>
              <a:t> </a:t>
            </a:r>
            <a:r>
              <a:rPr lang="ru-RU" sz="2800" dirty="0"/>
              <a:t>(СГ, І</a:t>
            </a:r>
            <a:r>
              <a:rPr lang="en-US" sz="2800" dirty="0"/>
              <a:t>V</a:t>
            </a:r>
            <a:r>
              <a:rPr lang="uk-UA" sz="2800" dirty="0"/>
              <a:t>, с. 531) </a:t>
            </a:r>
            <a:r>
              <a:rPr lang="uk-UA" sz="2800" i="1" dirty="0"/>
              <a:t>– вулиця,</a:t>
            </a:r>
            <a:r>
              <a:rPr lang="uk-UA" sz="2800" dirty="0"/>
              <a:t> </a:t>
            </a:r>
            <a:r>
              <a:rPr lang="ru-RU" sz="2800" i="1" dirty="0" err="1"/>
              <a:t>цвітень</a:t>
            </a:r>
            <a:r>
              <a:rPr lang="ru-RU" sz="2800" i="1" dirty="0"/>
              <a:t> </a:t>
            </a:r>
            <a:r>
              <a:rPr lang="ru-RU" sz="2800" dirty="0"/>
              <a:t>(РУС-24-33, </a:t>
            </a:r>
            <a:r>
              <a:rPr lang="en-US" sz="2800" dirty="0"/>
              <a:t>I</a:t>
            </a:r>
            <a:r>
              <a:rPr lang="uk-UA" sz="2800" dirty="0"/>
              <a:t>, с. 5)</a:t>
            </a:r>
            <a:r>
              <a:rPr lang="uk-UA" sz="2800" i="1" dirty="0"/>
              <a:t> </a:t>
            </a:r>
            <a:r>
              <a:rPr lang="uk-UA" sz="2800" dirty="0"/>
              <a:t>–</a:t>
            </a:r>
            <a:r>
              <a:rPr lang="uk-UA" sz="2800" i="1" dirty="0"/>
              <a:t> квітень. </a:t>
            </a:r>
            <a:endParaRPr lang="uk-UA" sz="28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1619672" y="886996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 smtClean="0">
                <a:solidFill>
                  <a:schemeClr val="tx2"/>
                </a:solidFill>
              </a:rPr>
              <a:t>Лексико-</a:t>
            </a:r>
            <a:r>
              <a:rPr lang="ru-RU" sz="3200" u="sng" dirty="0" err="1" smtClean="0">
                <a:solidFill>
                  <a:schemeClr val="tx2"/>
                </a:solidFill>
              </a:rPr>
              <a:t>фонетичні</a:t>
            </a:r>
            <a:r>
              <a:rPr lang="ru-RU" sz="3200" u="sng" dirty="0" smtClean="0">
                <a:solidFill>
                  <a:schemeClr val="tx2"/>
                </a:solidFill>
              </a:rPr>
              <a:t> </a:t>
            </a:r>
            <a:r>
              <a:rPr lang="ru-RU" sz="3200" u="sng" dirty="0" err="1" smtClean="0">
                <a:solidFill>
                  <a:schemeClr val="tx2"/>
                </a:solidFill>
              </a:rPr>
              <a:t>архаїзми</a:t>
            </a:r>
            <a:endParaRPr lang="uk-UA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1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79512" y="1997839"/>
            <a:ext cx="8712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це </a:t>
            </a:r>
            <a:r>
              <a:rPr lang="uk-UA" sz="2800" dirty="0"/>
              <a:t>окремі значення слів, що втратили свою актуальність, самі ж слова функціонують з іншим семантичним наповненням. Наприклад, архаїзувалось значення “поцілунок” (подається у </a:t>
            </a:r>
            <a:r>
              <a:rPr lang="uk-UA" sz="2800" dirty="0" err="1"/>
              <a:t>СУМі</a:t>
            </a:r>
            <a:r>
              <a:rPr lang="uk-UA" sz="2800" dirty="0"/>
              <a:t> з ремаркою </a:t>
            </a:r>
            <a:r>
              <a:rPr lang="uk-UA" sz="2800" i="1" dirty="0"/>
              <a:t>заст.</a:t>
            </a:r>
            <a:r>
              <a:rPr lang="uk-UA" sz="2800" dirty="0"/>
              <a:t>) слова </a:t>
            </a:r>
            <a:r>
              <a:rPr lang="uk-UA" sz="2800" i="1" dirty="0"/>
              <a:t>безе</a:t>
            </a:r>
            <a:r>
              <a:rPr lang="uk-UA" sz="2800" dirty="0"/>
              <a:t>, що вживається сьогодні зі значенням “легке тістечко із збитих та запечених яєчних білків із цукром”  (СУМ, </a:t>
            </a:r>
            <a:r>
              <a:rPr lang="en-US" sz="2800" dirty="0"/>
              <a:t>I</a:t>
            </a:r>
            <a:r>
              <a:rPr lang="uk-UA" sz="2800" dirty="0"/>
              <a:t>, с. 127). 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2339752" y="566033"/>
            <a:ext cx="4392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u="sng" dirty="0" smtClean="0">
                <a:solidFill>
                  <a:schemeClr val="tx2"/>
                </a:solidFill>
              </a:rPr>
              <a:t>Семантичні архаїзми</a:t>
            </a:r>
            <a:endParaRPr lang="uk-UA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7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717801" y="116632"/>
            <a:ext cx="56972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err="1" smtClean="0">
                <a:solidFill>
                  <a:schemeClr val="tx2"/>
                </a:solidFill>
              </a:rPr>
              <a:t>Елімінанти</a:t>
            </a:r>
            <a:r>
              <a:rPr lang="uk-UA" sz="5400" dirty="0">
                <a:solidFill>
                  <a:schemeClr val="tx2"/>
                </a:solidFill>
              </a:rPr>
              <a:t> </a:t>
            </a:r>
            <a:r>
              <a:rPr lang="uk-UA" sz="5400" dirty="0" smtClean="0">
                <a:solidFill>
                  <a:schemeClr val="tx2"/>
                </a:solidFill>
              </a:rPr>
              <a:t/>
            </a:r>
            <a:br>
              <a:rPr lang="uk-UA" sz="5400" dirty="0" smtClean="0">
                <a:solidFill>
                  <a:schemeClr val="tx2"/>
                </a:solidFill>
              </a:rPr>
            </a:br>
            <a:r>
              <a:rPr lang="uk-UA" sz="5400" dirty="0" smtClean="0">
                <a:solidFill>
                  <a:schemeClr val="tx2"/>
                </a:solidFill>
              </a:rPr>
              <a:t>(лексичні втрати)</a:t>
            </a:r>
            <a:endParaRPr lang="uk-UA" sz="5400" dirty="0">
              <a:solidFill>
                <a:schemeClr val="tx2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257549" y="1964353"/>
            <a:ext cx="861770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uk-UA" sz="2400" dirty="0" smtClean="0"/>
              <a:t>іменники </a:t>
            </a:r>
            <a:r>
              <a:rPr lang="uk-UA" sz="2400" dirty="0"/>
              <a:t>(</a:t>
            </a:r>
            <a:r>
              <a:rPr lang="uk-UA" sz="2400" i="1" dirty="0"/>
              <a:t>гайдабура,  </a:t>
            </a:r>
            <a:r>
              <a:rPr lang="uk-UA" sz="2400" i="1" dirty="0" err="1"/>
              <a:t>давучка</a:t>
            </a:r>
            <a:r>
              <a:rPr lang="uk-UA" sz="2400" i="1" dirty="0"/>
              <a:t>, </a:t>
            </a:r>
            <a:r>
              <a:rPr lang="uk-UA" sz="2400" i="1" dirty="0" err="1"/>
              <a:t>джурґа</a:t>
            </a:r>
            <a:r>
              <a:rPr lang="uk-UA" sz="2400" i="1" dirty="0"/>
              <a:t>, </a:t>
            </a:r>
            <a:r>
              <a:rPr lang="uk-UA" sz="2400" i="1" dirty="0" err="1"/>
              <a:t>дивація</a:t>
            </a:r>
            <a:r>
              <a:rPr lang="uk-UA" sz="2400" i="1" dirty="0"/>
              <a:t>, </a:t>
            </a:r>
            <a:r>
              <a:rPr lang="uk-UA" sz="2400" i="1" dirty="0" err="1"/>
              <a:t>літавиця</a:t>
            </a:r>
            <a:r>
              <a:rPr lang="uk-UA" sz="2400" dirty="0"/>
              <a:t>); </a:t>
            </a:r>
            <a:endParaRPr lang="uk-UA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uk-UA" sz="2400" dirty="0" smtClean="0"/>
              <a:t>прикметники </a:t>
            </a:r>
            <a:r>
              <a:rPr lang="uk-UA" sz="2400" dirty="0"/>
              <a:t>(</a:t>
            </a:r>
            <a:r>
              <a:rPr lang="uk-UA" sz="2400" i="1" dirty="0" err="1"/>
              <a:t>жихлий</a:t>
            </a:r>
            <a:r>
              <a:rPr lang="uk-UA" sz="2400" i="1" dirty="0"/>
              <a:t>, </a:t>
            </a:r>
            <a:r>
              <a:rPr lang="uk-UA" sz="2400" i="1" dirty="0" err="1"/>
              <a:t>леґавий</a:t>
            </a:r>
            <a:r>
              <a:rPr lang="uk-UA" sz="2400" i="1" dirty="0"/>
              <a:t>, </a:t>
            </a:r>
            <a:r>
              <a:rPr lang="uk-UA" sz="2400" i="1" dirty="0" err="1"/>
              <a:t>укий</a:t>
            </a:r>
            <a:r>
              <a:rPr lang="uk-UA" sz="2400" i="1" dirty="0"/>
              <a:t>, </a:t>
            </a:r>
            <a:r>
              <a:rPr lang="uk-UA" sz="2400" i="1" dirty="0" err="1"/>
              <a:t>унимливий</a:t>
            </a:r>
            <a:r>
              <a:rPr lang="uk-UA" sz="2400" i="1" dirty="0"/>
              <a:t>,  </a:t>
            </a:r>
            <a:r>
              <a:rPr lang="uk-UA" sz="2400" i="1" dirty="0" err="1"/>
              <a:t>фафравий</a:t>
            </a:r>
            <a:r>
              <a:rPr lang="uk-UA" sz="2400" dirty="0"/>
              <a:t>); </a:t>
            </a:r>
            <a:endParaRPr lang="uk-UA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uk-UA" sz="2400" dirty="0" smtClean="0"/>
              <a:t>дієслова </a:t>
            </a:r>
            <a:r>
              <a:rPr lang="uk-UA" sz="2400" dirty="0"/>
              <a:t>(</a:t>
            </a:r>
            <a:r>
              <a:rPr lang="uk-UA" sz="2400" i="1" dirty="0"/>
              <a:t>вибанітувати, </a:t>
            </a:r>
            <a:r>
              <a:rPr lang="uk-UA" sz="2400" i="1" dirty="0" err="1"/>
              <a:t>виктувати</a:t>
            </a:r>
            <a:r>
              <a:rPr lang="uk-UA" sz="2400" i="1" dirty="0"/>
              <a:t>, </a:t>
            </a:r>
            <a:r>
              <a:rPr lang="uk-UA" sz="2400" i="1" dirty="0" err="1"/>
              <a:t>деменути</a:t>
            </a:r>
            <a:r>
              <a:rPr lang="uk-UA" sz="2400" i="1" dirty="0"/>
              <a:t>, </a:t>
            </a:r>
            <a:r>
              <a:rPr lang="uk-UA" sz="2400" i="1" dirty="0" err="1"/>
              <a:t>демнати</a:t>
            </a:r>
            <a:r>
              <a:rPr lang="uk-UA" sz="2400" i="1" dirty="0"/>
              <a:t>, </a:t>
            </a:r>
            <a:r>
              <a:rPr lang="uk-UA" sz="2400" i="1" dirty="0" err="1"/>
              <a:t>діскуватися</a:t>
            </a:r>
            <a:r>
              <a:rPr lang="uk-UA" sz="2400" i="1" dirty="0"/>
              <a:t>, </a:t>
            </a:r>
            <a:r>
              <a:rPr lang="uk-UA" sz="2400" i="1" dirty="0" err="1"/>
              <a:t>жакувати</a:t>
            </a:r>
            <a:r>
              <a:rPr lang="uk-UA" sz="2400" dirty="0"/>
              <a:t>); </a:t>
            </a:r>
            <a:endParaRPr lang="uk-UA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uk-UA" sz="2400" dirty="0" smtClean="0"/>
              <a:t>займенники </a:t>
            </a:r>
            <a:r>
              <a:rPr lang="uk-UA" sz="2400" dirty="0"/>
              <a:t>(</a:t>
            </a:r>
            <a:r>
              <a:rPr lang="uk-UA" sz="2400" i="1" dirty="0" err="1"/>
              <a:t>даєден</a:t>
            </a:r>
            <a:r>
              <a:rPr lang="uk-UA" sz="2400" i="1" dirty="0"/>
              <a:t>, </a:t>
            </a:r>
            <a:r>
              <a:rPr lang="uk-UA" sz="2400" i="1" dirty="0" err="1"/>
              <a:t>дащо</a:t>
            </a:r>
            <a:r>
              <a:rPr lang="uk-UA" sz="2400" dirty="0"/>
              <a:t>); </a:t>
            </a:r>
            <a:endParaRPr lang="uk-UA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uk-UA" sz="2400" dirty="0" smtClean="0"/>
              <a:t>прислівники </a:t>
            </a:r>
            <a:r>
              <a:rPr lang="uk-UA" sz="2400" dirty="0"/>
              <a:t>(</a:t>
            </a:r>
            <a:r>
              <a:rPr lang="uk-UA" sz="2400" i="1" dirty="0" err="1"/>
              <a:t>даві</a:t>
            </a:r>
            <a:r>
              <a:rPr lang="uk-UA" sz="2400" i="1" dirty="0"/>
              <a:t>, </a:t>
            </a:r>
            <a:r>
              <a:rPr lang="uk-UA" sz="2400" i="1" dirty="0" err="1"/>
              <a:t>десбіч</a:t>
            </a:r>
            <a:r>
              <a:rPr lang="uk-UA" sz="2400" i="1" dirty="0"/>
              <a:t>, </a:t>
            </a:r>
            <a:r>
              <a:rPr lang="uk-UA" sz="2400" i="1" dirty="0" err="1"/>
              <a:t>діправди</a:t>
            </a:r>
            <a:r>
              <a:rPr lang="uk-UA" sz="2400" i="1" dirty="0"/>
              <a:t>, </a:t>
            </a:r>
            <a:r>
              <a:rPr lang="uk-UA" sz="2400" i="1" dirty="0" err="1"/>
              <a:t>довадно</a:t>
            </a:r>
            <a:r>
              <a:rPr lang="uk-UA" sz="2400" i="1" dirty="0"/>
              <a:t>, </a:t>
            </a:r>
            <a:r>
              <a:rPr lang="uk-UA" sz="2400" i="1" dirty="0" err="1"/>
              <a:t>живко</a:t>
            </a:r>
            <a:r>
              <a:rPr lang="uk-UA" sz="2400" i="1" dirty="0"/>
              <a:t>, </a:t>
            </a:r>
            <a:r>
              <a:rPr lang="uk-UA" sz="2400" i="1" dirty="0" err="1"/>
              <a:t>удармицю</a:t>
            </a:r>
            <a:r>
              <a:rPr lang="uk-UA" sz="2400" dirty="0"/>
              <a:t>); </a:t>
            </a:r>
            <a:endParaRPr lang="uk-UA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uk-UA" sz="2400" dirty="0" smtClean="0"/>
              <a:t>прийменники </a:t>
            </a:r>
            <a:r>
              <a:rPr lang="uk-UA" sz="2400" dirty="0"/>
              <a:t>(</a:t>
            </a:r>
            <a:r>
              <a:rPr lang="uk-UA" sz="2400" i="1" dirty="0" err="1"/>
              <a:t>діля</a:t>
            </a:r>
            <a:r>
              <a:rPr lang="uk-UA" sz="2400" i="1" dirty="0"/>
              <a:t>,  </a:t>
            </a:r>
            <a:r>
              <a:rPr lang="uk-UA" sz="2400" i="1" dirty="0" err="1"/>
              <a:t>дле</a:t>
            </a:r>
            <a:r>
              <a:rPr lang="uk-UA" sz="2400" dirty="0"/>
              <a:t>); </a:t>
            </a:r>
            <a:endParaRPr lang="uk-UA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uk-UA" sz="2400" dirty="0" smtClean="0"/>
              <a:t>сполучники </a:t>
            </a:r>
            <a:r>
              <a:rPr lang="uk-UA" sz="2400" dirty="0"/>
              <a:t>(</a:t>
            </a:r>
            <a:r>
              <a:rPr lang="uk-UA" sz="2400" i="1" dirty="0"/>
              <a:t>лем, </a:t>
            </a:r>
            <a:r>
              <a:rPr lang="uk-UA" sz="2400" i="1" dirty="0" err="1"/>
              <a:t>оже</a:t>
            </a:r>
            <a:r>
              <a:rPr lang="uk-UA" sz="2400" i="1" dirty="0"/>
              <a:t>, дак</a:t>
            </a:r>
            <a:r>
              <a:rPr lang="uk-UA" sz="24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57781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827088" y="2349500"/>
            <a:ext cx="7488237" cy="230505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r>
              <a:rPr lang="uk-UA" sz="3600" kern="10" dirty="0">
                <a:solidFill>
                  <a:schemeClr val="tx2"/>
                </a:solidFill>
                <a:latin typeface="Impact"/>
              </a:rPr>
              <a:t>Процес </a:t>
            </a:r>
            <a:r>
              <a:rPr lang="uk-UA" sz="3600" kern="10" dirty="0" err="1">
                <a:solidFill>
                  <a:schemeClr val="tx2"/>
                </a:solidFill>
                <a:latin typeface="Impact"/>
              </a:rPr>
              <a:t>неологізації</a:t>
            </a:r>
            <a:endParaRPr lang="uk-UA" sz="3600" kern="10" dirty="0">
              <a:solidFill>
                <a:schemeClr val="tx2"/>
              </a:solidFill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44790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One\Documents\2019_10_16\IMG_00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4" t="1352" r="2941" b="16611"/>
          <a:stretch/>
        </p:blipFill>
        <p:spPr bwMode="auto">
          <a:xfrm>
            <a:off x="2325548" y="331805"/>
            <a:ext cx="4279337" cy="60618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779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956054" y="836712"/>
            <a:ext cx="61561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err="1" smtClean="0"/>
              <a:t>Сліпери</a:t>
            </a:r>
            <a:r>
              <a:rPr lang="ru-RU" dirty="0" smtClean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жіночі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чоловічі</a:t>
            </a:r>
            <a:r>
              <a:rPr lang="ru-RU" dirty="0"/>
              <a:t> </a:t>
            </a:r>
            <a:r>
              <a:rPr lang="ru-RU" dirty="0" err="1"/>
              <a:t>напівзакриті</a:t>
            </a:r>
            <a:r>
              <a:rPr lang="ru-RU" dirty="0"/>
              <a:t> </a:t>
            </a:r>
            <a:r>
              <a:rPr lang="ru-RU" dirty="0" err="1"/>
              <a:t>туфлі</a:t>
            </a:r>
            <a:r>
              <a:rPr lang="ru-RU" dirty="0"/>
              <a:t> на </a:t>
            </a:r>
            <a:r>
              <a:rPr lang="ru-RU" dirty="0" err="1"/>
              <a:t>низькому</a:t>
            </a:r>
            <a:r>
              <a:rPr lang="ru-RU" dirty="0"/>
              <a:t> ходу і </a:t>
            </a:r>
            <a:r>
              <a:rPr lang="ru-RU" dirty="0" err="1"/>
              <a:t>плоскій</a:t>
            </a:r>
            <a:r>
              <a:rPr lang="ru-RU" dirty="0"/>
              <a:t> </a:t>
            </a:r>
            <a:r>
              <a:rPr lang="ru-RU" dirty="0" err="1"/>
              <a:t>підошві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застібок</a:t>
            </a:r>
            <a:r>
              <a:rPr lang="ru-RU" dirty="0"/>
              <a:t>, </a:t>
            </a:r>
            <a:r>
              <a:rPr lang="ru-RU" dirty="0" err="1"/>
              <a:t>шнурків</a:t>
            </a:r>
            <a:r>
              <a:rPr lang="ru-RU" dirty="0"/>
              <a:t>, </a:t>
            </a:r>
            <a:r>
              <a:rPr lang="ru-RU" dirty="0" err="1"/>
              <a:t>пряжок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липучок</a:t>
            </a:r>
            <a:r>
              <a:rPr lang="ru-RU" dirty="0"/>
              <a:t> з невеликим </a:t>
            </a:r>
            <a:r>
              <a:rPr lang="ru-RU" dirty="0" err="1"/>
              <a:t>язичком</a:t>
            </a:r>
            <a:r>
              <a:rPr lang="ru-RU" dirty="0"/>
              <a:t> в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підйому</a:t>
            </a:r>
            <a:r>
              <a:rPr lang="ru-RU" dirty="0"/>
              <a:t> стопи. Головне </a:t>
            </a:r>
            <a:r>
              <a:rPr lang="ru-RU" dirty="0" err="1"/>
              <a:t>достоїнство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взуття</a:t>
            </a:r>
            <a:r>
              <a:rPr lang="ru-RU" dirty="0"/>
              <a:t> – комфорт і </a:t>
            </a:r>
            <a:r>
              <a:rPr lang="ru-RU" dirty="0" err="1"/>
              <a:t>зручність</a:t>
            </a:r>
            <a:endParaRPr lang="ru-RU" dirty="0"/>
          </a:p>
          <a:p>
            <a:pPr algn="just"/>
            <a:r>
              <a:rPr lang="ru-RU" dirty="0"/>
              <a:t>[</a:t>
            </a:r>
            <a:r>
              <a:rPr lang="en-US" dirty="0"/>
              <a:t>http://lubov–plus.org.ua/moda–dlya–divchat/modni–nizhky/scho–take–slipery–i–z–chym–jih–nosyty/].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15816" y="3501008"/>
            <a:ext cx="62345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	«</a:t>
            </a:r>
            <a:r>
              <a:rPr lang="ru-RU" i="1" dirty="0" err="1"/>
              <a:t>Сліпери</a:t>
            </a:r>
            <a:r>
              <a:rPr lang="ru-RU" i="1" dirty="0"/>
              <a:t> </a:t>
            </a:r>
            <a:r>
              <a:rPr lang="ru-RU" i="1" dirty="0" err="1"/>
              <a:t>настільки</a:t>
            </a:r>
            <a:r>
              <a:rPr lang="ru-RU" i="1" dirty="0"/>
              <a:t> </a:t>
            </a:r>
            <a:r>
              <a:rPr lang="ru-RU" i="1" dirty="0" err="1"/>
              <a:t>універсальні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носити</a:t>
            </a:r>
            <a:r>
              <a:rPr lang="ru-RU" i="1" dirty="0"/>
              <a:t> </a:t>
            </a:r>
            <a:r>
              <a:rPr lang="ru-RU" i="1" dirty="0" err="1"/>
              <a:t>їх</a:t>
            </a:r>
            <a:r>
              <a:rPr lang="ru-RU" i="1" dirty="0"/>
              <a:t> </a:t>
            </a:r>
            <a:r>
              <a:rPr lang="ru-RU" i="1" dirty="0" err="1"/>
              <a:t>можна</a:t>
            </a:r>
            <a:r>
              <a:rPr lang="ru-RU" i="1" dirty="0"/>
              <a:t> практично з будь–</a:t>
            </a:r>
            <a:r>
              <a:rPr lang="ru-RU" i="1" dirty="0" err="1"/>
              <a:t>яким</a:t>
            </a:r>
            <a:r>
              <a:rPr lang="ru-RU" i="1" dirty="0"/>
              <a:t> </a:t>
            </a:r>
            <a:r>
              <a:rPr lang="ru-RU" i="1" dirty="0" err="1"/>
              <a:t>одягом</a:t>
            </a:r>
            <a:r>
              <a:rPr lang="ru-RU" i="1" dirty="0"/>
              <a:t>. У </a:t>
            </a:r>
            <a:r>
              <a:rPr lang="ru-RU" i="1" dirty="0" err="1"/>
              <a:t>цьому</a:t>
            </a:r>
            <a:r>
              <a:rPr lang="ru-RU" i="1" dirty="0"/>
              <a:t> </a:t>
            </a:r>
            <a:r>
              <a:rPr lang="ru-RU" i="1" dirty="0" err="1"/>
              <a:t>сезоні</a:t>
            </a:r>
            <a:r>
              <a:rPr lang="ru-RU" i="1" dirty="0"/>
              <a:t> вони </a:t>
            </a:r>
            <a:r>
              <a:rPr lang="ru-RU" i="1" dirty="0" err="1"/>
              <a:t>вже</a:t>
            </a:r>
            <a:r>
              <a:rPr lang="ru-RU" i="1" dirty="0"/>
              <a:t> </a:t>
            </a:r>
            <a:r>
              <a:rPr lang="ru-RU" i="1" dirty="0" err="1"/>
              <a:t>майже</a:t>
            </a:r>
            <a:r>
              <a:rPr lang="ru-RU" i="1" dirty="0"/>
              <a:t> </a:t>
            </a:r>
            <a:r>
              <a:rPr lang="ru-RU" i="1" dirty="0" err="1"/>
              <a:t>витіснили</a:t>
            </a:r>
            <a:r>
              <a:rPr lang="ru-RU" i="1" dirty="0"/>
              <a:t> балетки»</a:t>
            </a:r>
            <a:endParaRPr lang="ru-RU" dirty="0"/>
          </a:p>
          <a:p>
            <a:pPr algn="just"/>
            <a:r>
              <a:rPr lang="ru-RU" dirty="0"/>
              <a:t>[https://www.novamoda.com.ua/pid–yakij–odyag–odivayut–sliperi/].</a:t>
            </a:r>
          </a:p>
        </p:txBody>
      </p:sp>
      <p:pic>
        <p:nvPicPr>
          <p:cNvPr id="13" name="Рисунок 12" descr="Пов’язане зображенн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822" y="1772816"/>
            <a:ext cx="280831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6073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в’язане зображенн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803" y="1209819"/>
            <a:ext cx="374441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3968" y="62068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err="1" smtClean="0"/>
              <a:t>Сліпони</a:t>
            </a:r>
            <a:r>
              <a:rPr lang="ru-RU" dirty="0"/>
              <a:t> (англ. </a:t>
            </a:r>
            <a:r>
              <a:rPr lang="ru-RU" i="1" dirty="0" err="1"/>
              <a:t>Vans</a:t>
            </a:r>
            <a:r>
              <a:rPr lang="ru-RU" i="1" dirty="0"/>
              <a:t> </a:t>
            </a:r>
            <a:r>
              <a:rPr lang="ru-RU" i="1" dirty="0" err="1"/>
              <a:t>shoes</a:t>
            </a:r>
            <a:r>
              <a:rPr lang="ru-RU" dirty="0"/>
              <a:t>) – </a:t>
            </a:r>
            <a:r>
              <a:rPr lang="ru-RU" dirty="0" err="1"/>
              <a:t>легкі</a:t>
            </a:r>
            <a:r>
              <a:rPr lang="ru-RU" dirty="0"/>
              <a:t> </a:t>
            </a:r>
            <a:r>
              <a:rPr lang="ru-RU" dirty="0" err="1"/>
              <a:t>кеди</a:t>
            </a:r>
            <a:r>
              <a:rPr lang="ru-RU" dirty="0"/>
              <a:t> без </a:t>
            </a:r>
            <a:r>
              <a:rPr lang="ru-RU" dirty="0" err="1"/>
              <a:t>шнурівки</a:t>
            </a:r>
            <a:r>
              <a:rPr lang="ru-RU" dirty="0"/>
              <a:t>. </a:t>
            </a:r>
            <a:r>
              <a:rPr lang="ru-RU" dirty="0" err="1"/>
              <a:t>Складаються</a:t>
            </a:r>
            <a:r>
              <a:rPr lang="ru-RU" dirty="0"/>
              <a:t> з </a:t>
            </a:r>
            <a:r>
              <a:rPr lang="ru-RU" dirty="0" err="1"/>
              <a:t>верхньої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 – </a:t>
            </a:r>
            <a:r>
              <a:rPr lang="ru-RU" dirty="0" err="1"/>
              <a:t>парусини</a:t>
            </a:r>
            <a:r>
              <a:rPr lang="ru-RU" dirty="0"/>
              <a:t> і </a:t>
            </a:r>
            <a:r>
              <a:rPr lang="ru-RU" dirty="0" err="1"/>
              <a:t>гумової</a:t>
            </a:r>
            <a:r>
              <a:rPr lang="ru-RU" dirty="0"/>
              <a:t> </a:t>
            </a:r>
            <a:r>
              <a:rPr lang="ru-RU" dirty="0" err="1"/>
              <a:t>підошви</a:t>
            </a:r>
            <a:endParaRPr lang="ru-RU" dirty="0"/>
          </a:p>
          <a:p>
            <a:pPr algn="just"/>
            <a:r>
              <a:rPr lang="ru-RU" dirty="0"/>
              <a:t>[https://</a:t>
            </a:r>
            <a:r>
              <a:rPr lang="ru-RU" dirty="0" smtClean="0"/>
              <a:t>uk.wikipedia.org/wiki].</a:t>
            </a:r>
            <a:endParaRPr lang="ru-RU" dirty="0"/>
          </a:p>
          <a:p>
            <a:pPr algn="just"/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85692" y="2755725"/>
            <a:ext cx="4968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	«</a:t>
            </a:r>
            <a:r>
              <a:rPr lang="ru-RU" i="1" dirty="0" err="1" smtClean="0"/>
              <a:t>Сліпони</a:t>
            </a:r>
            <a:r>
              <a:rPr lang="ru-RU" i="1" dirty="0" smtClean="0"/>
              <a:t> </a:t>
            </a:r>
            <a:r>
              <a:rPr lang="ru-RU" i="1" dirty="0"/>
              <a:t>(</a:t>
            </a:r>
            <a:r>
              <a:rPr lang="ru-RU" i="1" dirty="0" err="1"/>
              <a:t>мокасини</a:t>
            </a:r>
            <a:r>
              <a:rPr lang="ru-RU" i="1" dirty="0"/>
              <a:t> на </a:t>
            </a:r>
            <a:r>
              <a:rPr lang="ru-RU" i="1" dirty="0" err="1"/>
              <a:t>платформі</a:t>
            </a:r>
            <a:r>
              <a:rPr lang="ru-RU" i="1" dirty="0"/>
              <a:t>) </a:t>
            </a:r>
            <a:r>
              <a:rPr lang="ru-RU" i="1" dirty="0" err="1"/>
              <a:t>міцно</a:t>
            </a:r>
            <a:r>
              <a:rPr lang="ru-RU" i="1" dirty="0"/>
              <a:t> </a:t>
            </a:r>
            <a:r>
              <a:rPr lang="ru-RU" i="1" dirty="0" err="1"/>
              <a:t>влаштувалися</a:t>
            </a:r>
            <a:r>
              <a:rPr lang="ru-RU" i="1" dirty="0"/>
              <a:t> в </a:t>
            </a:r>
            <a:r>
              <a:rPr lang="ru-RU" i="1" dirty="0" err="1"/>
              <a:t>гардеробі</a:t>
            </a:r>
            <a:r>
              <a:rPr lang="ru-RU" i="1" dirty="0"/>
              <a:t> </a:t>
            </a:r>
            <a:r>
              <a:rPr lang="ru-RU" i="1" dirty="0" err="1"/>
              <a:t>модниць</a:t>
            </a:r>
            <a:r>
              <a:rPr lang="ru-RU" i="1" dirty="0"/>
              <a:t> </a:t>
            </a:r>
            <a:r>
              <a:rPr lang="ru-RU" i="1" dirty="0" err="1"/>
              <a:t>вже</a:t>
            </a:r>
            <a:r>
              <a:rPr lang="ru-RU" i="1" dirty="0"/>
              <a:t> </a:t>
            </a:r>
            <a:r>
              <a:rPr lang="ru-RU" i="1" dirty="0" err="1"/>
              <a:t>протягом</a:t>
            </a:r>
            <a:r>
              <a:rPr lang="ru-RU" i="1" dirty="0"/>
              <a:t> </a:t>
            </a:r>
            <a:r>
              <a:rPr lang="ru-RU" i="1" dirty="0" err="1"/>
              <a:t>декількох</a:t>
            </a:r>
            <a:r>
              <a:rPr lang="ru-RU" i="1" dirty="0"/>
              <a:t> </a:t>
            </a:r>
            <a:r>
              <a:rPr lang="ru-RU" i="1" dirty="0" err="1"/>
              <a:t>сезонів</a:t>
            </a:r>
            <a:r>
              <a:rPr lang="ru-RU" i="1" dirty="0"/>
              <a:t>»</a:t>
            </a:r>
            <a:endParaRPr lang="ru-RU" dirty="0"/>
          </a:p>
          <a:p>
            <a:pPr algn="just"/>
            <a:r>
              <a:rPr lang="ru-RU" dirty="0"/>
              <a:t>[</a:t>
            </a:r>
            <a:r>
              <a:rPr lang="en-US" dirty="0"/>
              <a:t>http</a:t>
            </a:r>
            <a:r>
              <a:rPr lang="ru-RU" dirty="0"/>
              <a:t>://</a:t>
            </a:r>
            <a:r>
              <a:rPr lang="en-US" dirty="0"/>
              <a:t>www</a:t>
            </a:r>
            <a:r>
              <a:rPr lang="ru-RU" dirty="0"/>
              <a:t>.</a:t>
            </a:r>
            <a:r>
              <a:rPr lang="en-US" dirty="0" err="1"/>
              <a:t>vue</a:t>
            </a:r>
            <a:r>
              <a:rPr lang="ru-RU" dirty="0"/>
              <a:t>.</a:t>
            </a:r>
            <a:r>
              <a:rPr lang="en-US" dirty="0"/>
              <a:t>com</a:t>
            </a:r>
            <a:r>
              <a:rPr lang="ru-RU" dirty="0"/>
              <a:t>.</a:t>
            </a:r>
            <a:r>
              <a:rPr lang="en-US" dirty="0" err="1"/>
              <a:t>ua</a:t>
            </a:r>
            <a:r>
              <a:rPr lang="ru-RU" dirty="0"/>
              <a:t>/</a:t>
            </a:r>
            <a:r>
              <a:rPr lang="en-US" dirty="0" err="1"/>
              <a:t>krasa</a:t>
            </a:r>
            <a:r>
              <a:rPr lang="ru-RU" dirty="0"/>
              <a:t>/212–</a:t>
            </a:r>
            <a:r>
              <a:rPr lang="en-US" dirty="0" err="1"/>
              <a:t>modni</a:t>
            </a:r>
            <a:r>
              <a:rPr lang="ru-RU" dirty="0"/>
              <a:t>–</a:t>
            </a:r>
            <a:r>
              <a:rPr lang="en-US" dirty="0" err="1"/>
              <a:t>tendentsii</a:t>
            </a:r>
            <a:r>
              <a:rPr lang="ru-RU" dirty="0"/>
              <a:t>/1296–</a:t>
            </a:r>
            <a:r>
              <a:rPr lang="en-US" dirty="0" err="1"/>
              <a:t>modne</a:t>
            </a:r>
            <a:r>
              <a:rPr lang="ru-RU" dirty="0"/>
              <a:t>–</a:t>
            </a:r>
            <a:r>
              <a:rPr lang="en-US" dirty="0" err="1"/>
              <a:t>vzuttia</a:t>
            </a:r>
            <a:r>
              <a:rPr lang="ru-RU" dirty="0"/>
              <a:t>–</a:t>
            </a:r>
            <a:r>
              <a:rPr lang="en-US" dirty="0" err="1"/>
              <a:t>vesna</a:t>
            </a:r>
            <a:r>
              <a:rPr lang="ru-RU" dirty="0"/>
              <a:t>–</a:t>
            </a:r>
            <a:r>
              <a:rPr lang="en-US" dirty="0" err="1"/>
              <a:t>lito</a:t>
            </a:r>
            <a:r>
              <a:rPr lang="ru-RU" dirty="0"/>
              <a:t>–2016.</a:t>
            </a:r>
            <a:r>
              <a:rPr lang="en-US" dirty="0"/>
              <a:t>html</a:t>
            </a:r>
            <a:r>
              <a:rPr lang="ru-RU" dirty="0"/>
              <a:t>].</a:t>
            </a:r>
          </a:p>
          <a:p>
            <a:pPr algn="just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305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2"/>
          <p:cNvSpPr>
            <a:spLocks noChangeArrowheads="1" noChangeShapeType="1" noTextEdit="1"/>
          </p:cNvSpPr>
          <p:nvPr/>
        </p:nvSpPr>
        <p:spPr bwMode="auto">
          <a:xfrm>
            <a:off x="1116013" y="2133600"/>
            <a:ext cx="7129462" cy="31686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uk-UA" sz="3600" kern="10" dirty="0">
                <a:solidFill>
                  <a:schemeClr val="tx2"/>
                </a:solidFill>
                <a:latin typeface="Impact"/>
              </a:rPr>
              <a:t>Засвоєння мовою</a:t>
            </a:r>
          </a:p>
          <a:p>
            <a:r>
              <a:rPr lang="uk-UA" sz="3600" kern="10" dirty="0">
                <a:solidFill>
                  <a:schemeClr val="tx2"/>
                </a:solidFill>
                <a:latin typeface="Impact"/>
              </a:rPr>
              <a:t>іншомовних слів</a:t>
            </a:r>
          </a:p>
        </p:txBody>
      </p:sp>
    </p:spTree>
    <p:extLst>
      <p:ext uri="{BB962C8B-B14F-4D97-AF65-F5344CB8AC3E}">
        <p14:creationId xmlns:p14="http://schemas.microsoft.com/office/powerpoint/2010/main" val="231022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9" name="Picture 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7762"/>
            <a:ext cx="5973465" cy="660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35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996952"/>
            <a:ext cx="63527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https://</a:t>
            </a:r>
            <a:r>
              <a:rPr lang="en-US" sz="4800" dirty="0" smtClean="0"/>
              <a:t>slovotvir.org.ua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6456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58575" cy="848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55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-609600"/>
            <a:ext cx="11277600" cy="807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5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4905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08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1331913" y="2874963"/>
            <a:ext cx="8412162" cy="4032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uk-UA" sz="3600" kern="10">
              <a:ln w="9525">
                <a:solidFill>
                  <a:srgbClr val="99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78179" name="Picture 1" descr="C:\Users\yur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8713788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76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4" descr="C:\Users\yura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74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One\Documents\2019_10_16\IMG_000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4" t="1455" r="8088" b="17963"/>
          <a:stretch/>
        </p:blipFill>
        <p:spPr bwMode="auto">
          <a:xfrm>
            <a:off x="107504" y="908720"/>
            <a:ext cx="2745590" cy="44089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C:\Users\One\Documents\2019_10_16\IMG_000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" t="8734" r="8235" b="9437"/>
          <a:stretch/>
        </p:blipFill>
        <p:spPr bwMode="auto">
          <a:xfrm>
            <a:off x="3059832" y="908720"/>
            <a:ext cx="2736304" cy="44089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One\Documents\2019_10_16\IMG_000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4784" r="7500" b="12660"/>
          <a:stretch/>
        </p:blipFill>
        <p:spPr bwMode="auto">
          <a:xfrm>
            <a:off x="5929739" y="908720"/>
            <a:ext cx="3077368" cy="44089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575038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Перевидання словників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5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708920"/>
            <a:ext cx="50193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https://</a:t>
            </a:r>
            <a:r>
              <a:rPr lang="en-US" sz="4800" dirty="0" smtClean="0"/>
              <a:t>r2u.org.ua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158231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45433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94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дминистратор\Desktop\Темпус Презентація\fsSx2Yi_U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720725"/>
            <a:ext cx="3959225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/>
          <p:nvPr/>
        </p:nvSpPr>
        <p:spPr>
          <a:xfrm>
            <a:off x="1619250" y="5367338"/>
            <a:ext cx="5905500" cy="769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4400" b="1" dirty="0">
                <a:solidFill>
                  <a:srgbClr val="002060"/>
                </a:solidFill>
                <a:latin typeface="+mn-lt"/>
              </a:rPr>
              <a:t>Успішної комунікації!</a:t>
            </a:r>
            <a:endParaRPr lang="ru-RU" sz="44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6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1331913" y="2874963"/>
            <a:ext cx="8412162" cy="4032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uk-UA" sz="3600" kern="10" dirty="0">
              <a:ln w="9525">
                <a:solidFill>
                  <a:srgbClr val="99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74084" name="Picture 1" descr="C:\Users\yura\Desktop\1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653951"/>
            <a:ext cx="3960812" cy="536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913" y="6021288"/>
            <a:ext cx="669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www.pravopys.net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43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ne\Desktop\ПРАВОПИС\yjdb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99" y="620688"/>
            <a:ext cx="3933825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601199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http://www.inmo.org.ua/assets/files/2019/Ukr.%20pravopys%20(2019).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10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981"/>
            <a:ext cx="9144000" cy="507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5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Основні зміни у Правопис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781"/>
            <a:ext cx="5328592" cy="673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74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а обкладинка">
  <a:themeElements>
    <a:clrScheme name="Тверда обкладинка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а обкладинка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а обкладинка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верда обкладинка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3056</TotalTime>
  <Words>759</Words>
  <Application>Microsoft Office PowerPoint</Application>
  <PresentationFormat>Экран (4:3)</PresentationFormat>
  <Paragraphs>62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Тверда обкладинка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Розвиток словникового складу літературної мови визначають такі процеси:</vt:lpstr>
      <vt:lpstr>Презентация PowerPoint</vt:lpstr>
      <vt:lpstr>Діапазон стилістичних змін: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TSPU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SRV</dc:creator>
  <cp:lastModifiedBy>Пользователь Windows</cp:lastModifiedBy>
  <cp:revision>197</cp:revision>
  <cp:lastPrinted>2017-02-16T22:34:40Z</cp:lastPrinted>
  <dcterms:created xsi:type="dcterms:W3CDTF">2004-10-11T07:55:06Z</dcterms:created>
  <dcterms:modified xsi:type="dcterms:W3CDTF">2019-10-17T08:52:35Z</dcterms:modified>
</cp:coreProperties>
</file>