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7" r:id="rId2"/>
    <p:sldId id="319" r:id="rId3"/>
    <p:sldId id="409" r:id="rId4"/>
    <p:sldId id="325" r:id="rId5"/>
    <p:sldId id="408" r:id="rId6"/>
    <p:sldId id="410" r:id="rId7"/>
    <p:sldId id="411" r:id="rId8"/>
    <p:sldId id="382" r:id="rId9"/>
    <p:sldId id="389" r:id="rId10"/>
    <p:sldId id="391" r:id="rId11"/>
    <p:sldId id="390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12" r:id="rId29"/>
    <p:sldId id="413" r:id="rId30"/>
    <p:sldId id="414" r:id="rId31"/>
    <p:sldId id="415" r:id="rId32"/>
    <p:sldId id="416" r:id="rId33"/>
    <p:sldId id="417" r:id="rId34"/>
    <p:sldId id="419" r:id="rId35"/>
    <p:sldId id="420" r:id="rId36"/>
    <p:sldId id="333" r:id="rId37"/>
    <p:sldId id="33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00"/>
    <a:srgbClr val="FF9933"/>
    <a:srgbClr val="FFFF99"/>
    <a:srgbClr val="CCFF99"/>
    <a:srgbClr val="CCFF66"/>
    <a:srgbClr val="CCFF33"/>
    <a:srgbClr val="FFFFCC"/>
    <a:srgbClr val="FF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60"/>
  </p:normalViewPr>
  <p:slideViewPr>
    <p:cSldViewPr>
      <p:cViewPr>
        <p:scale>
          <a:sx n="86" d="100"/>
          <a:sy n="86" d="100"/>
        </p:scale>
        <p:origin x="-91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5AAED9-AF35-479B-8C61-14CF44F58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54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01A3-A228-4C87-B7DD-E8B3C3B45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9945-387B-4D7E-8A7C-23CAC9284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2D9A-B70F-4835-95E5-DC742AB3B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80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1637-C78F-4788-8230-C94D1BA4C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7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5E92-F0ED-45D7-8C04-F1484D0EB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6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3579-36DE-4340-8F11-8B176A55F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6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F931-DAB6-4563-B2A0-3DAD12DCA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3192-3DEB-4120-BEDB-21A4DA526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3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3F84-5067-4E9E-98AB-AA62020A0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9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1BD8-EBAE-4249-B8D0-6915375FE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5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BE6FFA-58D7-4B14-8AAD-2D51CDE5D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73" r:id="rId2"/>
    <p:sldLayoutId id="2147485774" r:id="rId3"/>
    <p:sldLayoutId id="2147485775" r:id="rId4"/>
    <p:sldLayoutId id="2147485776" r:id="rId5"/>
    <p:sldLayoutId id="2147485777" r:id="rId6"/>
    <p:sldLayoutId id="2147485721" r:id="rId7"/>
    <p:sldLayoutId id="2147485722" r:id="rId8"/>
    <p:sldLayoutId id="2147485723" r:id="rId9"/>
    <p:sldLayoutId id="2147485778" r:id="rId10"/>
    <p:sldLayoutId id="2147485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57699" name="Прямокутник 1"/>
          <p:cNvSpPr>
            <a:spLocks noChangeArrowheads="1"/>
          </p:cNvSpPr>
          <p:nvPr/>
        </p:nvSpPr>
        <p:spPr bwMode="auto">
          <a:xfrm>
            <a:off x="827584" y="1325563"/>
            <a:ext cx="756084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4800" b="1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Норми </a:t>
            </a:r>
          </a:p>
          <a:p>
            <a:pPr algn="ctr"/>
            <a:r>
              <a:rPr lang="uk-UA" sz="4800" b="1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сучасної української літературної мови</a:t>
            </a:r>
            <a:endParaRPr lang="uk-UA" sz="4800" b="1" cap="al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5076056" y="2204864"/>
            <a:ext cx="3312368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ЯК СТАЛО:</a:t>
            </a:r>
          </a:p>
          <a:p>
            <a:pPr algn="ctr"/>
            <a:endParaRPr lang="uk-UA" sz="3200" dirty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фо</a:t>
            </a:r>
            <a:r>
              <a:rPr lang="uk-UA" sz="3200" dirty="0" err="1" smtClean="0">
                <a:solidFill>
                  <a:srgbClr val="FF0000"/>
                </a:solidFill>
              </a:rPr>
              <a:t>є</a:t>
            </a:r>
            <a:endParaRPr lang="uk-UA" sz="3200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Со</a:t>
            </a:r>
            <a:r>
              <a:rPr lang="uk-UA" sz="3200" dirty="0" err="1" smtClean="0">
                <a:solidFill>
                  <a:srgbClr val="FF0000"/>
                </a:solidFill>
              </a:rPr>
              <a:t>є</a:t>
            </a:r>
            <a:r>
              <a:rPr lang="uk-UA" sz="3200" dirty="0" err="1" smtClean="0">
                <a:solidFill>
                  <a:schemeClr val="tx1"/>
                </a:solidFill>
              </a:rPr>
              <a:t>р</a:t>
            </a:r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Саво</a:t>
            </a:r>
            <a:r>
              <a:rPr lang="uk-UA" sz="3200" dirty="0" err="1" smtClean="0">
                <a:solidFill>
                  <a:srgbClr val="FF0000"/>
                </a:solidFill>
              </a:rPr>
              <a:t>я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5" name="Загнутий кут 4"/>
          <p:cNvSpPr/>
          <p:nvPr/>
        </p:nvSpPr>
        <p:spPr>
          <a:xfrm>
            <a:off x="827584" y="2204864"/>
            <a:ext cx="3312368" cy="3960440"/>
          </a:xfrm>
          <a:prstGeom prst="foldedCorner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ЯК БУЛО: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фо</a:t>
            </a:r>
            <a:r>
              <a:rPr lang="uk-UA" sz="3200" dirty="0" smtClean="0">
                <a:solidFill>
                  <a:srgbClr val="FF0000"/>
                </a:solidFill>
              </a:rPr>
              <a:t>йє</a:t>
            </a:r>
            <a:endParaRPr lang="uk-UA" sz="3200" dirty="0">
              <a:solidFill>
                <a:srgbClr val="FF0000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Со</a:t>
            </a:r>
            <a:r>
              <a:rPr lang="uk-UA" sz="3200" dirty="0" err="1" smtClean="0">
                <a:solidFill>
                  <a:srgbClr val="FF0000"/>
                </a:solidFill>
              </a:rPr>
              <a:t>йє</a:t>
            </a:r>
            <a:r>
              <a:rPr lang="uk-UA" sz="3200" dirty="0" err="1" smtClean="0">
                <a:solidFill>
                  <a:schemeClr val="tx1"/>
                </a:solidFill>
              </a:rPr>
              <a:t>р</a:t>
            </a:r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Саво</a:t>
            </a:r>
            <a:r>
              <a:rPr lang="uk-UA" sz="3200" dirty="0" smtClean="0">
                <a:solidFill>
                  <a:srgbClr val="FF0000"/>
                </a:solidFill>
              </a:rPr>
              <a:t>йя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ЙОТУВАННЯ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ЙОТУВАННЯ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Загнутий кут 2"/>
          <p:cNvSpPr/>
          <p:nvPr/>
        </p:nvSpPr>
        <p:spPr>
          <a:xfrm>
            <a:off x="861548" y="2204864"/>
            <a:ext cx="7526875" cy="39350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«</a:t>
            </a:r>
            <a:r>
              <a:rPr lang="vi-VN" sz="2400" dirty="0" smtClean="0">
                <a:solidFill>
                  <a:schemeClr val="tx1"/>
                </a:solidFill>
              </a:rPr>
              <a:t>Звук </a:t>
            </a:r>
            <a:r>
              <a:rPr lang="vi-VN" sz="2400" dirty="0">
                <a:solidFill>
                  <a:schemeClr val="tx1"/>
                </a:solidFill>
              </a:rPr>
              <a:t>[</a:t>
            </a:r>
            <a:r>
              <a:rPr lang="en-US" sz="2400" dirty="0">
                <a:solidFill>
                  <a:schemeClr val="tx1"/>
                </a:solidFill>
              </a:rPr>
              <a:t>j] </a:t>
            </a:r>
            <a:r>
              <a:rPr lang="vi-VN" sz="2400" dirty="0">
                <a:solidFill>
                  <a:schemeClr val="tx1"/>
                </a:solidFill>
              </a:rPr>
              <a:t>звичайно передаємо відповідно до вимови іншомовного слова буквою </a:t>
            </a:r>
            <a:r>
              <a:rPr lang="vi-VN" sz="2400" b="1" dirty="0">
                <a:solidFill>
                  <a:schemeClr val="tx1"/>
                </a:solidFill>
              </a:rPr>
              <a:t>й</a:t>
            </a:r>
            <a:r>
              <a:rPr lang="vi-VN" sz="2400" dirty="0">
                <a:solidFill>
                  <a:schemeClr val="tx1"/>
                </a:solidFill>
              </a:rPr>
              <a:t>, а в складі звукосполучень [</a:t>
            </a:r>
            <a:r>
              <a:rPr lang="en-US" sz="2400" dirty="0">
                <a:solidFill>
                  <a:schemeClr val="tx1"/>
                </a:solidFill>
              </a:rPr>
              <a:t>je], [</a:t>
            </a:r>
            <a:r>
              <a:rPr lang="en-US" sz="2400" dirty="0" err="1">
                <a:solidFill>
                  <a:schemeClr val="tx1"/>
                </a:solidFill>
              </a:rPr>
              <a:t>ji</a:t>
            </a:r>
            <a:r>
              <a:rPr lang="en-US" sz="2400" dirty="0">
                <a:solidFill>
                  <a:schemeClr val="tx1"/>
                </a:solidFill>
              </a:rPr>
              <a:t>], [</a:t>
            </a:r>
            <a:r>
              <a:rPr lang="en-US" sz="2400" dirty="0" err="1">
                <a:solidFill>
                  <a:schemeClr val="tx1"/>
                </a:solidFill>
              </a:rPr>
              <a:t>ju</a:t>
            </a:r>
            <a:r>
              <a:rPr lang="en-US" sz="2400" dirty="0">
                <a:solidFill>
                  <a:schemeClr val="tx1"/>
                </a:solidFill>
              </a:rPr>
              <a:t>], [</a:t>
            </a:r>
            <a:r>
              <a:rPr lang="en-US" sz="2400" dirty="0" err="1">
                <a:solidFill>
                  <a:schemeClr val="tx1"/>
                </a:solidFill>
              </a:rPr>
              <a:t>ja</a:t>
            </a:r>
            <a:r>
              <a:rPr lang="en-US" sz="2400" dirty="0">
                <a:solidFill>
                  <a:schemeClr val="tx1"/>
                </a:solidFill>
              </a:rPr>
              <a:t>] </a:t>
            </a:r>
            <a:r>
              <a:rPr lang="vi-VN" sz="2400" dirty="0">
                <a:solidFill>
                  <a:schemeClr val="tx1"/>
                </a:solidFill>
              </a:rPr>
              <a:t>буквами </a:t>
            </a:r>
            <a:r>
              <a:rPr lang="vi-VN" sz="2400" b="1" dirty="0">
                <a:solidFill>
                  <a:schemeClr val="tx1"/>
                </a:solidFill>
              </a:rPr>
              <a:t>є, ї, ю, я</a:t>
            </a:r>
            <a:r>
              <a:rPr lang="vi-VN" sz="2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vi-VN" sz="2400" i="1" dirty="0" smtClean="0">
                <a:solidFill>
                  <a:schemeClr val="tx1"/>
                </a:solidFill>
              </a:rPr>
              <a:t>конве́єр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пле́єр</a:t>
            </a:r>
            <a:r>
              <a:rPr lang="vi-VN" sz="2400" i="1" dirty="0">
                <a:solidFill>
                  <a:schemeClr val="tx1"/>
                </a:solidFill>
              </a:rPr>
              <a:t>, фла́єр</a:t>
            </a:r>
            <a:r>
              <a:rPr lang="vi-VN" sz="2400" i="1" dirty="0" smtClean="0">
                <a:solidFill>
                  <a:schemeClr val="tx1"/>
                </a:solidFill>
              </a:rPr>
              <a:t>,</a:t>
            </a:r>
            <a:r>
              <a:rPr lang="uk-UA" sz="2400" i="1" dirty="0" smtClean="0">
                <a:solidFill>
                  <a:schemeClr val="tx1"/>
                </a:solidFill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</a:rPr>
              <a:t>круї́з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моза́їка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лоя́льний</a:t>
            </a:r>
            <a:r>
              <a:rPr lang="vi-VN" sz="2400" i="1" dirty="0">
                <a:solidFill>
                  <a:schemeClr val="tx1"/>
                </a:solidFill>
              </a:rPr>
              <a:t>, парано́я, </a:t>
            </a:r>
            <a:r>
              <a:rPr lang="vi-VN" sz="2400" i="1" dirty="0" smtClean="0">
                <a:solidFill>
                  <a:schemeClr val="tx1"/>
                </a:solidFill>
              </a:rPr>
              <a:t>плея́да</a:t>
            </a:r>
            <a:r>
              <a:rPr lang="vi-VN" sz="2400" i="1" dirty="0">
                <a:solidFill>
                  <a:schemeClr val="tx1"/>
                </a:solidFill>
              </a:rPr>
              <a:t>, роя́ль, саквоя́ж, секво́я, </a:t>
            </a:r>
            <a:r>
              <a:rPr lang="vi-VN" sz="2400" i="1" dirty="0" smtClean="0">
                <a:solidFill>
                  <a:schemeClr val="tx1"/>
                </a:solidFill>
              </a:rPr>
              <a:t>фая́нс</a:t>
            </a:r>
            <a:r>
              <a:rPr lang="vi-VN" sz="2400" i="1" dirty="0">
                <a:solidFill>
                  <a:schemeClr val="tx1"/>
                </a:solidFill>
              </a:rPr>
              <a:t>, феєрве́рк</a:t>
            </a:r>
            <a:r>
              <a:rPr lang="vi-VN" sz="2400" i="1" dirty="0" smtClean="0">
                <a:solidFill>
                  <a:schemeClr val="tx1"/>
                </a:solidFill>
              </a:rPr>
              <a:t>, ін’є́кція</a:t>
            </a:r>
            <a:r>
              <a:rPr lang="vi-VN" sz="2400" i="1" dirty="0">
                <a:solidFill>
                  <a:schemeClr val="tx1"/>
                </a:solidFill>
              </a:rPr>
              <a:t>, проє́кт, проє́кція, суб’є́кт, </a:t>
            </a:r>
            <a:r>
              <a:rPr lang="vi-VN" sz="2400" i="1" dirty="0" smtClean="0">
                <a:solidFill>
                  <a:schemeClr val="tx1"/>
                </a:solidFill>
              </a:rPr>
              <a:t>фоє́, </a:t>
            </a:r>
            <a:r>
              <a:rPr lang="vi-VN" sz="2400" i="1" dirty="0">
                <a:solidFill>
                  <a:schemeClr val="tx1"/>
                </a:solidFill>
              </a:rPr>
              <a:t>Гаї́ті, </a:t>
            </a:r>
            <a:r>
              <a:rPr lang="vi-VN" sz="2400" i="1" dirty="0" smtClean="0">
                <a:solidFill>
                  <a:schemeClr val="tx1"/>
                </a:solidFill>
              </a:rPr>
              <a:t>Го́я</a:t>
            </a:r>
            <a:r>
              <a:rPr lang="vi-VN" sz="2400" i="1" dirty="0">
                <a:solidFill>
                  <a:schemeClr val="tx1"/>
                </a:solidFill>
              </a:rPr>
              <a:t>, Єйтс, Саво́я, Феєрба́х, Ма́єр, Кає́нна, </a:t>
            </a:r>
            <a:r>
              <a:rPr lang="vi-VN" sz="2400" i="1" dirty="0" smtClean="0">
                <a:solidFill>
                  <a:schemeClr val="tx1"/>
                </a:solidFill>
              </a:rPr>
              <a:t>Іса́я</a:t>
            </a:r>
            <a:r>
              <a:rPr lang="vi-VN" sz="2400" i="1" dirty="0">
                <a:solidFill>
                  <a:schemeClr val="tx1"/>
                </a:solidFill>
              </a:rPr>
              <a:t>, Йога́нн, Рамбує́, Со́єр, </a:t>
            </a:r>
            <a:r>
              <a:rPr lang="vi-VN" sz="2400" i="1" dirty="0" smtClean="0">
                <a:solidFill>
                  <a:schemeClr val="tx1"/>
                </a:solidFill>
              </a:rPr>
              <a:t>Хая́м</a:t>
            </a:r>
            <a:r>
              <a:rPr lang="vi-VN" sz="2400" i="1" dirty="0">
                <a:solidFill>
                  <a:schemeClr val="tx1"/>
                </a:solidFill>
              </a:rPr>
              <a:t>, Хеєрда́л, </a:t>
            </a:r>
            <a:r>
              <a:rPr lang="vi-VN" sz="2400" i="1" dirty="0" smtClean="0">
                <a:solidFill>
                  <a:schemeClr val="tx1"/>
                </a:solidFill>
              </a:rPr>
              <a:t>Юно́на</a:t>
            </a:r>
            <a:r>
              <a:rPr lang="uk-UA" sz="2400" dirty="0" smtClean="0">
                <a:solidFill>
                  <a:schemeClr val="tx1"/>
                </a:solidFill>
              </a:rPr>
              <a:t>»</a:t>
            </a:r>
            <a:r>
              <a:rPr lang="vi-VN" sz="2400" dirty="0" smtClean="0">
                <a:solidFill>
                  <a:schemeClr val="tx1"/>
                </a:solidFill>
              </a:rPr>
              <a:t>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5076056" y="2204864"/>
            <a:ext cx="3312368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ЯК СТАЛО: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Ді</a:t>
            </a:r>
            <a:r>
              <a:rPr lang="uk-UA" sz="3200" dirty="0" err="1" smtClean="0">
                <a:solidFill>
                  <a:srgbClr val="FF0000"/>
                </a:solidFill>
              </a:rPr>
              <a:t>к</a:t>
            </a:r>
            <a:r>
              <a:rPr lang="uk-UA" sz="3200" dirty="0" err="1" smtClean="0">
                <a:solidFill>
                  <a:schemeClr val="tx1"/>
                </a:solidFill>
              </a:rPr>
              <a:t>енс</a:t>
            </a:r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Те</a:t>
            </a:r>
            <a:r>
              <a:rPr lang="uk-UA" sz="3200" dirty="0" err="1" smtClean="0">
                <a:solidFill>
                  <a:srgbClr val="FF0000"/>
                </a:solidFill>
              </a:rPr>
              <a:t>к</a:t>
            </a:r>
            <a:r>
              <a:rPr lang="uk-UA" sz="3200" dirty="0" err="1" smtClean="0">
                <a:solidFill>
                  <a:schemeClr val="tx1"/>
                </a:solidFill>
              </a:rPr>
              <a:t>ерей</a:t>
            </a:r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Бе</a:t>
            </a:r>
            <a:r>
              <a:rPr lang="uk-UA" sz="3200" dirty="0" err="1" smtClean="0">
                <a:solidFill>
                  <a:srgbClr val="FF0000"/>
                </a:solidFill>
              </a:rPr>
              <a:t>к</a:t>
            </a:r>
            <a:r>
              <a:rPr lang="uk-UA" sz="3200" dirty="0" err="1" smtClean="0">
                <a:solidFill>
                  <a:schemeClr val="tx1"/>
                </a:solidFill>
              </a:rPr>
              <a:t>і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5" name="Загнутий кут 4"/>
          <p:cNvSpPr/>
          <p:nvPr/>
        </p:nvSpPr>
        <p:spPr>
          <a:xfrm>
            <a:off x="827584" y="2204864"/>
            <a:ext cx="3312368" cy="3960440"/>
          </a:xfrm>
          <a:prstGeom prst="foldedCorner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ЯК БУЛО: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Ді</a:t>
            </a:r>
            <a:r>
              <a:rPr lang="uk-UA" sz="3200" dirty="0" smtClean="0">
                <a:solidFill>
                  <a:srgbClr val="FF0000"/>
                </a:solidFill>
              </a:rPr>
              <a:t>кк</a:t>
            </a:r>
            <a:r>
              <a:rPr lang="uk-UA" sz="3200" dirty="0" smtClean="0">
                <a:solidFill>
                  <a:schemeClr val="tx1"/>
                </a:solidFill>
              </a:rPr>
              <a:t>енс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Те</a:t>
            </a:r>
            <a:r>
              <a:rPr lang="uk-UA" sz="3200" dirty="0" smtClean="0">
                <a:solidFill>
                  <a:srgbClr val="FF0000"/>
                </a:solidFill>
              </a:rPr>
              <a:t>кк</a:t>
            </a:r>
            <a:r>
              <a:rPr lang="uk-UA" sz="3200" dirty="0" smtClean="0">
                <a:solidFill>
                  <a:schemeClr val="tx1"/>
                </a:solidFill>
              </a:rPr>
              <a:t>ерей</a:t>
            </a: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Бе</a:t>
            </a:r>
            <a:r>
              <a:rPr lang="uk-UA" sz="3200" dirty="0" err="1" smtClean="0">
                <a:solidFill>
                  <a:srgbClr val="FF0000"/>
                </a:solidFill>
              </a:rPr>
              <a:t>кк</a:t>
            </a:r>
            <a:r>
              <a:rPr lang="uk-UA" sz="3200" dirty="0" err="1" smtClean="0">
                <a:solidFill>
                  <a:schemeClr val="tx1"/>
                </a:solidFill>
              </a:rPr>
              <a:t>і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ВІДСУТНІСТЬ ПОДВОЄННЯ -КК-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ВІДСУТНІСТЬ ПОДВОЄННЯ -КК-</a:t>
            </a:r>
          </a:p>
        </p:txBody>
      </p:sp>
      <p:sp>
        <p:nvSpPr>
          <p:cNvPr id="3" name="Загнутий кут 2"/>
          <p:cNvSpPr/>
          <p:nvPr/>
        </p:nvSpPr>
        <p:spPr>
          <a:xfrm>
            <a:off x="861548" y="2204864"/>
            <a:ext cx="7526875" cy="39350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«</a:t>
            </a:r>
            <a:r>
              <a:rPr lang="vi-VN" sz="2400" dirty="0" smtClean="0">
                <a:solidFill>
                  <a:schemeClr val="tx1"/>
                </a:solidFill>
              </a:rPr>
              <a:t>Буквосполучення </a:t>
            </a:r>
            <a:r>
              <a:rPr lang="en-US" sz="2400" b="1" dirty="0" err="1">
                <a:solidFill>
                  <a:schemeClr val="tx1"/>
                </a:solidFill>
              </a:rPr>
              <a:t>ck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vi-VN" sz="2400" dirty="0">
                <a:solidFill>
                  <a:schemeClr val="tx1"/>
                </a:solidFill>
              </a:rPr>
              <a:t>що в англійській, німецькій, шведській та деяких інших мовах передає звук [</a:t>
            </a:r>
            <a:r>
              <a:rPr lang="en-US" sz="2400" dirty="0">
                <a:solidFill>
                  <a:schemeClr val="tx1"/>
                </a:solidFill>
              </a:rPr>
              <a:t>k], </a:t>
            </a:r>
            <a:r>
              <a:rPr lang="vi-VN" sz="2400" dirty="0">
                <a:solidFill>
                  <a:schemeClr val="tx1"/>
                </a:solidFill>
              </a:rPr>
              <a:t>відтворюємо українською буквою </a:t>
            </a:r>
            <a:r>
              <a:rPr lang="vi-VN" sz="2400" b="1" dirty="0">
                <a:solidFill>
                  <a:schemeClr val="tx1"/>
                </a:solidFill>
              </a:rPr>
              <a:t>к</a:t>
            </a:r>
            <a:r>
              <a:rPr lang="vi-VN" sz="2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vi-VN" sz="2400" i="1" dirty="0">
                <a:solidFill>
                  <a:schemeClr val="tx1"/>
                </a:solidFill>
              </a:rPr>
              <a:t>Ді́кенс, Ді́кінсон, Дже́ксон, </a:t>
            </a:r>
            <a:r>
              <a:rPr lang="vi-VN" sz="2400" i="1" dirty="0" smtClean="0">
                <a:solidFill>
                  <a:schemeClr val="tx1"/>
                </a:solidFill>
              </a:rPr>
              <a:t>Те́керей</a:t>
            </a:r>
            <a:r>
              <a:rPr lang="vi-VN" sz="2400" i="1" dirty="0">
                <a:solidFill>
                  <a:schemeClr val="tx1"/>
                </a:solidFill>
              </a:rPr>
              <a:t>, Бе́кі, Бу́кінгем, Бі́смарк, Брю́кнер, Бро́кес, Лама́рк, </a:t>
            </a:r>
            <a:r>
              <a:rPr lang="vi-VN" sz="2400" i="1" dirty="0" smtClean="0">
                <a:solidFill>
                  <a:schemeClr val="tx1"/>
                </a:solidFill>
              </a:rPr>
              <a:t>Што́кманн</a:t>
            </a:r>
            <a:r>
              <a:rPr lang="vi-VN" sz="2400" i="1" dirty="0">
                <a:solidFill>
                  <a:schemeClr val="tx1"/>
                </a:solidFill>
              </a:rPr>
              <a:t>, Стокго́льм, Ру́дбек, </a:t>
            </a:r>
            <a:r>
              <a:rPr lang="vi-VN" sz="2400" i="1" dirty="0" smtClean="0">
                <a:solidFill>
                  <a:schemeClr val="tx1"/>
                </a:solidFill>
              </a:rPr>
              <a:t>Ше́рлок</a:t>
            </a:r>
            <a:r>
              <a:rPr lang="uk-UA" sz="2400" dirty="0" smtClean="0">
                <a:solidFill>
                  <a:schemeClr val="tx1"/>
                </a:solidFill>
              </a:rPr>
              <a:t>»</a:t>
            </a:r>
            <a:r>
              <a:rPr lang="vi-VN" sz="2400" i="1" dirty="0" smtClean="0">
                <a:solidFill>
                  <a:schemeClr val="tx1"/>
                </a:solidFill>
              </a:rPr>
              <a:t>.</a:t>
            </a:r>
            <a:endParaRPr lang="uk-UA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5076056" y="2204864"/>
            <a:ext cx="3312368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>
                <a:solidFill>
                  <a:schemeClr val="tx1"/>
                </a:solidFill>
              </a:rPr>
              <a:t>Як </a:t>
            </a:r>
            <a:r>
              <a:rPr lang="uk-UA" sz="3200" cap="all" dirty="0" smtClean="0">
                <a:solidFill>
                  <a:schemeClr val="tx1"/>
                </a:solidFill>
              </a:rPr>
              <a:t>треба:</a:t>
            </a:r>
          </a:p>
          <a:p>
            <a:pPr algn="ctr"/>
            <a:endParaRPr lang="uk-UA" sz="3600" dirty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міні</a:t>
            </a:r>
            <a:r>
              <a:rPr lang="uk-UA" sz="3200" dirty="0" err="1" smtClean="0">
                <a:solidFill>
                  <a:schemeClr val="tx1"/>
                </a:solidFill>
              </a:rPr>
              <a:t>спідниця</a:t>
            </a:r>
            <a:endParaRPr lang="uk-UA" sz="3200" dirty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топ</a:t>
            </a:r>
            <a:r>
              <a:rPr lang="uk-UA" sz="3200" dirty="0" err="1" smtClean="0">
                <a:solidFill>
                  <a:schemeClr val="tx1"/>
                </a:solidFill>
              </a:rPr>
              <a:t>менеджер</a:t>
            </a:r>
            <a:endParaRPr lang="uk-UA" sz="3200" dirty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бліц</a:t>
            </a:r>
            <a:r>
              <a:rPr lang="uk-UA" sz="3200" dirty="0" err="1" smtClean="0">
                <a:solidFill>
                  <a:schemeClr val="tx1"/>
                </a:solidFill>
              </a:rPr>
              <a:t>інтерв’ю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нутий кут 4"/>
          <p:cNvSpPr/>
          <p:nvPr/>
        </p:nvSpPr>
        <p:spPr>
          <a:xfrm>
            <a:off x="827584" y="2204864"/>
            <a:ext cx="3312368" cy="3960440"/>
          </a:xfrm>
          <a:prstGeom prst="foldedCorner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 smtClean="0">
                <a:solidFill>
                  <a:schemeClr val="tx1"/>
                </a:solidFill>
              </a:rPr>
              <a:t>Як було: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міні-</a:t>
            </a:r>
            <a:r>
              <a:rPr lang="uk-UA" sz="3200" dirty="0" smtClean="0">
                <a:solidFill>
                  <a:schemeClr val="tx1"/>
                </a:solidFill>
              </a:rPr>
              <a:t>спідниця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топ-</a:t>
            </a:r>
            <a:r>
              <a:rPr lang="uk-UA" sz="3200" dirty="0" smtClean="0">
                <a:solidFill>
                  <a:schemeClr val="tx1"/>
                </a:solidFill>
              </a:rPr>
              <a:t>менеджер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бліц-</a:t>
            </a:r>
            <a:r>
              <a:rPr lang="uk-UA" sz="3200" dirty="0" smtClean="0">
                <a:solidFill>
                  <a:schemeClr val="tx1"/>
                </a:solidFill>
              </a:rPr>
              <a:t>інтерв’ю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НАПИСАННЯ РАЗОМ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tx1"/>
                </a:solidFill>
              </a:rPr>
              <a:t>НАПИСАННЯ </a:t>
            </a:r>
            <a:r>
              <a:rPr lang="uk-UA" sz="4800" dirty="0" smtClean="0">
                <a:solidFill>
                  <a:schemeClr val="tx1"/>
                </a:solidFill>
              </a:rPr>
              <a:t>РАЗОМ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Загнутий кут 2"/>
          <p:cNvSpPr/>
          <p:nvPr/>
        </p:nvSpPr>
        <p:spPr>
          <a:xfrm>
            <a:off x="861548" y="2204864"/>
            <a:ext cx="7526875" cy="3935040"/>
          </a:xfrm>
          <a:prstGeom prst="foldedCorner">
            <a:avLst>
              <a:gd name="adj" fmla="val 8921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tx1"/>
                </a:solidFill>
              </a:rPr>
              <a:t>«Р а з о м пишемо:</a:t>
            </a:r>
          </a:p>
          <a:p>
            <a:pPr algn="ctr"/>
            <a:r>
              <a:rPr lang="vi-VN" sz="2200" dirty="0" smtClean="0">
                <a:solidFill>
                  <a:schemeClr val="tx1"/>
                </a:solidFill>
              </a:rPr>
              <a:t>слова з першим іншомовним </a:t>
            </a:r>
            <a:r>
              <a:rPr lang="vi-VN" sz="2200" dirty="0">
                <a:solidFill>
                  <a:schemeClr val="tx1"/>
                </a:solidFill>
              </a:rPr>
              <a:t>компонентом, </a:t>
            </a:r>
            <a:r>
              <a:rPr lang="vi-VN" sz="2200" dirty="0" smtClean="0">
                <a:solidFill>
                  <a:schemeClr val="tx1"/>
                </a:solidFill>
              </a:rPr>
              <a:t>що визначає кількісний(вищий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vi-VN" sz="2200" dirty="0" smtClean="0">
                <a:solidFill>
                  <a:schemeClr val="tx1"/>
                </a:solidFill>
              </a:rPr>
              <a:t>від </a:t>
            </a:r>
            <a:r>
              <a:rPr lang="vi-VN" sz="2200" dirty="0">
                <a:solidFill>
                  <a:schemeClr val="tx1"/>
                </a:solidFill>
              </a:rPr>
              <a:t>звичайного, дуже високий або слабкий, швидкий і т</a:t>
            </a:r>
            <a:r>
              <a:rPr lang="vi-VN" sz="2200" dirty="0" smtClean="0">
                <a:solidFill>
                  <a:schemeClr val="tx1"/>
                </a:solidFill>
              </a:rPr>
              <a:t>.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vi-VN" sz="2200" dirty="0" smtClean="0">
                <a:solidFill>
                  <a:schemeClr val="tx1"/>
                </a:solidFill>
              </a:rPr>
              <a:t>ін</a:t>
            </a:r>
            <a:r>
              <a:rPr lang="vi-VN" sz="2200" dirty="0">
                <a:solidFill>
                  <a:schemeClr val="tx1"/>
                </a:solidFill>
              </a:rPr>
              <a:t>.) вияв чого-небудь: </a:t>
            </a:r>
            <a:r>
              <a:rPr lang="vi-VN" sz="2200" b="1" dirty="0">
                <a:solidFill>
                  <a:schemeClr val="tx1"/>
                </a:solidFill>
              </a:rPr>
              <a:t>архі-, архи-, бліц-, гіпер-, екстра-, макро-, максі-, міді-, мікро-, міні-, мульти-, нано-</a:t>
            </a:r>
            <a:r>
              <a:rPr lang="vi-VN" sz="2200" b="1" dirty="0" smtClean="0">
                <a:solidFill>
                  <a:schemeClr val="tx1"/>
                </a:solidFill>
              </a:rPr>
              <a:t>,</a:t>
            </a:r>
            <a:r>
              <a:rPr lang="uk-UA" sz="2200" b="1" dirty="0" smtClean="0">
                <a:solidFill>
                  <a:schemeClr val="tx1"/>
                </a:solidFill>
              </a:rPr>
              <a:t> </a:t>
            </a:r>
            <a:r>
              <a:rPr lang="vi-VN" sz="2200" b="1" dirty="0" smtClean="0">
                <a:solidFill>
                  <a:schemeClr val="tx1"/>
                </a:solidFill>
              </a:rPr>
              <a:t>полі-</a:t>
            </a:r>
            <a:r>
              <a:rPr lang="vi-VN" sz="2200" b="1" dirty="0">
                <a:solidFill>
                  <a:schemeClr val="tx1"/>
                </a:solidFill>
              </a:rPr>
              <a:t>, преміум-, супер-, топ-, ультра-, флеш-</a:t>
            </a:r>
            <a:r>
              <a:rPr lang="vi-VN" sz="2200" dirty="0" smtClean="0">
                <a:solidFill>
                  <a:schemeClr val="tx1"/>
                </a:solidFill>
              </a:rPr>
              <a:t>: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vi-VN" sz="2200" i="1" dirty="0" smtClean="0">
                <a:solidFill>
                  <a:schemeClr val="tx1"/>
                </a:solidFill>
              </a:rPr>
              <a:t>архіскладн</a:t>
            </a:r>
            <a:r>
              <a:rPr lang="en-US" sz="2200" i="1" dirty="0">
                <a:solidFill>
                  <a:schemeClr val="tx1"/>
                </a:solidFill>
              </a:rPr>
              <a:t>ú</a:t>
            </a:r>
            <a:r>
              <a:rPr lang="vi-VN" sz="2200" i="1" dirty="0">
                <a:solidFill>
                  <a:schemeClr val="tx1"/>
                </a:solidFill>
              </a:rPr>
              <a:t>й, архидия́кон, бліцопи́тування, гіперм</a:t>
            </a:r>
            <a:r>
              <a:rPr lang="en-US" sz="2200" i="1" dirty="0">
                <a:solidFill>
                  <a:schemeClr val="tx1"/>
                </a:solidFill>
              </a:rPr>
              <a:t>á</a:t>
            </a:r>
            <a:r>
              <a:rPr lang="vi-VN" sz="2200" i="1" dirty="0">
                <a:solidFill>
                  <a:schemeClr val="tx1"/>
                </a:solidFill>
              </a:rPr>
              <a:t>ркет, </a:t>
            </a:r>
            <a:r>
              <a:rPr lang="uk-UA" sz="2200" i="1" dirty="0" smtClean="0">
                <a:solidFill>
                  <a:schemeClr val="tx1"/>
                </a:solidFill>
              </a:rPr>
              <a:t>м</a:t>
            </a:r>
            <a:r>
              <a:rPr lang="vi-VN" sz="2200" i="1" dirty="0" smtClean="0">
                <a:solidFill>
                  <a:schemeClr val="tx1"/>
                </a:solidFill>
              </a:rPr>
              <a:t>акроекон</a:t>
            </a:r>
            <a:r>
              <a:rPr lang="en-US" sz="2200" i="1" dirty="0">
                <a:solidFill>
                  <a:schemeClr val="tx1"/>
                </a:solidFill>
              </a:rPr>
              <a:t>ó</a:t>
            </a:r>
            <a:r>
              <a:rPr lang="vi-VN" sz="2200" i="1" dirty="0">
                <a:solidFill>
                  <a:schemeClr val="tx1"/>
                </a:solidFill>
              </a:rPr>
              <a:t>міка, максі</a:t>
            </a:r>
            <a:r>
              <a:rPr lang="en-US" sz="2200" i="1" dirty="0">
                <a:solidFill>
                  <a:schemeClr val="tx1"/>
                </a:solidFill>
              </a:rPr>
              <a:t>ó</a:t>
            </a:r>
            <a:r>
              <a:rPr lang="vi-VN" sz="2200" i="1" dirty="0">
                <a:solidFill>
                  <a:schemeClr val="tx1"/>
                </a:solidFill>
              </a:rPr>
              <a:t>дяг, мікрочаст</a:t>
            </a:r>
            <a:r>
              <a:rPr lang="en-US" sz="2200" i="1" dirty="0">
                <a:solidFill>
                  <a:schemeClr val="tx1"/>
                </a:solidFill>
              </a:rPr>
              <a:t>ú</a:t>
            </a:r>
            <a:r>
              <a:rPr lang="vi-VN" sz="2200" i="1" dirty="0">
                <a:solidFill>
                  <a:schemeClr val="tx1"/>
                </a:solidFill>
              </a:rPr>
              <a:t>нка, мінід</a:t>
            </a:r>
            <a:r>
              <a:rPr lang="en-US" sz="2200" i="1" dirty="0">
                <a:solidFill>
                  <a:schemeClr val="tx1"/>
                </a:solidFill>
              </a:rPr>
              <a:t>ú</a:t>
            </a:r>
            <a:r>
              <a:rPr lang="vi-VN" sz="2200" i="1" dirty="0">
                <a:solidFill>
                  <a:schemeClr val="tx1"/>
                </a:solidFill>
              </a:rPr>
              <a:t>ск, мультимільйон</a:t>
            </a:r>
            <a:r>
              <a:rPr lang="en-US" sz="2200" i="1" dirty="0">
                <a:solidFill>
                  <a:schemeClr val="tx1"/>
                </a:solidFill>
              </a:rPr>
              <a:t>é</a:t>
            </a:r>
            <a:r>
              <a:rPr lang="vi-VN" sz="2200" i="1" dirty="0">
                <a:solidFill>
                  <a:schemeClr val="tx1"/>
                </a:solidFill>
              </a:rPr>
              <a:t>р, нанокомп’ю́тер, полісахар</a:t>
            </a:r>
            <a:r>
              <a:rPr lang="en-US" sz="2200" i="1" dirty="0">
                <a:solidFill>
                  <a:schemeClr val="tx1"/>
                </a:solidFill>
              </a:rPr>
              <a:t>ú</a:t>
            </a:r>
            <a:r>
              <a:rPr lang="vi-VN" sz="2200" i="1" dirty="0">
                <a:solidFill>
                  <a:schemeClr val="tx1"/>
                </a:solidFill>
              </a:rPr>
              <a:t>ди, преміумкла́с, супермод</a:t>
            </a:r>
            <a:r>
              <a:rPr lang="en-US" sz="2200" i="1" dirty="0">
                <a:solidFill>
                  <a:schemeClr val="tx1"/>
                </a:solidFill>
              </a:rPr>
              <a:t>é</a:t>
            </a:r>
            <a:r>
              <a:rPr lang="vi-VN" sz="2200" i="1" dirty="0">
                <a:solidFill>
                  <a:schemeClr val="tx1"/>
                </a:solidFill>
              </a:rPr>
              <a:t>ль, топм</a:t>
            </a:r>
            <a:r>
              <a:rPr lang="en-US" sz="2200" i="1" dirty="0">
                <a:solidFill>
                  <a:schemeClr val="tx1"/>
                </a:solidFill>
              </a:rPr>
              <a:t>é</a:t>
            </a:r>
            <a:r>
              <a:rPr lang="vi-VN" sz="2200" i="1" dirty="0" smtClean="0">
                <a:solidFill>
                  <a:schemeClr val="tx1"/>
                </a:solidFill>
              </a:rPr>
              <a:t>неджер,</a:t>
            </a:r>
            <a:r>
              <a:rPr lang="uk-UA" sz="2200" i="1" dirty="0" smtClean="0">
                <a:solidFill>
                  <a:schemeClr val="tx1"/>
                </a:solidFill>
              </a:rPr>
              <a:t> </a:t>
            </a:r>
            <a:r>
              <a:rPr lang="vi-VN" sz="2200" i="1" dirty="0" smtClean="0">
                <a:solidFill>
                  <a:schemeClr val="tx1"/>
                </a:solidFill>
              </a:rPr>
              <a:t>ультрамодний</a:t>
            </a:r>
            <a:r>
              <a:rPr lang="vi-VN" sz="2200" i="1" dirty="0">
                <a:solidFill>
                  <a:schemeClr val="tx1"/>
                </a:solidFill>
              </a:rPr>
              <a:t>, </a:t>
            </a:r>
            <a:r>
              <a:rPr lang="vi-VN" sz="2200" i="1" dirty="0" smtClean="0">
                <a:solidFill>
                  <a:schemeClr val="tx1"/>
                </a:solidFill>
              </a:rPr>
              <a:t>флешінтерв’ю</a:t>
            </a:r>
            <a:r>
              <a:rPr lang="uk-UA" sz="2200" dirty="0" smtClean="0">
                <a:solidFill>
                  <a:schemeClr val="tx1"/>
                </a:solidFill>
              </a:rPr>
              <a:t>»</a:t>
            </a:r>
            <a:r>
              <a:rPr lang="vi-VN" sz="2200" dirty="0" smtClean="0">
                <a:solidFill>
                  <a:schemeClr val="tx1"/>
                </a:solidFill>
              </a:rPr>
              <a:t>.</a:t>
            </a:r>
            <a:endParaRPr lang="uk-U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5076056" y="2204864"/>
            <a:ext cx="3312368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>
                <a:solidFill>
                  <a:schemeClr val="tx1"/>
                </a:solidFill>
              </a:rPr>
              <a:t>Як </a:t>
            </a:r>
            <a:r>
              <a:rPr lang="uk-UA" sz="3200" cap="all" dirty="0" smtClean="0">
                <a:solidFill>
                  <a:schemeClr val="tx1"/>
                </a:solidFill>
              </a:rPr>
              <a:t>треба:</a:t>
            </a:r>
          </a:p>
          <a:p>
            <a:pPr algn="ctr"/>
            <a:endParaRPr lang="uk-UA" sz="3600" dirty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віце</a:t>
            </a:r>
            <a:r>
              <a:rPr lang="uk-UA" sz="3200" dirty="0" err="1" smtClean="0">
                <a:solidFill>
                  <a:schemeClr val="tx1"/>
                </a:solidFill>
              </a:rPr>
              <a:t>прем’єр</a:t>
            </a:r>
            <a:endParaRPr lang="uk-UA" sz="3200" dirty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екс</a:t>
            </a:r>
            <a:r>
              <a:rPr lang="uk-UA" sz="3200" dirty="0" err="1" smtClean="0">
                <a:solidFill>
                  <a:schemeClr val="tx1"/>
                </a:solidFill>
              </a:rPr>
              <a:t>міністр</a:t>
            </a:r>
            <a:endParaRPr lang="uk-UA" sz="3200" dirty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обер</a:t>
            </a:r>
            <a:r>
              <a:rPr lang="uk-UA" sz="3200" dirty="0" err="1" smtClean="0">
                <a:solidFill>
                  <a:schemeClr val="tx1"/>
                </a:solidFill>
              </a:rPr>
              <a:t>лейтенант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нутий кут 4"/>
          <p:cNvSpPr/>
          <p:nvPr/>
        </p:nvSpPr>
        <p:spPr>
          <a:xfrm>
            <a:off x="827584" y="2204864"/>
            <a:ext cx="3312368" cy="3960440"/>
          </a:xfrm>
          <a:prstGeom prst="foldedCorner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 smtClean="0">
                <a:solidFill>
                  <a:schemeClr val="tx1"/>
                </a:solidFill>
              </a:rPr>
              <a:t>Як було: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віце-</a:t>
            </a:r>
            <a:r>
              <a:rPr lang="uk-UA" sz="3200" dirty="0" smtClean="0">
                <a:solidFill>
                  <a:schemeClr val="tx1"/>
                </a:solidFill>
              </a:rPr>
              <a:t>прем’єр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екс-</a:t>
            </a:r>
            <a:r>
              <a:rPr lang="uk-UA" sz="3200" dirty="0" smtClean="0">
                <a:solidFill>
                  <a:schemeClr val="tx1"/>
                </a:solidFill>
              </a:rPr>
              <a:t>міністр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обер-</a:t>
            </a:r>
            <a:r>
              <a:rPr lang="uk-UA" sz="3200" dirty="0" smtClean="0">
                <a:solidFill>
                  <a:schemeClr val="tx1"/>
                </a:solidFill>
              </a:rPr>
              <a:t>лейтенант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НАПИСАННЯ РАЗОМ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tx1"/>
                </a:solidFill>
              </a:rPr>
              <a:t>НАПИСАННЯ </a:t>
            </a:r>
            <a:r>
              <a:rPr lang="uk-UA" sz="4800" dirty="0" smtClean="0">
                <a:solidFill>
                  <a:schemeClr val="tx1"/>
                </a:solidFill>
              </a:rPr>
              <a:t>РАЗОМ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Загнутий кут 2"/>
          <p:cNvSpPr/>
          <p:nvPr/>
        </p:nvSpPr>
        <p:spPr>
          <a:xfrm>
            <a:off x="861548" y="2204864"/>
            <a:ext cx="7526875" cy="3935040"/>
          </a:xfrm>
          <a:prstGeom prst="foldedCorner">
            <a:avLst>
              <a:gd name="adj" fmla="val 8921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«Р а з о м пишемо:</a:t>
            </a:r>
          </a:p>
          <a:p>
            <a:pPr algn="ctr"/>
            <a:r>
              <a:rPr lang="vi-VN" sz="2400" dirty="0">
                <a:solidFill>
                  <a:schemeClr val="tx1"/>
                </a:solidFill>
              </a:rPr>
              <a:t> слова з першим іншомовним компонентом </a:t>
            </a:r>
            <a:r>
              <a:rPr lang="vi-VN" sz="2400" b="1" dirty="0">
                <a:solidFill>
                  <a:schemeClr val="tx1"/>
                </a:solidFill>
              </a:rPr>
              <a:t>анти-, віце-, екс-, контр-, лейб-,  обер-,  штабс-,  унтер-</a:t>
            </a:r>
            <a:r>
              <a:rPr lang="vi-VN" sz="2400" dirty="0">
                <a:solidFill>
                  <a:schemeClr val="tx1"/>
                </a:solidFill>
              </a:rPr>
              <a:t>:  </a:t>
            </a:r>
            <a:r>
              <a:rPr lang="vi-VN" sz="2400" i="1" dirty="0">
                <a:solidFill>
                  <a:schemeClr val="tx1"/>
                </a:solidFill>
              </a:rPr>
              <a:t>антивíрус, </a:t>
            </a:r>
            <a:r>
              <a:rPr lang="vi-VN" sz="2400" i="1" dirty="0" smtClean="0">
                <a:solidFill>
                  <a:schemeClr val="tx1"/>
                </a:solidFill>
              </a:rPr>
              <a:t>віцепрем’є́р, віцекóнсул</a:t>
            </a:r>
            <a:r>
              <a:rPr lang="vi-VN" sz="2400" i="1" dirty="0">
                <a:solidFill>
                  <a:schemeClr val="tx1"/>
                </a:solidFill>
              </a:rPr>
              <a:t>, ексчемпіо́нка,  ексмінíстр, </a:t>
            </a:r>
            <a:r>
              <a:rPr lang="vi-VN" sz="2400" i="1" dirty="0" smtClean="0">
                <a:solidFill>
                  <a:schemeClr val="tx1"/>
                </a:solidFill>
              </a:rPr>
              <a:t>експрезидéнт, </a:t>
            </a:r>
            <a:r>
              <a:rPr lang="vi-VN" sz="2400" i="1" dirty="0">
                <a:solidFill>
                  <a:schemeClr val="tx1"/>
                </a:solidFill>
              </a:rPr>
              <a:t>контрадмірáл</a:t>
            </a:r>
            <a:r>
              <a:rPr lang="vi-VN" sz="2400" i="1" dirty="0" smtClean="0">
                <a:solidFill>
                  <a:schemeClr val="tx1"/>
                </a:solidFill>
              </a:rPr>
              <a:t>, </a:t>
            </a:r>
            <a:r>
              <a:rPr lang="vi-VN" sz="2400" i="1" dirty="0">
                <a:solidFill>
                  <a:schemeClr val="tx1"/>
                </a:solidFill>
              </a:rPr>
              <a:t>контрудáр, лейбгвардíєць, </a:t>
            </a:r>
            <a:r>
              <a:rPr lang="vi-VN" sz="2400" i="1" dirty="0" smtClean="0">
                <a:solidFill>
                  <a:schemeClr val="tx1"/>
                </a:solidFill>
              </a:rPr>
              <a:t>лейбме́дик,</a:t>
            </a:r>
            <a:r>
              <a:rPr lang="uk-UA" sz="2400" i="1" dirty="0" smtClean="0">
                <a:solidFill>
                  <a:schemeClr val="tx1"/>
                </a:solidFill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</a:rPr>
              <a:t>оберма́йстер, </a:t>
            </a:r>
            <a:r>
              <a:rPr lang="vi-VN" sz="2400" i="1" dirty="0">
                <a:solidFill>
                  <a:schemeClr val="tx1"/>
                </a:solidFill>
              </a:rPr>
              <a:t>оберофіцéр</a:t>
            </a:r>
            <a:r>
              <a:rPr lang="vi-VN" sz="2400" i="1" dirty="0" smtClean="0">
                <a:solidFill>
                  <a:schemeClr val="tx1"/>
                </a:solidFill>
              </a:rPr>
              <a:t>, </a:t>
            </a:r>
            <a:r>
              <a:rPr lang="vi-VN" sz="2400" i="1" dirty="0">
                <a:solidFill>
                  <a:schemeClr val="tx1"/>
                </a:solidFill>
              </a:rPr>
              <a:t>оберлейтенáнт, оберпрокурóр, </a:t>
            </a:r>
            <a:r>
              <a:rPr lang="vi-VN" sz="2400" i="1" dirty="0" smtClean="0">
                <a:solidFill>
                  <a:schemeClr val="tx1"/>
                </a:solidFill>
              </a:rPr>
              <a:t>штабскапіта́н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унтерофіце́р</a:t>
            </a:r>
            <a:r>
              <a:rPr lang="uk-UA" sz="2400" dirty="0" smtClean="0">
                <a:solidFill>
                  <a:schemeClr val="tx1"/>
                </a:solidFill>
              </a:rPr>
              <a:t>»</a:t>
            </a:r>
            <a:r>
              <a:rPr lang="vi-VN" sz="2400" dirty="0" smtClean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5076056" y="2204864"/>
            <a:ext cx="3312368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>
                <a:solidFill>
                  <a:schemeClr val="tx1"/>
                </a:solidFill>
              </a:rPr>
              <a:t>Як </a:t>
            </a:r>
            <a:r>
              <a:rPr lang="uk-UA" sz="3200" cap="all" dirty="0" smtClean="0">
                <a:solidFill>
                  <a:schemeClr val="tx1"/>
                </a:solidFill>
              </a:rPr>
              <a:t>треба:</a:t>
            </a:r>
          </a:p>
          <a:p>
            <a:pPr algn="ctr"/>
            <a:endParaRPr lang="uk-UA" sz="3600" dirty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пів </a:t>
            </a:r>
            <a:r>
              <a:rPr lang="uk-UA" sz="3200" dirty="0" smtClean="0">
                <a:solidFill>
                  <a:schemeClr val="tx1"/>
                </a:solidFill>
              </a:rPr>
              <a:t>хвилини</a:t>
            </a:r>
            <a:endParaRPr lang="uk-UA" sz="3200" dirty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пів </a:t>
            </a:r>
            <a:r>
              <a:rPr lang="uk-UA" sz="3200" dirty="0" smtClean="0">
                <a:solidFill>
                  <a:schemeClr val="tx1"/>
                </a:solidFill>
              </a:rPr>
              <a:t>яблука</a:t>
            </a:r>
            <a:endParaRPr lang="uk-UA" sz="3200" dirty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пів </a:t>
            </a:r>
            <a:r>
              <a:rPr lang="uk-UA" sz="3200" dirty="0" smtClean="0">
                <a:solidFill>
                  <a:schemeClr val="tx1"/>
                </a:solidFill>
              </a:rPr>
              <a:t>Києва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Загнутий кут 4"/>
          <p:cNvSpPr/>
          <p:nvPr/>
        </p:nvSpPr>
        <p:spPr>
          <a:xfrm>
            <a:off x="827584" y="2204864"/>
            <a:ext cx="3312368" cy="3960440"/>
          </a:xfrm>
          <a:prstGeom prst="foldedCorner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 smtClean="0">
                <a:solidFill>
                  <a:schemeClr val="tx1"/>
                </a:solidFill>
              </a:rPr>
              <a:t>Як було: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пів</a:t>
            </a:r>
            <a:r>
              <a:rPr lang="uk-UA" sz="3200" dirty="0" smtClean="0">
                <a:solidFill>
                  <a:schemeClr val="tx1"/>
                </a:solidFill>
              </a:rPr>
              <a:t>хвилини</a:t>
            </a: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пів’</a:t>
            </a:r>
            <a:r>
              <a:rPr lang="uk-UA" sz="3200" dirty="0" smtClean="0">
                <a:solidFill>
                  <a:schemeClr val="tx1"/>
                </a:solidFill>
              </a:rPr>
              <a:t>яблука</a:t>
            </a:r>
          </a:p>
          <a:p>
            <a:pPr algn="ctr"/>
            <a:r>
              <a:rPr lang="uk-UA" sz="3200" dirty="0" err="1">
                <a:solidFill>
                  <a:srgbClr val="FF0000"/>
                </a:solidFill>
              </a:rPr>
              <a:t>п</a:t>
            </a:r>
            <a:r>
              <a:rPr lang="uk-UA" sz="3200" dirty="0" err="1" smtClean="0">
                <a:solidFill>
                  <a:srgbClr val="FF0000"/>
                </a:solidFill>
              </a:rPr>
              <a:t>ів-</a:t>
            </a:r>
            <a:r>
              <a:rPr lang="uk-UA" sz="3200" dirty="0" err="1" smtClean="0">
                <a:solidFill>
                  <a:schemeClr val="tx1"/>
                </a:solidFill>
              </a:rPr>
              <a:t>Києва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НАПИСАННЯ НАРІЗНО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tx1"/>
                </a:solidFill>
              </a:rPr>
              <a:t>НАПИСАННЯ </a:t>
            </a:r>
            <a:r>
              <a:rPr lang="uk-UA" sz="4800" dirty="0" smtClean="0">
                <a:solidFill>
                  <a:schemeClr val="tx1"/>
                </a:solidFill>
              </a:rPr>
              <a:t>НАРІЗНО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Загнутий кут 2"/>
          <p:cNvSpPr/>
          <p:nvPr/>
        </p:nvSpPr>
        <p:spPr>
          <a:xfrm>
            <a:off x="861548" y="2204864"/>
            <a:ext cx="7526875" cy="3935040"/>
          </a:xfrm>
          <a:prstGeom prst="foldedCorner">
            <a:avLst>
              <a:gd name="adj" fmla="val 8921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«Невідмінюваний числівник </a:t>
            </a:r>
            <a:r>
              <a:rPr lang="vi-VN" sz="2400" b="1" dirty="0">
                <a:solidFill>
                  <a:schemeClr val="tx1"/>
                </a:solidFill>
              </a:rPr>
              <a:t>пів</a:t>
            </a:r>
            <a:r>
              <a:rPr lang="vi-VN" sz="2400" dirty="0">
                <a:solidFill>
                  <a:schemeClr val="tx1"/>
                </a:solidFill>
              </a:rPr>
              <a:t> зі значенням ‘половина’ з наступним іменником — загальною та власною назвою у формі родового відмінка однини пишемо окремо: </a:t>
            </a:r>
            <a:r>
              <a:rPr lang="vi-VN" sz="2400" i="1" dirty="0">
                <a:solidFill>
                  <a:schemeClr val="tx1"/>
                </a:solidFill>
              </a:rPr>
              <a:t>пів áркуша, пів відрá, пів годúни, </a:t>
            </a:r>
            <a:r>
              <a:rPr lang="vi-VN" sz="2400" i="1" dirty="0" smtClean="0">
                <a:solidFill>
                  <a:schemeClr val="tx1"/>
                </a:solidFill>
              </a:rPr>
              <a:t>пів </a:t>
            </a:r>
            <a:r>
              <a:rPr lang="vi-VN" sz="2400" i="1" dirty="0">
                <a:solidFill>
                  <a:schemeClr val="tx1"/>
                </a:solidFill>
              </a:rPr>
              <a:t>мíста, пів огіркá, </a:t>
            </a:r>
            <a:r>
              <a:rPr lang="vi-VN" sz="2400" i="1" dirty="0" smtClean="0">
                <a:solidFill>
                  <a:schemeClr val="tx1"/>
                </a:solidFill>
              </a:rPr>
              <a:t>пів </a:t>
            </a:r>
            <a:r>
              <a:rPr lang="vi-VN" sz="2400" i="1" dirty="0">
                <a:solidFill>
                  <a:schemeClr val="tx1"/>
                </a:solidFill>
              </a:rPr>
              <a:t>я́блука, пів </a:t>
            </a:r>
            <a:r>
              <a:rPr lang="vi-VN" sz="2400" i="1" dirty="0" smtClean="0">
                <a:solidFill>
                  <a:schemeClr val="tx1"/>
                </a:solidFill>
              </a:rPr>
              <a:t>я́щика</a:t>
            </a:r>
            <a:r>
              <a:rPr lang="vi-VN" sz="2400" i="1" dirty="0">
                <a:solidFill>
                  <a:schemeClr val="tx1"/>
                </a:solidFill>
              </a:rPr>
              <a:t>, пів я́ми; пів Єврóпи, пів Кúєва, пів Украї́ни. </a:t>
            </a:r>
            <a:r>
              <a:rPr lang="vi-VN" sz="2400" dirty="0" smtClean="0">
                <a:solidFill>
                  <a:schemeClr val="tx1"/>
                </a:solidFill>
              </a:rPr>
              <a:t>Якщо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ж </a:t>
            </a:r>
            <a:r>
              <a:rPr lang="vi-VN" sz="2400" b="1" dirty="0">
                <a:solidFill>
                  <a:schemeClr val="tx1"/>
                </a:solidFill>
              </a:rPr>
              <a:t>пів</a:t>
            </a:r>
            <a:r>
              <a:rPr lang="vi-VN" sz="2400" dirty="0">
                <a:solidFill>
                  <a:schemeClr val="tx1"/>
                </a:solidFill>
              </a:rPr>
              <a:t> з наступним іменником у формі </a:t>
            </a:r>
            <a:r>
              <a:rPr lang="vi-VN" sz="2400" dirty="0" smtClean="0">
                <a:solidFill>
                  <a:schemeClr val="tx1"/>
                </a:solidFill>
              </a:rPr>
              <a:t>називного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відмінка </a:t>
            </a:r>
            <a:r>
              <a:rPr lang="vi-VN" sz="2400" dirty="0">
                <a:solidFill>
                  <a:schemeClr val="tx1"/>
                </a:solidFill>
              </a:rPr>
              <a:t>становить єдине поняття і не виражає значення половини, то їх пишемо разом: </a:t>
            </a:r>
            <a:r>
              <a:rPr lang="vi-VN" sz="2400" i="1" dirty="0">
                <a:solidFill>
                  <a:schemeClr val="tx1"/>
                </a:solidFill>
              </a:rPr>
              <a:t>півáркуш, пíвдень, півзáхист, півкóло, півкýля</a:t>
            </a:r>
            <a:r>
              <a:rPr lang="vi-VN" sz="2400" i="1" dirty="0" smtClean="0">
                <a:solidFill>
                  <a:schemeClr val="tx1"/>
                </a:solidFill>
              </a:rPr>
              <a:t>, </a:t>
            </a:r>
            <a:r>
              <a:rPr lang="vi-VN" sz="2400" i="1" dirty="0">
                <a:solidFill>
                  <a:schemeClr val="tx1"/>
                </a:solidFill>
              </a:rPr>
              <a:t>півмі́сяць, півóберт, півовáл, </a:t>
            </a:r>
            <a:r>
              <a:rPr lang="vi-VN" sz="2400" i="1" dirty="0" smtClean="0">
                <a:solidFill>
                  <a:schemeClr val="tx1"/>
                </a:solidFill>
              </a:rPr>
              <a:t>півóстрів</a:t>
            </a:r>
            <a:r>
              <a:rPr lang="vi-VN" sz="2400" dirty="0" smtClean="0">
                <a:solidFill>
                  <a:schemeClr val="tx1"/>
                </a:solidFill>
              </a:rPr>
              <a:t>».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59747" name="Picture 2" descr="C:\Users\yu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9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5076056" y="2204864"/>
            <a:ext cx="3312368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>
                <a:solidFill>
                  <a:schemeClr val="tx1"/>
                </a:solidFill>
              </a:rPr>
              <a:t>Як </a:t>
            </a:r>
            <a:r>
              <a:rPr lang="uk-UA" sz="3200" cap="all" dirty="0" smtClean="0">
                <a:solidFill>
                  <a:schemeClr val="tx1"/>
                </a:solidFill>
              </a:rPr>
              <a:t>треба: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Донськ</a:t>
            </a:r>
            <a:r>
              <a:rPr lang="uk-UA" sz="3200" dirty="0" smtClean="0">
                <a:solidFill>
                  <a:srgbClr val="FF0000"/>
                </a:solidFill>
              </a:rPr>
              <a:t>ий</a:t>
            </a: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Трубецьк</a:t>
            </a:r>
            <a:r>
              <a:rPr lang="uk-UA" sz="3200" dirty="0" err="1" smtClean="0">
                <a:solidFill>
                  <a:srgbClr val="FF0000"/>
                </a:solidFill>
              </a:rPr>
              <a:t>ий</a:t>
            </a:r>
            <a:endParaRPr lang="uk-UA" sz="3200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Луговськ</a:t>
            </a:r>
            <a:r>
              <a:rPr lang="uk-UA" sz="3200" dirty="0" err="1" smtClean="0">
                <a:solidFill>
                  <a:srgbClr val="FF0000"/>
                </a:solidFill>
              </a:rPr>
              <a:t>ий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5" name="Загнутий кут 4"/>
          <p:cNvSpPr/>
          <p:nvPr/>
        </p:nvSpPr>
        <p:spPr>
          <a:xfrm>
            <a:off x="827584" y="2204864"/>
            <a:ext cx="3312368" cy="3960440"/>
          </a:xfrm>
          <a:prstGeom prst="foldedCorner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 smtClean="0">
                <a:solidFill>
                  <a:schemeClr val="tx1"/>
                </a:solidFill>
              </a:rPr>
              <a:t>Як було: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Донськ</a:t>
            </a:r>
            <a:r>
              <a:rPr lang="uk-UA" sz="3200" dirty="0" smtClean="0">
                <a:solidFill>
                  <a:srgbClr val="FF0000"/>
                </a:solidFill>
              </a:rPr>
              <a:t>ой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Трубецьк</a:t>
            </a:r>
            <a:r>
              <a:rPr lang="uk-UA" sz="3200" dirty="0" smtClean="0">
                <a:solidFill>
                  <a:srgbClr val="FF0000"/>
                </a:solidFill>
              </a:rPr>
              <a:t>ой</a:t>
            </a: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Луговськ</a:t>
            </a:r>
            <a:r>
              <a:rPr lang="uk-UA" sz="3200" dirty="0" err="1" smtClean="0">
                <a:solidFill>
                  <a:srgbClr val="FF0000"/>
                </a:solidFill>
              </a:rPr>
              <a:t>ой</a:t>
            </a:r>
            <a:endParaRPr lang="uk-UA" sz="3200" dirty="0" smtClean="0">
              <a:solidFill>
                <a:srgbClr val="FF0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РОСІЙСЬКІ ПРІЗВИЩА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tx1"/>
                </a:solidFill>
              </a:rPr>
              <a:t>РОСІЙСЬКІ </a:t>
            </a:r>
            <a:r>
              <a:rPr lang="uk-UA" sz="4800" dirty="0" smtClean="0">
                <a:solidFill>
                  <a:schemeClr val="tx1"/>
                </a:solidFill>
              </a:rPr>
              <a:t>ПРІЗВИЩА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Загнутий кут 2"/>
          <p:cNvSpPr/>
          <p:nvPr/>
        </p:nvSpPr>
        <p:spPr>
          <a:xfrm>
            <a:off x="861548" y="2204864"/>
            <a:ext cx="7526875" cy="3935040"/>
          </a:xfrm>
          <a:prstGeom prst="foldedCorner">
            <a:avLst>
              <a:gd name="adj" fmla="val 8921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«</a:t>
            </a:r>
            <a:r>
              <a:rPr lang="uk-UA" sz="2400" dirty="0" smtClean="0">
                <a:solidFill>
                  <a:schemeClr val="tx1"/>
                </a:solidFill>
              </a:rPr>
              <a:t>Прикметникові закінчення російських прізвищ передаються так: </a:t>
            </a: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… </a:t>
            </a:r>
            <a:r>
              <a:rPr lang="vi-VN" sz="2400" dirty="0" smtClean="0">
                <a:solidFill>
                  <a:schemeClr val="tx1"/>
                </a:solidFill>
              </a:rPr>
              <a:t>Закінчення </a:t>
            </a:r>
            <a:r>
              <a:rPr lang="vi-VN" sz="2400" b="1" dirty="0">
                <a:solidFill>
                  <a:schemeClr val="tx1"/>
                </a:solidFill>
              </a:rPr>
              <a:t>-ой </a:t>
            </a:r>
            <a:r>
              <a:rPr lang="vi-VN" sz="2400" dirty="0">
                <a:solidFill>
                  <a:schemeClr val="tx1"/>
                </a:solidFill>
              </a:rPr>
              <a:t>передаємо через </a:t>
            </a:r>
            <a:r>
              <a:rPr lang="vi-VN" sz="2400" b="1" dirty="0">
                <a:solidFill>
                  <a:schemeClr val="tx1"/>
                </a:solidFill>
              </a:rPr>
              <a:t>-ий</a:t>
            </a:r>
            <a:r>
              <a:rPr lang="vi-VN" sz="2400" dirty="0">
                <a:solidFill>
                  <a:schemeClr val="tx1"/>
                </a:solidFill>
              </a:rPr>
              <a:t>: </a:t>
            </a:r>
            <a:r>
              <a:rPr lang="vi-VN" sz="2400" i="1" dirty="0">
                <a:solidFill>
                  <a:schemeClr val="tx1"/>
                </a:solidFill>
              </a:rPr>
              <a:t>Донськ</a:t>
            </a:r>
            <a:r>
              <a:rPr lang="en-US" sz="2400" i="1" dirty="0">
                <a:solidFill>
                  <a:schemeClr val="tx1"/>
                </a:solidFill>
              </a:rPr>
              <a:t>ú</a:t>
            </a:r>
            <a:r>
              <a:rPr lang="vi-VN" sz="2400" i="1" dirty="0">
                <a:solidFill>
                  <a:schemeClr val="tx1"/>
                </a:solidFill>
              </a:rPr>
              <a:t>й, Крут</a:t>
            </a:r>
            <a:r>
              <a:rPr lang="en-US" sz="2400" i="1" dirty="0">
                <a:solidFill>
                  <a:schemeClr val="tx1"/>
                </a:solidFill>
              </a:rPr>
              <a:t>ú</a:t>
            </a:r>
            <a:r>
              <a:rPr lang="vi-VN" sz="2400" i="1" dirty="0">
                <a:solidFill>
                  <a:schemeClr val="tx1"/>
                </a:solidFill>
              </a:rPr>
              <a:t>й, Луговськ</a:t>
            </a:r>
            <a:r>
              <a:rPr lang="en-US" sz="2400" i="1" dirty="0">
                <a:solidFill>
                  <a:schemeClr val="tx1"/>
                </a:solidFill>
              </a:rPr>
              <a:t>ú</a:t>
            </a:r>
            <a:r>
              <a:rPr lang="vi-VN" sz="2400" i="1" dirty="0">
                <a:solidFill>
                  <a:schemeClr val="tx1"/>
                </a:solidFill>
              </a:rPr>
              <a:t>й, Полев</a:t>
            </a:r>
            <a:r>
              <a:rPr lang="en-US" sz="2400" i="1" dirty="0">
                <a:solidFill>
                  <a:schemeClr val="tx1"/>
                </a:solidFill>
              </a:rPr>
              <a:t>ú</a:t>
            </a:r>
            <a:r>
              <a:rPr lang="vi-VN" sz="2400" i="1" dirty="0">
                <a:solidFill>
                  <a:schemeClr val="tx1"/>
                </a:solidFill>
              </a:rPr>
              <a:t>й, </a:t>
            </a:r>
            <a:r>
              <a:rPr lang="vi-VN" sz="2400" i="1" dirty="0" smtClean="0">
                <a:solidFill>
                  <a:schemeClr val="tx1"/>
                </a:solidFill>
              </a:rPr>
              <a:t>Соловйо́в-Сєд</a:t>
            </a:r>
            <a:r>
              <a:rPr lang="en-US" sz="2400" i="1" dirty="0">
                <a:solidFill>
                  <a:schemeClr val="tx1"/>
                </a:solidFill>
              </a:rPr>
              <a:t>ú</a:t>
            </a:r>
            <a:r>
              <a:rPr lang="vi-VN" sz="2400" i="1" dirty="0">
                <a:solidFill>
                  <a:schemeClr val="tx1"/>
                </a:solidFill>
              </a:rPr>
              <a:t>й, </a:t>
            </a:r>
            <a:r>
              <a:rPr lang="vi-VN" sz="2400" i="1" dirty="0" smtClean="0">
                <a:solidFill>
                  <a:schemeClr val="tx1"/>
                </a:solidFill>
              </a:rPr>
              <a:t>Боси́й</a:t>
            </a:r>
            <a:r>
              <a:rPr lang="vi-VN" sz="2400" i="1" dirty="0">
                <a:solidFill>
                  <a:schemeClr val="tx1"/>
                </a:solidFill>
              </a:rPr>
              <a:t>, Трубецьк</a:t>
            </a:r>
            <a:r>
              <a:rPr lang="en-US" sz="2400" i="1" dirty="0">
                <a:solidFill>
                  <a:schemeClr val="tx1"/>
                </a:solidFill>
              </a:rPr>
              <a:t>ú</a:t>
            </a:r>
            <a:r>
              <a:rPr lang="vi-VN" sz="2400" i="1" dirty="0">
                <a:solidFill>
                  <a:schemeClr val="tx1"/>
                </a:solidFill>
              </a:rPr>
              <a:t>й, </a:t>
            </a:r>
            <a:r>
              <a:rPr lang="vi-VN" sz="2400" dirty="0">
                <a:solidFill>
                  <a:schemeClr val="tx1"/>
                </a:solidFill>
              </a:rPr>
              <a:t>але </a:t>
            </a:r>
            <a:r>
              <a:rPr lang="vi-VN" sz="2400" i="1" dirty="0">
                <a:solidFill>
                  <a:schemeClr val="tx1"/>
                </a:solidFill>
              </a:rPr>
              <a:t>Толст</a:t>
            </a:r>
            <a:r>
              <a:rPr lang="en-US" sz="2400" i="1" dirty="0">
                <a:solidFill>
                  <a:schemeClr val="tx1"/>
                </a:solidFill>
              </a:rPr>
              <a:t>ó</a:t>
            </a:r>
            <a:r>
              <a:rPr lang="vi-VN" sz="2400" i="1" dirty="0">
                <a:solidFill>
                  <a:schemeClr val="tx1"/>
                </a:solidFill>
              </a:rPr>
              <a:t>й (Толст</a:t>
            </a:r>
            <a:r>
              <a:rPr lang="en-US" sz="2400" i="1" dirty="0">
                <a:solidFill>
                  <a:schemeClr val="tx1"/>
                </a:solidFill>
              </a:rPr>
              <a:t>á</a:t>
            </a:r>
            <a:r>
              <a:rPr lang="en-US" sz="2400" i="1" dirty="0" smtClean="0">
                <a:solidFill>
                  <a:schemeClr val="tx1"/>
                </a:solidFill>
              </a:rPr>
              <a:t>)</a:t>
            </a:r>
            <a:r>
              <a:rPr lang="vi-VN" sz="2400" dirty="0" smtClean="0">
                <a:solidFill>
                  <a:schemeClr val="tx1"/>
                </a:solidFill>
              </a:rPr>
              <a:t>».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5076056" y="2204864"/>
            <a:ext cx="3312368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>
                <a:solidFill>
                  <a:schemeClr val="tx1"/>
                </a:solidFill>
              </a:rPr>
              <a:t>Як </a:t>
            </a:r>
            <a:r>
              <a:rPr lang="uk-UA" sz="3200" cap="all" dirty="0" smtClean="0">
                <a:solidFill>
                  <a:schemeClr val="tx1"/>
                </a:solidFill>
              </a:rPr>
              <a:t>треба: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свяще</a:t>
            </a:r>
            <a:r>
              <a:rPr lang="uk-UA" sz="3200" dirty="0" err="1" smtClean="0">
                <a:solidFill>
                  <a:srgbClr val="FF0000"/>
                </a:solidFill>
              </a:rPr>
              <a:t>нн</a:t>
            </a:r>
            <a:r>
              <a:rPr lang="uk-UA" sz="3200" dirty="0" err="1" smtClean="0">
                <a:solidFill>
                  <a:schemeClr val="tx1"/>
                </a:solidFill>
              </a:rPr>
              <a:t>ик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5" name="Загнутий кут 4"/>
          <p:cNvSpPr/>
          <p:nvPr/>
        </p:nvSpPr>
        <p:spPr>
          <a:xfrm>
            <a:off x="827584" y="2204864"/>
            <a:ext cx="3312368" cy="3960440"/>
          </a:xfrm>
          <a:prstGeom prst="foldedCorner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 smtClean="0">
                <a:solidFill>
                  <a:schemeClr val="tx1"/>
                </a:solidFill>
              </a:rPr>
              <a:t>Як було: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свяще</a:t>
            </a:r>
            <a:r>
              <a:rPr lang="uk-UA" sz="3200" dirty="0" smtClean="0">
                <a:solidFill>
                  <a:srgbClr val="FF0000"/>
                </a:solidFill>
              </a:rPr>
              <a:t>н</a:t>
            </a:r>
            <a:r>
              <a:rPr lang="uk-UA" sz="3200" dirty="0" smtClean="0">
                <a:solidFill>
                  <a:schemeClr val="tx1"/>
                </a:solidFill>
              </a:rPr>
              <a:t>ик</a:t>
            </a:r>
            <a:endParaRPr lang="uk-UA" sz="3200" dirty="0" smtClean="0">
              <a:solidFill>
                <a:srgbClr val="FF0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cap="all" dirty="0" smtClean="0">
                <a:solidFill>
                  <a:schemeClr val="tx1"/>
                </a:solidFill>
              </a:rPr>
              <a:t>Зміни в окремих словах</a:t>
            </a:r>
            <a:endParaRPr lang="ru-RU" sz="40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cap="all" dirty="0">
                <a:solidFill>
                  <a:schemeClr val="tx1"/>
                </a:solidFill>
              </a:rPr>
              <a:t>Зміни в окремих словах</a:t>
            </a:r>
          </a:p>
        </p:txBody>
      </p:sp>
      <p:sp>
        <p:nvSpPr>
          <p:cNvPr id="3" name="Загнутий кут 2"/>
          <p:cNvSpPr/>
          <p:nvPr/>
        </p:nvSpPr>
        <p:spPr>
          <a:xfrm>
            <a:off x="861548" y="2204864"/>
            <a:ext cx="7526875" cy="3935040"/>
          </a:xfrm>
          <a:prstGeom prst="foldedCorner">
            <a:avLst>
              <a:gd name="adj" fmla="val 8921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«</a:t>
            </a:r>
            <a:r>
              <a:rPr lang="uk-UA" sz="2400" dirty="0" smtClean="0">
                <a:solidFill>
                  <a:schemeClr val="tx1"/>
                </a:solidFill>
              </a:rPr>
              <a:t>Подвоєння букв на позначення приголосних звуків маємо, якщо збігаються однакові приголосні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vi-VN" sz="2400" dirty="0">
                <a:solidFill>
                  <a:schemeClr val="tx1"/>
                </a:solidFill>
              </a:rPr>
              <a:t>кореня або основи і суфіксів прикметників чи іменників: </a:t>
            </a:r>
            <a:r>
              <a:rPr lang="vi-VN" sz="2400" i="1" dirty="0">
                <a:solidFill>
                  <a:schemeClr val="tx1"/>
                </a:solidFill>
              </a:rPr>
              <a:t>день — де́нний, </a:t>
            </a:r>
            <a:r>
              <a:rPr lang="vi-VN" sz="2400" i="1" dirty="0" smtClean="0">
                <a:solidFill>
                  <a:schemeClr val="tx1"/>
                </a:solidFill>
              </a:rPr>
              <a:t>зако́н </a:t>
            </a:r>
            <a:r>
              <a:rPr lang="vi-VN" sz="2400" i="1" dirty="0">
                <a:solidFill>
                  <a:schemeClr val="tx1"/>
                </a:solidFill>
              </a:rPr>
              <a:t>— зако́нний, кінь — кі́нний, осінь — осі́нній, </a:t>
            </a:r>
            <a:r>
              <a:rPr lang="vi-VN" sz="2400" i="1" dirty="0" smtClean="0">
                <a:solidFill>
                  <a:schemeClr val="tx1"/>
                </a:solidFill>
              </a:rPr>
              <a:t>тума́н </a:t>
            </a:r>
            <a:r>
              <a:rPr lang="vi-VN" sz="2400" i="1" dirty="0">
                <a:solidFill>
                  <a:schemeClr val="tx1"/>
                </a:solidFill>
              </a:rPr>
              <a:t>— тума́нний; </a:t>
            </a:r>
            <a:r>
              <a:rPr lang="vi-VN" sz="2400" i="1" dirty="0" smtClean="0">
                <a:solidFill>
                  <a:schemeClr val="tx1"/>
                </a:solidFill>
              </a:rPr>
              <a:t>башта́нник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годи́нник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письме́нник</a:t>
            </a:r>
            <a:r>
              <a:rPr lang="vi-VN" sz="2400" i="1" dirty="0">
                <a:solidFill>
                  <a:schemeClr val="tx1"/>
                </a:solidFill>
              </a:rPr>
              <a:t>, свяще́нник; віко́нниця, Ві́нниця</a:t>
            </a:r>
            <a:r>
              <a:rPr lang="vi-VN" sz="2400" dirty="0">
                <a:solidFill>
                  <a:schemeClr val="tx1"/>
                </a:solidFill>
              </a:rPr>
              <a:t>; дві букви </a:t>
            </a:r>
            <a:r>
              <a:rPr lang="vi-VN" sz="2400" b="1" dirty="0">
                <a:solidFill>
                  <a:schemeClr val="tx1"/>
                </a:solidFill>
              </a:rPr>
              <a:t>н</a:t>
            </a:r>
            <a:r>
              <a:rPr lang="vi-VN" sz="2400" dirty="0">
                <a:solidFill>
                  <a:schemeClr val="tx1"/>
                </a:solidFill>
              </a:rPr>
              <a:t> зберігаємо й перед суфіксом </a:t>
            </a:r>
            <a:r>
              <a:rPr lang="vi-VN" sz="2400" b="1" dirty="0">
                <a:solidFill>
                  <a:schemeClr val="tx1"/>
                </a:solidFill>
              </a:rPr>
              <a:t>-ість </a:t>
            </a:r>
            <a:r>
              <a:rPr lang="vi-VN" sz="2400" dirty="0">
                <a:solidFill>
                  <a:schemeClr val="tx1"/>
                </a:solidFill>
              </a:rPr>
              <a:t>в іменниках та прислівниках, утворених від прикметників із двома </a:t>
            </a:r>
            <a:r>
              <a:rPr lang="vi-VN" sz="2400" b="1" dirty="0">
                <a:solidFill>
                  <a:schemeClr val="tx1"/>
                </a:solidFill>
              </a:rPr>
              <a:t>н</a:t>
            </a:r>
            <a:r>
              <a:rPr lang="vi-VN" sz="2400" dirty="0">
                <a:solidFill>
                  <a:schemeClr val="tx1"/>
                </a:solidFill>
              </a:rPr>
              <a:t>: </a:t>
            </a:r>
            <a:r>
              <a:rPr lang="vi-VN" sz="2400" i="1" dirty="0" smtClean="0">
                <a:solidFill>
                  <a:schemeClr val="tx1"/>
                </a:solidFill>
              </a:rPr>
              <a:t>зако́нний </a:t>
            </a:r>
            <a:r>
              <a:rPr lang="vi-VN" sz="2400" i="1" dirty="0">
                <a:solidFill>
                  <a:schemeClr val="tx1"/>
                </a:solidFill>
              </a:rPr>
              <a:t>— </a:t>
            </a:r>
            <a:r>
              <a:rPr lang="vi-VN" sz="2400" i="1" dirty="0" smtClean="0">
                <a:solidFill>
                  <a:schemeClr val="tx1"/>
                </a:solidFill>
              </a:rPr>
              <a:t>зако́нність </a:t>
            </a:r>
            <a:r>
              <a:rPr lang="vi-VN" sz="2400" i="1" dirty="0">
                <a:solidFill>
                  <a:schemeClr val="tx1"/>
                </a:solidFill>
              </a:rPr>
              <a:t>— </a:t>
            </a:r>
            <a:r>
              <a:rPr lang="vi-VN" sz="2400" i="1" dirty="0" smtClean="0">
                <a:solidFill>
                  <a:schemeClr val="tx1"/>
                </a:solidFill>
              </a:rPr>
              <a:t>зако́нно</a:t>
            </a:r>
            <a:r>
              <a:rPr lang="vi-VN" sz="2400" i="1" dirty="0">
                <a:solidFill>
                  <a:schemeClr val="tx1"/>
                </a:solidFill>
              </a:rPr>
              <a:t>, тума́нний — </a:t>
            </a:r>
            <a:r>
              <a:rPr lang="vi-VN" sz="2400" i="1" dirty="0" smtClean="0">
                <a:solidFill>
                  <a:schemeClr val="tx1"/>
                </a:solidFill>
              </a:rPr>
              <a:t>тума́нність </a:t>
            </a:r>
            <a:r>
              <a:rPr lang="vi-VN" sz="2400" i="1" dirty="0">
                <a:solidFill>
                  <a:schemeClr val="tx1"/>
                </a:solidFill>
              </a:rPr>
              <a:t>— тума́нно</a:t>
            </a:r>
            <a:r>
              <a:rPr lang="vi-VN" sz="2400" dirty="0">
                <a:solidFill>
                  <a:schemeClr val="tx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4443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5076056" y="2204864"/>
            <a:ext cx="3312368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>
                <a:solidFill>
                  <a:schemeClr val="tx1"/>
                </a:solidFill>
              </a:rPr>
              <a:t>Як </a:t>
            </a:r>
            <a:r>
              <a:rPr lang="uk-UA" sz="3200" cap="all" dirty="0" smtClean="0">
                <a:solidFill>
                  <a:schemeClr val="tx1"/>
                </a:solidFill>
              </a:rPr>
              <a:t>треба: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Свят</a:t>
            </a:r>
            <a:r>
              <a:rPr lang="uk-UA" sz="3200" dirty="0" smtClean="0">
                <a:solidFill>
                  <a:schemeClr val="tx1"/>
                </a:solidFill>
              </a:rPr>
              <a:t>вечір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5" name="Загнутий кут 4"/>
          <p:cNvSpPr/>
          <p:nvPr/>
        </p:nvSpPr>
        <p:spPr>
          <a:xfrm>
            <a:off x="827584" y="2204864"/>
            <a:ext cx="3312368" cy="3960440"/>
          </a:xfrm>
          <a:prstGeom prst="foldedCorner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 smtClean="0">
                <a:solidFill>
                  <a:schemeClr val="tx1"/>
                </a:solidFill>
              </a:rPr>
              <a:t>Як було: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Свят-</a:t>
            </a:r>
            <a:r>
              <a:rPr lang="uk-UA" sz="3200" dirty="0" err="1" smtClean="0">
                <a:solidFill>
                  <a:schemeClr val="tx1"/>
                </a:solidFill>
              </a:rPr>
              <a:t>вечір</a:t>
            </a:r>
            <a:endParaRPr lang="uk-UA" sz="3200" dirty="0" smtClean="0">
              <a:solidFill>
                <a:srgbClr val="FF0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cap="all" dirty="0" smtClean="0">
                <a:solidFill>
                  <a:schemeClr val="tx1"/>
                </a:solidFill>
              </a:rPr>
              <a:t>Зміни в окремих словах</a:t>
            </a:r>
            <a:endParaRPr lang="ru-RU" sz="40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cap="all" dirty="0">
                <a:solidFill>
                  <a:schemeClr val="tx1"/>
                </a:solidFill>
              </a:rPr>
              <a:t>Зміни в окремих словах</a:t>
            </a:r>
          </a:p>
        </p:txBody>
      </p:sp>
      <p:sp>
        <p:nvSpPr>
          <p:cNvPr id="3" name="Загнутий кут 2"/>
          <p:cNvSpPr/>
          <p:nvPr/>
        </p:nvSpPr>
        <p:spPr>
          <a:xfrm>
            <a:off x="861548" y="2204864"/>
            <a:ext cx="7526875" cy="3935040"/>
          </a:xfrm>
          <a:prstGeom prst="foldedCorner">
            <a:avLst>
              <a:gd name="adj" fmla="val 8921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«</a:t>
            </a:r>
            <a:r>
              <a:rPr lang="vi-VN" sz="2400" dirty="0" smtClean="0">
                <a:solidFill>
                  <a:schemeClr val="tx1"/>
                </a:solidFill>
              </a:rPr>
              <a:t>Р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а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з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о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м </a:t>
            </a:r>
            <a:r>
              <a:rPr lang="vi-VN" sz="2400" dirty="0">
                <a:solidFill>
                  <a:schemeClr val="tx1"/>
                </a:solidFill>
              </a:rPr>
              <a:t>пишемо:</a:t>
            </a:r>
          </a:p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складноскорочені </a:t>
            </a:r>
            <a:r>
              <a:rPr lang="vi-VN" sz="2400" dirty="0">
                <a:solidFill>
                  <a:schemeClr val="tx1"/>
                </a:solidFill>
              </a:rPr>
              <a:t>слова (мішані та складові абревіатури) й похідні від  них: </a:t>
            </a:r>
            <a:r>
              <a:rPr lang="vi-VN" sz="2400" i="1" dirty="0">
                <a:solidFill>
                  <a:schemeClr val="tx1"/>
                </a:solidFill>
              </a:rPr>
              <a:t>адмінресýрс,  адмінрефóрма, </a:t>
            </a:r>
            <a:r>
              <a:rPr lang="vi-VN" sz="2400" i="1" dirty="0" smtClean="0">
                <a:solidFill>
                  <a:schemeClr val="tx1"/>
                </a:solidFill>
              </a:rPr>
              <a:t>бухóблік</a:t>
            </a:r>
            <a:r>
              <a:rPr lang="vi-VN" sz="2400" i="1" dirty="0">
                <a:solidFill>
                  <a:schemeClr val="tx1"/>
                </a:solidFill>
              </a:rPr>
              <a:t>, виконро́б, власкóр, держмúто, держустанóва, </a:t>
            </a:r>
            <a:r>
              <a:rPr lang="vi-VN" sz="2400" i="1" dirty="0" smtClean="0">
                <a:solidFill>
                  <a:schemeClr val="tx1"/>
                </a:solidFill>
              </a:rPr>
              <a:t>інвестпроéкт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інформповідóмлення,</a:t>
            </a:r>
            <a:r>
              <a:rPr lang="uk-UA" sz="2400" i="1" dirty="0">
                <a:solidFill>
                  <a:schemeClr val="tx1"/>
                </a:solidFill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</a:rPr>
              <a:t>Кабмíн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Київзеленбýд,</a:t>
            </a:r>
            <a:r>
              <a:rPr lang="uk-UA" sz="2400" i="1" dirty="0" smtClean="0">
                <a:solidFill>
                  <a:schemeClr val="tx1"/>
                </a:solidFill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</a:rPr>
              <a:t>Нацба́нк</a:t>
            </a:r>
            <a:r>
              <a:rPr lang="vi-VN" sz="2400" i="1" dirty="0">
                <a:solidFill>
                  <a:schemeClr val="tx1"/>
                </a:solidFill>
              </a:rPr>
              <a:t>, нардéп, </a:t>
            </a:r>
            <a:r>
              <a:rPr lang="vi-VN" sz="2400" i="1" dirty="0" smtClean="0">
                <a:solidFill>
                  <a:schemeClr val="tx1"/>
                </a:solidFill>
              </a:rPr>
              <a:t>епідемситуáція</a:t>
            </a:r>
            <a:r>
              <a:rPr lang="vi-VN" sz="2400" i="1" dirty="0">
                <a:solidFill>
                  <a:schemeClr val="tx1"/>
                </a:solidFill>
              </a:rPr>
              <a:t>, профспі́лка, Святвéчір,  соцзабезпéчення, соцстра́х, </a:t>
            </a:r>
            <a:r>
              <a:rPr lang="vi-VN" sz="2400" i="1" dirty="0" smtClean="0">
                <a:solidFill>
                  <a:schemeClr val="tx1"/>
                </a:solidFill>
              </a:rPr>
              <a:t>спецзавдáння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спортмайдáнчик</a:t>
            </a:r>
            <a:r>
              <a:rPr lang="vi-VN" sz="2400" i="1" dirty="0">
                <a:solidFill>
                  <a:schemeClr val="tx1"/>
                </a:solidFill>
              </a:rPr>
              <a:t>, фармпрепара́т; </a:t>
            </a:r>
            <a:r>
              <a:rPr lang="vi-VN" sz="2400" i="1" dirty="0" smtClean="0">
                <a:solidFill>
                  <a:schemeClr val="tx1"/>
                </a:solidFill>
              </a:rPr>
              <a:t>профспілко́вий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соцстра́хівський</a:t>
            </a:r>
            <a:r>
              <a:rPr lang="vi-VN" sz="2400" dirty="0" smtClean="0">
                <a:solidFill>
                  <a:schemeClr val="tx1"/>
                </a:solidFill>
              </a:rPr>
              <a:t>».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5076056" y="2204864"/>
            <a:ext cx="3312368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>
                <a:solidFill>
                  <a:schemeClr val="tx1"/>
                </a:solidFill>
              </a:rPr>
              <a:t>Як </a:t>
            </a:r>
            <a:r>
              <a:rPr lang="uk-UA" sz="3200" cap="all" dirty="0" smtClean="0">
                <a:solidFill>
                  <a:schemeClr val="tx1"/>
                </a:solidFill>
              </a:rPr>
              <a:t>треба: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«</a:t>
            </a:r>
            <a:r>
              <a:rPr lang="uk-UA" sz="3200" dirty="0" smtClean="0">
                <a:solidFill>
                  <a:srgbClr val="FF0000"/>
                </a:solidFill>
              </a:rPr>
              <a:t>Ж</a:t>
            </a:r>
            <a:r>
              <a:rPr lang="uk-UA" sz="3200" dirty="0" smtClean="0">
                <a:solidFill>
                  <a:schemeClr val="tx1"/>
                </a:solidFill>
              </a:rPr>
              <a:t>игулі» як власна назва,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«</a:t>
            </a:r>
            <a:r>
              <a:rPr lang="uk-UA" sz="3200" dirty="0" err="1" smtClean="0">
                <a:solidFill>
                  <a:srgbClr val="FF0000"/>
                </a:solidFill>
              </a:rPr>
              <a:t>ж</a:t>
            </a:r>
            <a:r>
              <a:rPr lang="uk-UA" sz="3200" dirty="0" err="1" smtClean="0">
                <a:solidFill>
                  <a:schemeClr val="tx1"/>
                </a:solidFill>
              </a:rPr>
              <a:t>игулі</a:t>
            </a:r>
            <a:r>
              <a:rPr lang="uk-UA" sz="3200" dirty="0" smtClean="0">
                <a:solidFill>
                  <a:schemeClr val="tx1"/>
                </a:solidFill>
              </a:rPr>
              <a:t>» як загальна назва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5" name="Загнутий кут 4"/>
          <p:cNvSpPr/>
          <p:nvPr/>
        </p:nvSpPr>
        <p:spPr>
          <a:xfrm>
            <a:off x="827584" y="2204864"/>
            <a:ext cx="3312368" cy="3960440"/>
          </a:xfrm>
          <a:prstGeom prst="foldedCorner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 smtClean="0">
                <a:solidFill>
                  <a:schemeClr val="tx1"/>
                </a:solidFill>
              </a:rPr>
              <a:t>Як було: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«</a:t>
            </a:r>
            <a:r>
              <a:rPr lang="uk-UA" sz="3200" dirty="0" smtClean="0">
                <a:solidFill>
                  <a:srgbClr val="FF0000"/>
                </a:solidFill>
              </a:rPr>
              <a:t>Ж</a:t>
            </a:r>
            <a:r>
              <a:rPr lang="uk-UA" sz="3200" dirty="0" smtClean="0">
                <a:solidFill>
                  <a:schemeClr val="tx1"/>
                </a:solidFill>
              </a:rPr>
              <a:t>игулі»</a:t>
            </a:r>
          </a:p>
          <a:p>
            <a:pPr algn="ctr"/>
            <a:endParaRPr lang="uk-UA" sz="3200" dirty="0">
              <a:solidFill>
                <a:srgbClr val="FF0000"/>
              </a:solidFill>
            </a:endParaRPr>
          </a:p>
          <a:p>
            <a:pPr algn="ctr"/>
            <a:endParaRPr lang="uk-UA" sz="3200" dirty="0" smtClean="0">
              <a:solidFill>
                <a:srgbClr val="FF0000"/>
              </a:solidFill>
            </a:endParaRPr>
          </a:p>
          <a:p>
            <a:pPr algn="ctr"/>
            <a:endParaRPr lang="uk-UA" sz="3200" dirty="0" smtClean="0">
              <a:solidFill>
                <a:srgbClr val="FF0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cap="all" dirty="0" smtClean="0">
                <a:solidFill>
                  <a:schemeClr val="tx1"/>
                </a:solidFill>
              </a:rPr>
              <a:t>Велика буква</a:t>
            </a:r>
            <a:endParaRPr lang="ru-RU" sz="40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cap="all" dirty="0">
                <a:solidFill>
                  <a:schemeClr val="tx1"/>
                </a:solidFill>
              </a:rPr>
              <a:t>Велика </a:t>
            </a:r>
            <a:r>
              <a:rPr lang="uk-UA" sz="4000" cap="all" dirty="0" smtClean="0">
                <a:solidFill>
                  <a:schemeClr val="tx1"/>
                </a:solidFill>
              </a:rPr>
              <a:t>буква</a:t>
            </a:r>
          </a:p>
        </p:txBody>
      </p:sp>
      <p:sp>
        <p:nvSpPr>
          <p:cNvPr id="3" name="Загнутий кут 2"/>
          <p:cNvSpPr/>
          <p:nvPr/>
        </p:nvSpPr>
        <p:spPr>
          <a:xfrm>
            <a:off x="861548" y="2204864"/>
            <a:ext cx="7526875" cy="3935040"/>
          </a:xfrm>
          <a:prstGeom prst="foldedCorner">
            <a:avLst>
              <a:gd name="adj" fmla="val 8921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«Назви виробничих марок технічних виробів (машин, приладів і т. ін.) беремо в лапки і пишемо з великої букви: </a:t>
            </a:r>
            <a:r>
              <a:rPr lang="vi-VN" sz="2400" i="1" dirty="0">
                <a:solidFill>
                  <a:schemeClr val="tx1"/>
                </a:solidFill>
              </a:rPr>
              <a:t>автомобілі «Ніса́н», «Во́льво», «Фольксва́ ген</a:t>
            </a:r>
            <a:r>
              <a:rPr lang="vi-VN" sz="2400" i="1" dirty="0" smtClean="0">
                <a:solidFill>
                  <a:schemeClr val="tx1"/>
                </a:solidFill>
              </a:rPr>
              <a:t>», </a:t>
            </a:r>
            <a:r>
              <a:rPr lang="vi-VN" sz="2400" i="1" dirty="0">
                <a:solidFill>
                  <a:schemeClr val="tx1"/>
                </a:solidFill>
              </a:rPr>
              <a:t>літак «Бо́їнг 777»</a:t>
            </a:r>
            <a:r>
              <a:rPr lang="vi-VN" sz="2400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тра́ктор </a:t>
            </a:r>
            <a:r>
              <a:rPr lang="vi-VN" sz="2400" i="1" dirty="0">
                <a:solidFill>
                  <a:schemeClr val="tx1"/>
                </a:solidFill>
              </a:rPr>
              <a:t>«Слобожа́нець»</a:t>
            </a:r>
            <a:r>
              <a:rPr lang="vi-VN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vi-VN" sz="2400" dirty="0">
                <a:solidFill>
                  <a:schemeClr val="tx1"/>
                </a:solidFill>
              </a:rPr>
              <a:t>Але назви самих виробів беремо в лапки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і </a:t>
            </a:r>
            <a:r>
              <a:rPr lang="vi-VN" sz="2400" dirty="0">
                <a:solidFill>
                  <a:schemeClr val="tx1"/>
                </a:solidFill>
              </a:rPr>
              <a:t>пишемо з малої букви: </a:t>
            </a:r>
            <a:r>
              <a:rPr lang="vi-VN" sz="2400" i="1" dirty="0">
                <a:solidFill>
                  <a:schemeClr val="tx1"/>
                </a:solidFill>
              </a:rPr>
              <a:t>«ніса́н», «во́льво», «фольксва́ген»  (автомобілі), «бо́їнг»  (літак</a:t>
            </a:r>
            <a:r>
              <a:rPr lang="vi-VN" sz="2400" i="1" dirty="0" smtClean="0">
                <a:solidFill>
                  <a:schemeClr val="tx1"/>
                </a:solidFill>
              </a:rPr>
              <a:t>)</a:t>
            </a:r>
            <a:r>
              <a:rPr lang="uk-UA" sz="2400" i="1" dirty="0" smtClean="0">
                <a:solidFill>
                  <a:schemeClr val="tx1"/>
                </a:solidFill>
              </a:rPr>
              <a:t>,</a:t>
            </a:r>
            <a:r>
              <a:rPr lang="vi-VN" sz="2400" i="1" dirty="0" smtClean="0">
                <a:solidFill>
                  <a:schemeClr val="tx1"/>
                </a:solidFill>
              </a:rPr>
              <a:t> </a:t>
            </a:r>
            <a:r>
              <a:rPr lang="vi-VN" sz="2400" i="1" dirty="0">
                <a:solidFill>
                  <a:schemeClr val="tx1"/>
                </a:solidFill>
              </a:rPr>
              <a:t>«слобожа́́нець» (трактор</a:t>
            </a:r>
            <a:r>
              <a:rPr lang="vi-VN" sz="2400" i="1" dirty="0" smtClean="0">
                <a:solidFill>
                  <a:schemeClr val="tx1"/>
                </a:solidFill>
              </a:rPr>
              <a:t>)</a:t>
            </a:r>
            <a:r>
              <a:rPr lang="vi-VN" sz="2400" dirty="0" smtClean="0">
                <a:solidFill>
                  <a:schemeClr val="tx1"/>
                </a:solidFill>
              </a:rPr>
              <a:t>».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1868018"/>
            <a:ext cx="7560840" cy="2065038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Варіантні доповнення до чинної норми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827584" y="2204864"/>
            <a:ext cx="7560840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Вер</a:t>
            </a:r>
            <a:r>
              <a:rPr lang="uk-UA" sz="2400" b="1" dirty="0" smtClean="0">
                <a:solidFill>
                  <a:srgbClr val="FF0000"/>
                </a:solidFill>
              </a:rPr>
              <a:t>г</a:t>
            </a:r>
            <a:r>
              <a:rPr lang="uk-UA" sz="2400" b="1" dirty="0" smtClean="0">
                <a:solidFill>
                  <a:schemeClr val="tx1"/>
                </a:solidFill>
              </a:rPr>
              <a:t>ілій і </a:t>
            </a:r>
            <a:r>
              <a:rPr lang="uk-UA" sz="2400" b="1" dirty="0" err="1" smtClean="0">
                <a:solidFill>
                  <a:schemeClr val="tx1"/>
                </a:solidFill>
              </a:rPr>
              <a:t>Вер</a:t>
            </a:r>
            <a:r>
              <a:rPr lang="uk-UA" sz="2400" b="1" dirty="0" err="1" smtClean="0">
                <a:solidFill>
                  <a:srgbClr val="FF0000"/>
                </a:solidFill>
              </a:rPr>
              <a:t>ґ</a:t>
            </a:r>
            <a:r>
              <a:rPr lang="uk-UA" sz="2400" b="1" dirty="0" err="1" smtClean="0">
                <a:solidFill>
                  <a:schemeClr val="tx1"/>
                </a:solidFill>
              </a:rPr>
              <a:t>ілій</a:t>
            </a:r>
            <a:r>
              <a:rPr lang="uk-UA" sz="2400" b="1" dirty="0" smtClean="0">
                <a:solidFill>
                  <a:schemeClr val="tx1"/>
                </a:solidFill>
              </a:rPr>
              <a:t>, </a:t>
            </a:r>
            <a:r>
              <a:rPr lang="uk-UA" sz="2400" b="1" dirty="0" smtClean="0">
                <a:solidFill>
                  <a:srgbClr val="FF0000"/>
                </a:solidFill>
              </a:rPr>
              <a:t>Г</a:t>
            </a:r>
            <a:r>
              <a:rPr lang="uk-UA" sz="2400" b="1" dirty="0" smtClean="0">
                <a:solidFill>
                  <a:schemeClr val="tx1"/>
                </a:solidFill>
              </a:rPr>
              <a:t>еор</a:t>
            </a:r>
            <a:r>
              <a:rPr lang="uk-UA" sz="2400" b="1" dirty="0" smtClean="0">
                <a:solidFill>
                  <a:srgbClr val="FF0000"/>
                </a:solidFill>
              </a:rPr>
              <a:t>г</a:t>
            </a:r>
            <a:r>
              <a:rPr lang="uk-UA" sz="2400" b="1" dirty="0" smtClean="0">
                <a:solidFill>
                  <a:schemeClr val="tx1"/>
                </a:solidFill>
              </a:rPr>
              <a:t> і </a:t>
            </a:r>
            <a:r>
              <a:rPr lang="uk-UA" sz="2400" b="1" dirty="0" err="1" smtClean="0">
                <a:solidFill>
                  <a:srgbClr val="FF0000"/>
                </a:solidFill>
              </a:rPr>
              <a:t>Ґ</a:t>
            </a:r>
            <a:r>
              <a:rPr lang="uk-UA" sz="2400" b="1" dirty="0" err="1" smtClean="0">
                <a:solidFill>
                  <a:schemeClr val="tx1"/>
                </a:solidFill>
              </a:rPr>
              <a:t>еор</a:t>
            </a:r>
            <a:r>
              <a:rPr lang="uk-UA" sz="2400" b="1" dirty="0" err="1" smtClean="0">
                <a:solidFill>
                  <a:srgbClr val="FF0000"/>
                </a:solidFill>
              </a:rPr>
              <a:t>ґ</a:t>
            </a:r>
            <a:r>
              <a:rPr lang="uk-UA" sz="2400" b="1" dirty="0" smtClean="0">
                <a:solidFill>
                  <a:schemeClr val="tx1"/>
                </a:solidFill>
              </a:rPr>
              <a:t>, </a:t>
            </a:r>
            <a:r>
              <a:rPr lang="uk-UA" sz="2400" b="1" dirty="0" err="1" smtClean="0">
                <a:solidFill>
                  <a:srgbClr val="FF0000"/>
                </a:solidFill>
              </a:rPr>
              <a:t>Г</a:t>
            </a:r>
            <a:r>
              <a:rPr lang="uk-UA" sz="2400" b="1" dirty="0" err="1" smtClean="0">
                <a:solidFill>
                  <a:schemeClr val="tx1"/>
                </a:solidFill>
              </a:rPr>
              <a:t>уллівер</a:t>
            </a:r>
            <a:r>
              <a:rPr lang="uk-UA" sz="2400" b="1" dirty="0" smtClean="0">
                <a:solidFill>
                  <a:schemeClr val="tx1"/>
                </a:solidFill>
              </a:rPr>
              <a:t> і </a:t>
            </a:r>
            <a:r>
              <a:rPr lang="uk-UA" sz="2400" b="1" dirty="0" err="1" smtClean="0">
                <a:solidFill>
                  <a:srgbClr val="FF0000"/>
                </a:solidFill>
              </a:rPr>
              <a:t>Ґ</a:t>
            </a:r>
            <a:r>
              <a:rPr lang="uk-UA" sz="2400" b="1" dirty="0" err="1" smtClean="0">
                <a:solidFill>
                  <a:schemeClr val="tx1"/>
                </a:solidFill>
              </a:rPr>
              <a:t>уллівер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vi-VN" sz="2400" dirty="0">
                <a:solidFill>
                  <a:schemeClr val="tx1"/>
                </a:solidFill>
              </a:rPr>
              <a:t>«У прізвищах та іменах людей допускається передавання звука </a:t>
            </a:r>
            <a:r>
              <a:rPr lang="vi-VN" sz="2400" b="1" dirty="0">
                <a:solidFill>
                  <a:schemeClr val="tx1"/>
                </a:solidFill>
              </a:rPr>
              <a:t>[</a:t>
            </a:r>
            <a:r>
              <a:rPr lang="en-US" sz="2400" b="1" dirty="0">
                <a:solidFill>
                  <a:schemeClr val="tx1"/>
                </a:solidFill>
              </a:rPr>
              <a:t>g]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двома способами: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٠шляхом </a:t>
            </a:r>
            <a:r>
              <a:rPr lang="vi-VN" sz="2400" dirty="0">
                <a:solidFill>
                  <a:schemeClr val="tx1"/>
                </a:solidFill>
              </a:rPr>
              <a:t>адаптації до звукового ладу української мови </a:t>
            </a:r>
            <a:r>
              <a:rPr lang="en-US" sz="2400" dirty="0">
                <a:solidFill>
                  <a:schemeClr val="tx1"/>
                </a:solidFill>
              </a:rPr>
              <a:t>—</a:t>
            </a:r>
            <a:r>
              <a:rPr lang="vi-VN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буквою </a:t>
            </a:r>
            <a:r>
              <a:rPr lang="vi-VN" sz="2400" b="1" dirty="0">
                <a:solidFill>
                  <a:schemeClr val="tx1"/>
                </a:solidFill>
              </a:rPr>
              <a:t>г</a:t>
            </a:r>
            <a:r>
              <a:rPr lang="vi-VN" sz="2400" dirty="0">
                <a:solidFill>
                  <a:schemeClr val="tx1"/>
                </a:solidFill>
              </a:rPr>
              <a:t> (</a:t>
            </a:r>
            <a:r>
              <a:rPr lang="vi-VN" sz="2400" i="1" dirty="0">
                <a:solidFill>
                  <a:schemeClr val="tx1"/>
                </a:solidFill>
              </a:rPr>
              <a:t>Вергі́лій, Гарсі́я, Ге́гель, </a:t>
            </a:r>
            <a:r>
              <a:rPr lang="vi-VN" sz="2400" i="1" dirty="0" smtClean="0">
                <a:solidFill>
                  <a:schemeClr val="tx1"/>
                </a:solidFill>
              </a:rPr>
              <a:t>Гео́рг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Ге́те</a:t>
            </a:r>
            <a:r>
              <a:rPr lang="vi-VN" sz="2400" i="1" dirty="0">
                <a:solidFill>
                  <a:schemeClr val="tx1"/>
                </a:solidFill>
              </a:rPr>
              <a:t>, Грегуа́р, </a:t>
            </a:r>
            <a:r>
              <a:rPr lang="vi-VN" sz="2400" i="1" dirty="0" smtClean="0">
                <a:solidFill>
                  <a:schemeClr val="tx1"/>
                </a:solidFill>
              </a:rPr>
              <a:t>Гулліве́р</a:t>
            </a:r>
            <a:r>
              <a:rPr lang="vi-VN" sz="2400" dirty="0" smtClean="0">
                <a:solidFill>
                  <a:schemeClr val="tx1"/>
                </a:solidFill>
              </a:rPr>
              <a:t>)</a:t>
            </a:r>
            <a:r>
              <a:rPr lang="uk-UA" sz="2400" dirty="0" smtClean="0">
                <a:solidFill>
                  <a:schemeClr val="tx1"/>
                </a:solidFill>
              </a:rPr>
              <a:t>;</a:t>
            </a:r>
            <a:r>
              <a:rPr lang="vi-VN" sz="2400" dirty="0" smtClean="0">
                <a:solidFill>
                  <a:schemeClr val="tx1"/>
                </a:solidFill>
              </a:rPr>
              <a:t>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٠шляхом </a:t>
            </a:r>
            <a:r>
              <a:rPr lang="vi-VN" sz="2400" dirty="0">
                <a:solidFill>
                  <a:schemeClr val="tx1"/>
                </a:solidFill>
              </a:rPr>
              <a:t>імітації іншомовного </a:t>
            </a:r>
            <a:r>
              <a:rPr lang="vi-VN" sz="2400" b="1" dirty="0">
                <a:solidFill>
                  <a:schemeClr val="tx1"/>
                </a:solidFill>
              </a:rPr>
              <a:t>[</a:t>
            </a:r>
            <a:r>
              <a:rPr lang="en-US" sz="2400" b="1" dirty="0">
                <a:solidFill>
                  <a:schemeClr val="tx1"/>
                </a:solidFill>
              </a:rPr>
              <a:t>g]</a:t>
            </a:r>
            <a:r>
              <a:rPr lang="en-US" sz="2400" dirty="0">
                <a:solidFill>
                  <a:schemeClr val="tx1"/>
                </a:solidFill>
              </a:rPr>
              <a:t> — </a:t>
            </a:r>
            <a:r>
              <a:rPr lang="vi-VN" sz="2400" dirty="0">
                <a:solidFill>
                  <a:schemeClr val="tx1"/>
                </a:solidFill>
              </a:rPr>
              <a:t>буквою </a:t>
            </a:r>
            <a:r>
              <a:rPr lang="vi-VN" sz="2400" b="1" dirty="0">
                <a:solidFill>
                  <a:schemeClr val="tx1"/>
                </a:solidFill>
              </a:rPr>
              <a:t>ґ</a:t>
            </a:r>
            <a:r>
              <a:rPr lang="vi-VN" sz="2400" dirty="0">
                <a:solidFill>
                  <a:schemeClr val="tx1"/>
                </a:solidFill>
              </a:rPr>
              <a:t> (</a:t>
            </a:r>
            <a:r>
              <a:rPr lang="vi-VN" sz="2400" i="1" dirty="0">
                <a:solidFill>
                  <a:schemeClr val="tx1"/>
                </a:solidFill>
              </a:rPr>
              <a:t>Верґі́лій</a:t>
            </a:r>
            <a:r>
              <a:rPr lang="vi-VN" sz="2400" i="1" dirty="0" smtClean="0">
                <a:solidFill>
                  <a:schemeClr val="tx1"/>
                </a:solidFill>
              </a:rPr>
              <a:t>,</a:t>
            </a:r>
            <a:r>
              <a:rPr lang="uk-UA" sz="2400" i="1" dirty="0" smtClean="0">
                <a:solidFill>
                  <a:schemeClr val="tx1"/>
                </a:solidFill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</a:rPr>
              <a:t>Ґарсі́я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Ге́ґель</a:t>
            </a:r>
            <a:r>
              <a:rPr lang="vi-VN" sz="2400" i="1" dirty="0">
                <a:solidFill>
                  <a:schemeClr val="tx1"/>
                </a:solidFill>
              </a:rPr>
              <a:t>, Ґео́рґ, Ґе́те, </a:t>
            </a:r>
            <a:r>
              <a:rPr lang="vi-VN" sz="2400" i="1" dirty="0" smtClean="0">
                <a:solidFill>
                  <a:schemeClr val="tx1"/>
                </a:solidFill>
              </a:rPr>
              <a:t>Ґреґуа́р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endParaRPr lang="uk-UA" sz="2400" i="1" dirty="0" smtClean="0">
              <a:solidFill>
                <a:schemeClr val="tx1"/>
              </a:solidFill>
            </a:endParaRPr>
          </a:p>
          <a:p>
            <a:pPr algn="ctr"/>
            <a:r>
              <a:rPr lang="vi-VN" sz="2400" i="1" dirty="0" smtClean="0">
                <a:solidFill>
                  <a:schemeClr val="tx1"/>
                </a:solidFill>
              </a:rPr>
              <a:t>Ґулліве́р</a:t>
            </a:r>
            <a:r>
              <a:rPr lang="vi-VN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і т. ін</a:t>
            </a:r>
            <a:r>
              <a:rPr lang="vi-VN" sz="2400" dirty="0" smtClean="0">
                <a:solidFill>
                  <a:schemeClr val="tx1"/>
                </a:solidFill>
              </a:rPr>
              <a:t>.)»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cap="all" dirty="0" smtClean="0">
                <a:solidFill>
                  <a:schemeClr val="tx1"/>
                </a:solidFill>
              </a:rPr>
              <a:t>СЛОВА ІНШОМОВНОГО ПОХОДЖЕННЯ</a:t>
            </a:r>
            <a:endParaRPr lang="ru-RU" sz="30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003523"/>
            <a:ext cx="3771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0212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r2u.org.ua/data/other/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-1928.pdf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827584" y="2204864"/>
            <a:ext cx="7560840" cy="3960440"/>
          </a:xfrm>
          <a:prstGeom prst="foldedCorner">
            <a:avLst>
              <a:gd name="adj" fmla="val 8044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ау</a:t>
            </a:r>
            <a:r>
              <a:rPr lang="uk-UA" sz="2400" b="1" dirty="0" smtClean="0">
                <a:solidFill>
                  <a:schemeClr val="tx1"/>
                </a:solidFill>
              </a:rPr>
              <a:t>дієнція і </a:t>
            </a:r>
            <a:r>
              <a:rPr lang="uk-UA" sz="2400" b="1" dirty="0" err="1" smtClean="0">
                <a:solidFill>
                  <a:srgbClr val="FF0000"/>
                </a:solidFill>
              </a:rPr>
              <a:t>ав</a:t>
            </a:r>
            <a:r>
              <a:rPr lang="uk-UA" sz="2400" b="1" dirty="0" err="1" smtClean="0">
                <a:solidFill>
                  <a:schemeClr val="tx1"/>
                </a:solidFill>
              </a:rPr>
              <a:t>дієнція</a:t>
            </a:r>
            <a:r>
              <a:rPr lang="uk-UA" sz="2400" b="1" dirty="0" smtClean="0">
                <a:solidFill>
                  <a:schemeClr val="tx1"/>
                </a:solidFill>
              </a:rPr>
              <a:t>, л</a:t>
            </a:r>
            <a:r>
              <a:rPr lang="uk-UA" sz="2400" b="1" dirty="0" smtClean="0">
                <a:solidFill>
                  <a:srgbClr val="FF0000"/>
                </a:solidFill>
              </a:rPr>
              <a:t>ау</a:t>
            </a:r>
            <a:r>
              <a:rPr lang="uk-UA" sz="2400" b="1" dirty="0" smtClean="0">
                <a:solidFill>
                  <a:schemeClr val="tx1"/>
                </a:solidFill>
              </a:rPr>
              <a:t>реат і </a:t>
            </a:r>
            <a:r>
              <a:rPr lang="uk-UA" sz="2400" b="1" dirty="0" err="1" smtClean="0">
                <a:solidFill>
                  <a:schemeClr val="tx1"/>
                </a:solidFill>
              </a:rPr>
              <a:t>л</a:t>
            </a:r>
            <a:r>
              <a:rPr lang="uk-UA" sz="2400" b="1" dirty="0" err="1" smtClean="0">
                <a:solidFill>
                  <a:srgbClr val="FF0000"/>
                </a:solidFill>
              </a:rPr>
              <a:t>ав</a:t>
            </a:r>
            <a:r>
              <a:rPr lang="uk-UA" sz="2400" b="1" dirty="0" err="1" smtClean="0">
                <a:solidFill>
                  <a:schemeClr val="tx1"/>
                </a:solidFill>
              </a:rPr>
              <a:t>реат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(пор. </a:t>
            </a:r>
            <a:r>
              <a:rPr lang="uk-UA" sz="2400" i="1" dirty="0" smtClean="0">
                <a:solidFill>
                  <a:schemeClr val="tx1"/>
                </a:solidFill>
              </a:rPr>
              <a:t>лавр</a:t>
            </a:r>
            <a:r>
              <a:rPr lang="uk-UA" sz="2400" dirty="0" smtClean="0">
                <a:solidFill>
                  <a:schemeClr val="tx1"/>
                </a:solidFill>
              </a:rPr>
              <a:t>)</a:t>
            </a:r>
            <a:r>
              <a:rPr lang="uk-UA" sz="2400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ау</a:t>
            </a:r>
            <a:r>
              <a:rPr lang="uk-UA" sz="2400" b="1" dirty="0" smtClean="0">
                <a:solidFill>
                  <a:schemeClr val="tx1"/>
                </a:solidFill>
              </a:rPr>
              <a:t>диторія і </a:t>
            </a:r>
            <a:r>
              <a:rPr lang="uk-UA" sz="2400" b="1" dirty="0" smtClean="0">
                <a:solidFill>
                  <a:srgbClr val="FF0000"/>
                </a:solidFill>
              </a:rPr>
              <a:t>ав</a:t>
            </a:r>
            <a:r>
              <a:rPr lang="uk-UA" sz="2400" b="1" dirty="0" smtClean="0">
                <a:solidFill>
                  <a:schemeClr val="tx1"/>
                </a:solidFill>
              </a:rPr>
              <a:t>диторія</a:t>
            </a:r>
          </a:p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«</a:t>
            </a:r>
            <a:r>
              <a:rPr lang="vi-VN" sz="2400" dirty="0">
                <a:solidFill>
                  <a:schemeClr val="tx1"/>
                </a:solidFill>
              </a:rPr>
              <a:t>У словах, що походять із давньогрецької й латинської мов, буквосполучення </a:t>
            </a:r>
            <a:r>
              <a:rPr lang="vi-VN" sz="2400" b="1" dirty="0">
                <a:solidFill>
                  <a:schemeClr val="tx1"/>
                </a:solidFill>
              </a:rPr>
              <a:t>au</a:t>
            </a:r>
            <a:r>
              <a:rPr lang="vi-VN" sz="2400" dirty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звичайно передається </a:t>
            </a:r>
            <a:r>
              <a:rPr lang="vi-VN" sz="2400" dirty="0">
                <a:solidFill>
                  <a:schemeClr val="tx1"/>
                </a:solidFill>
              </a:rPr>
              <a:t>через </a:t>
            </a:r>
            <a:r>
              <a:rPr lang="vi-VN" sz="2400" b="1" dirty="0">
                <a:solidFill>
                  <a:schemeClr val="tx1"/>
                </a:solidFill>
              </a:rPr>
              <a:t>ав</a:t>
            </a:r>
            <a:r>
              <a:rPr lang="vi-VN" sz="2400" dirty="0">
                <a:solidFill>
                  <a:schemeClr val="tx1"/>
                </a:solidFill>
              </a:rPr>
              <a:t>: </a:t>
            </a:r>
            <a:r>
              <a:rPr lang="vi-VN" sz="2400" i="1" dirty="0" smtClean="0">
                <a:solidFill>
                  <a:schemeClr val="tx1"/>
                </a:solidFill>
              </a:rPr>
              <a:t>автенти́чний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автобіогра́фія</a:t>
            </a:r>
            <a:r>
              <a:rPr lang="vi-VN" sz="2400" i="1" dirty="0">
                <a:solidFill>
                  <a:schemeClr val="tx1"/>
                </a:solidFill>
              </a:rPr>
              <a:t>, автомобі́ль, а́втор, </a:t>
            </a:r>
            <a:r>
              <a:rPr lang="vi-VN" sz="2400" i="1" dirty="0" smtClean="0">
                <a:solidFill>
                  <a:schemeClr val="tx1"/>
                </a:solidFill>
              </a:rPr>
              <a:t>ла́вра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Павло́</a:t>
            </a:r>
            <a:r>
              <a:rPr lang="vi-VN" sz="2400" dirty="0">
                <a:solidFill>
                  <a:schemeClr val="tx1"/>
                </a:solidFill>
              </a:rPr>
              <a:t>. У запозиченнях із давньогрецької мови, що мають </a:t>
            </a:r>
            <a:r>
              <a:rPr lang="vi-VN" sz="2400" dirty="0" smtClean="0">
                <a:solidFill>
                  <a:schemeClr val="tx1"/>
                </a:solidFill>
              </a:rPr>
              <a:t>традицію </a:t>
            </a:r>
            <a:r>
              <a:rPr lang="vi-VN" sz="2400" dirty="0">
                <a:solidFill>
                  <a:schemeClr val="tx1"/>
                </a:solidFill>
              </a:rPr>
              <a:t>передавання буквосполучення </a:t>
            </a:r>
            <a:r>
              <a:rPr lang="vi-VN" sz="2400" b="1" dirty="0">
                <a:solidFill>
                  <a:schemeClr val="tx1"/>
                </a:solidFill>
              </a:rPr>
              <a:t>au</a:t>
            </a:r>
            <a:r>
              <a:rPr lang="vi-VN" sz="2400" dirty="0">
                <a:solidFill>
                  <a:schemeClr val="tx1"/>
                </a:solidFill>
              </a:rPr>
              <a:t> шляхом транслітерації як </a:t>
            </a:r>
            <a:r>
              <a:rPr lang="vi-VN" sz="2400" b="1" dirty="0">
                <a:solidFill>
                  <a:schemeClr val="tx1"/>
                </a:solidFill>
              </a:rPr>
              <a:t>ау</a:t>
            </a:r>
            <a:r>
              <a:rPr lang="vi-VN" sz="2400" dirty="0">
                <a:solidFill>
                  <a:schemeClr val="tx1"/>
                </a:solidFill>
              </a:rPr>
              <a:t>, допускаються орфографічні варіанти: </a:t>
            </a:r>
            <a:r>
              <a:rPr lang="vi-VN" sz="2400" i="1" dirty="0">
                <a:solidFill>
                  <a:schemeClr val="tx1"/>
                </a:solidFill>
              </a:rPr>
              <a:t>аудіє́нція і авдіє́нція, аудито́рія і авдито́рія, </a:t>
            </a:r>
            <a:r>
              <a:rPr lang="vi-VN" sz="2400" i="1" dirty="0" smtClean="0">
                <a:solidFill>
                  <a:schemeClr val="tx1"/>
                </a:solidFill>
              </a:rPr>
              <a:t>лауреа́т </a:t>
            </a:r>
            <a:r>
              <a:rPr lang="vi-VN" sz="2400" i="1" dirty="0">
                <a:solidFill>
                  <a:schemeClr val="tx1"/>
                </a:solidFill>
              </a:rPr>
              <a:t>і лавреа́т, </a:t>
            </a:r>
            <a:r>
              <a:rPr lang="vi-VN" sz="2400" i="1" dirty="0" smtClean="0">
                <a:solidFill>
                  <a:schemeClr val="tx1"/>
                </a:solidFill>
              </a:rPr>
              <a:t>па́уза </a:t>
            </a:r>
            <a:r>
              <a:rPr lang="vi-VN" sz="2400" i="1" dirty="0">
                <a:solidFill>
                  <a:schemeClr val="tx1"/>
                </a:solidFill>
              </a:rPr>
              <a:t>і </a:t>
            </a:r>
            <a:r>
              <a:rPr lang="vi-VN" sz="2400" i="1" dirty="0" smtClean="0">
                <a:solidFill>
                  <a:schemeClr val="tx1"/>
                </a:solidFill>
              </a:rPr>
              <a:t>па́вза</a:t>
            </a:r>
            <a:r>
              <a:rPr lang="vi-VN" sz="2400" dirty="0" smtClean="0">
                <a:solidFill>
                  <a:schemeClr val="tx1"/>
                </a:solidFill>
              </a:rPr>
              <a:t>»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cap="all" dirty="0" smtClean="0">
                <a:solidFill>
                  <a:schemeClr val="tx1"/>
                </a:solidFill>
              </a:rPr>
              <a:t>СЛОВА ІНШОМОВНОГО ПОХОДЖЕННЯ</a:t>
            </a:r>
            <a:endParaRPr lang="ru-RU" sz="30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827584" y="2204864"/>
            <a:ext cx="7560840" cy="3960440"/>
          </a:xfrm>
          <a:prstGeom prst="foldedCorner">
            <a:avLst>
              <a:gd name="adj" fmla="val 7487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ка</a:t>
            </a:r>
            <a:r>
              <a:rPr lang="uk-UA" sz="2400" b="1" dirty="0" smtClean="0">
                <a:solidFill>
                  <a:srgbClr val="FF0000"/>
                </a:solidFill>
              </a:rPr>
              <a:t>ф</a:t>
            </a:r>
            <a:r>
              <a:rPr lang="uk-UA" sz="2400" b="1" dirty="0" smtClean="0">
                <a:solidFill>
                  <a:schemeClr val="tx1"/>
                </a:solidFill>
              </a:rPr>
              <a:t>едра і </a:t>
            </a:r>
            <a:r>
              <a:rPr lang="uk-UA" sz="2400" b="1" dirty="0" err="1" smtClean="0">
                <a:solidFill>
                  <a:schemeClr val="tx1"/>
                </a:solidFill>
              </a:rPr>
              <a:t>ка</a:t>
            </a:r>
            <a:r>
              <a:rPr lang="uk-UA" sz="2400" b="1" dirty="0" err="1" smtClean="0">
                <a:solidFill>
                  <a:srgbClr val="FF0000"/>
                </a:solidFill>
              </a:rPr>
              <a:t>т</a:t>
            </a:r>
            <a:r>
              <a:rPr lang="uk-UA" sz="2400" b="1" dirty="0" err="1" smtClean="0">
                <a:solidFill>
                  <a:schemeClr val="tx1"/>
                </a:solidFill>
              </a:rPr>
              <a:t>едра</a:t>
            </a:r>
            <a:r>
              <a:rPr lang="uk-UA" sz="2400" b="1" dirty="0" smtClean="0">
                <a:solidFill>
                  <a:schemeClr val="tx1"/>
                </a:solidFill>
              </a:rPr>
              <a:t>, е</a:t>
            </a:r>
            <a:r>
              <a:rPr lang="uk-UA" sz="2400" b="1" dirty="0" smtClean="0">
                <a:solidFill>
                  <a:srgbClr val="FF0000"/>
                </a:solidFill>
              </a:rPr>
              <a:t>ф</a:t>
            </a:r>
            <a:r>
              <a:rPr lang="uk-UA" sz="2400" b="1" dirty="0" smtClean="0">
                <a:solidFill>
                  <a:schemeClr val="tx1"/>
                </a:solidFill>
              </a:rPr>
              <a:t>ір і </a:t>
            </a:r>
            <a:r>
              <a:rPr lang="uk-UA" sz="2400" b="1" dirty="0" err="1" smtClean="0">
                <a:solidFill>
                  <a:schemeClr val="tx1"/>
                </a:solidFill>
              </a:rPr>
              <a:t>е</a:t>
            </a:r>
            <a:r>
              <a:rPr lang="uk-UA" sz="2400" b="1" dirty="0" err="1" smtClean="0">
                <a:solidFill>
                  <a:srgbClr val="FF0000"/>
                </a:solidFill>
              </a:rPr>
              <a:t>т</a:t>
            </a:r>
            <a:r>
              <a:rPr lang="uk-UA" sz="2400" b="1" dirty="0" err="1" smtClean="0">
                <a:solidFill>
                  <a:schemeClr val="tx1"/>
                </a:solidFill>
              </a:rPr>
              <a:t>ер</a:t>
            </a:r>
            <a:r>
              <a:rPr lang="uk-UA" sz="2400" b="1" dirty="0" smtClean="0">
                <a:solidFill>
                  <a:schemeClr val="tx1"/>
                </a:solidFill>
              </a:rPr>
              <a:t>, мі</a:t>
            </a:r>
            <a:r>
              <a:rPr lang="uk-UA" sz="2400" b="1" dirty="0" smtClean="0">
                <a:solidFill>
                  <a:srgbClr val="FF0000"/>
                </a:solidFill>
              </a:rPr>
              <a:t>ф</a:t>
            </a:r>
            <a:r>
              <a:rPr lang="uk-UA" sz="2400" b="1" dirty="0" smtClean="0">
                <a:solidFill>
                  <a:schemeClr val="tx1"/>
                </a:solidFill>
              </a:rPr>
              <a:t> і </a:t>
            </a:r>
            <a:r>
              <a:rPr lang="uk-UA" sz="2400" b="1" dirty="0" err="1" smtClean="0">
                <a:solidFill>
                  <a:schemeClr val="tx1"/>
                </a:solidFill>
              </a:rPr>
              <a:t>мі</a:t>
            </a:r>
            <a:r>
              <a:rPr lang="uk-UA" sz="2400" b="1" dirty="0" err="1" smtClean="0">
                <a:solidFill>
                  <a:srgbClr val="FF0000"/>
                </a:solidFill>
              </a:rPr>
              <a:t>т</a:t>
            </a:r>
            <a:r>
              <a:rPr lang="uk-UA" sz="2400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Борис</a:t>
            </a:r>
            <a:r>
              <a:rPr lang="uk-UA" sz="2400" b="1" dirty="0" smtClean="0">
                <a:solidFill>
                  <a:srgbClr val="FF0000"/>
                </a:solidFill>
              </a:rPr>
              <a:t>ф</a:t>
            </a:r>
            <a:r>
              <a:rPr lang="uk-UA" sz="2400" b="1" dirty="0" smtClean="0">
                <a:solidFill>
                  <a:schemeClr val="tx1"/>
                </a:solidFill>
              </a:rPr>
              <a:t>ен і </a:t>
            </a:r>
            <a:r>
              <a:rPr lang="uk-UA" sz="2400" b="1" dirty="0" err="1" smtClean="0">
                <a:solidFill>
                  <a:schemeClr val="tx1"/>
                </a:solidFill>
              </a:rPr>
              <a:t>Борис</a:t>
            </a:r>
            <a:r>
              <a:rPr lang="uk-UA" sz="2400" b="1" dirty="0" err="1" smtClean="0">
                <a:solidFill>
                  <a:srgbClr val="FF0000"/>
                </a:solidFill>
              </a:rPr>
              <a:t>т</a:t>
            </a:r>
            <a:r>
              <a:rPr lang="uk-UA" sz="2400" b="1" dirty="0" err="1" smtClean="0">
                <a:solidFill>
                  <a:schemeClr val="tx1"/>
                </a:solidFill>
              </a:rPr>
              <a:t>ен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vi-VN" sz="2400" dirty="0">
                <a:solidFill>
                  <a:schemeClr val="tx1"/>
                </a:solidFill>
              </a:rPr>
              <a:t>«Буквосполучення </a:t>
            </a:r>
            <a:r>
              <a:rPr lang="vi-VN" sz="2400" b="1" dirty="0">
                <a:solidFill>
                  <a:schemeClr val="tx1"/>
                </a:solidFill>
              </a:rPr>
              <a:t>th</a:t>
            </a:r>
            <a:r>
              <a:rPr lang="vi-VN" sz="2400" dirty="0">
                <a:solidFill>
                  <a:schemeClr val="tx1"/>
                </a:solidFill>
              </a:rPr>
              <a:t> у словах грецького походження передаємо звичайно </a:t>
            </a:r>
            <a:r>
              <a:rPr lang="vi-VN" sz="2400" dirty="0" smtClean="0">
                <a:solidFill>
                  <a:schemeClr val="tx1"/>
                </a:solidFill>
              </a:rPr>
              <a:t>буквою </a:t>
            </a:r>
            <a:r>
              <a:rPr lang="vi-VN" sz="2400" b="1" dirty="0">
                <a:solidFill>
                  <a:schemeClr val="tx1"/>
                </a:solidFill>
              </a:rPr>
              <a:t>т</a:t>
            </a:r>
            <a:r>
              <a:rPr lang="vi-VN" sz="2400" dirty="0" smtClean="0">
                <a:solidFill>
                  <a:schemeClr val="tx1"/>
                </a:solidFill>
              </a:rPr>
              <a:t>: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</a:rPr>
              <a:t>апте́ка</a:t>
            </a:r>
            <a:r>
              <a:rPr lang="vi-VN" sz="2400" i="1" dirty="0">
                <a:solidFill>
                  <a:schemeClr val="tx1"/>
                </a:solidFill>
              </a:rPr>
              <a:t>, а́стма, бібліоте́ка, </a:t>
            </a:r>
            <a:r>
              <a:rPr lang="vi-VN" sz="2400" i="1" dirty="0" smtClean="0">
                <a:solidFill>
                  <a:schemeClr val="tx1"/>
                </a:solidFill>
              </a:rPr>
              <a:t>католи́цький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ортодо́кс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Промете́й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Те́кля</a:t>
            </a:r>
            <a:r>
              <a:rPr lang="vi-VN" sz="2400" dirty="0" smtClean="0">
                <a:solidFill>
                  <a:schemeClr val="tx1"/>
                </a:solidFill>
              </a:rPr>
              <a:t>. У </a:t>
            </a:r>
            <a:r>
              <a:rPr lang="vi-VN" sz="2400" dirty="0">
                <a:solidFill>
                  <a:schemeClr val="tx1"/>
                </a:solidFill>
              </a:rPr>
              <a:t>словах, узвичаєних в українській мові з </a:t>
            </a:r>
            <a:r>
              <a:rPr lang="vi-VN" sz="2400" b="1" dirty="0">
                <a:solidFill>
                  <a:schemeClr val="tx1"/>
                </a:solidFill>
              </a:rPr>
              <a:t>ф</a:t>
            </a:r>
            <a:r>
              <a:rPr lang="vi-VN" sz="2400" dirty="0">
                <a:solidFill>
                  <a:schemeClr val="tx1"/>
                </a:solidFill>
              </a:rPr>
              <a:t>, допускається орфографічна варіантність </a:t>
            </a:r>
            <a:r>
              <a:rPr lang="vi-VN" sz="2400" dirty="0" smtClean="0">
                <a:solidFill>
                  <a:schemeClr val="tx1"/>
                </a:solidFill>
              </a:rPr>
              <a:t>на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зразок</a:t>
            </a:r>
            <a:r>
              <a:rPr lang="vi-VN" sz="2400" dirty="0">
                <a:solidFill>
                  <a:schemeClr val="tx1"/>
                </a:solidFill>
              </a:rPr>
              <a:t>: </a:t>
            </a:r>
            <a:r>
              <a:rPr lang="vi-VN" sz="2400" i="1" dirty="0" smtClean="0">
                <a:solidFill>
                  <a:schemeClr val="tx1"/>
                </a:solidFill>
              </a:rPr>
              <a:t>дифіра́мб </a:t>
            </a:r>
            <a:r>
              <a:rPr lang="vi-VN" sz="2400" i="1" dirty="0">
                <a:solidFill>
                  <a:schemeClr val="tx1"/>
                </a:solidFill>
              </a:rPr>
              <a:t>і </a:t>
            </a:r>
            <a:r>
              <a:rPr lang="vi-VN" sz="2400" i="1" dirty="0" smtClean="0">
                <a:solidFill>
                  <a:schemeClr val="tx1"/>
                </a:solidFill>
              </a:rPr>
              <a:t>дитира́мб</a:t>
            </a:r>
            <a:r>
              <a:rPr lang="vi-VN" sz="2400" i="1" dirty="0">
                <a:solidFill>
                  <a:schemeClr val="tx1"/>
                </a:solidFill>
              </a:rPr>
              <a:t>, ефі́р і ете́р, ка́федра і кате́дра, логари́фм і логари́тм, міф, </a:t>
            </a:r>
            <a:r>
              <a:rPr lang="vi-VN" sz="2400" i="1" dirty="0" smtClean="0">
                <a:solidFill>
                  <a:schemeClr val="tx1"/>
                </a:solidFill>
              </a:rPr>
              <a:t>міфоло́гія </a:t>
            </a:r>
            <a:r>
              <a:rPr lang="vi-VN" sz="2400" i="1" dirty="0">
                <a:solidFill>
                  <a:schemeClr val="tx1"/>
                </a:solidFill>
              </a:rPr>
              <a:t>і міт, </a:t>
            </a:r>
            <a:r>
              <a:rPr lang="vi-VN" sz="2400" i="1" dirty="0" smtClean="0">
                <a:solidFill>
                  <a:schemeClr val="tx1"/>
                </a:solidFill>
              </a:rPr>
              <a:t>мітоло́гія,</a:t>
            </a:r>
            <a:r>
              <a:rPr lang="uk-UA" sz="2400" i="1" dirty="0" smtClean="0">
                <a:solidFill>
                  <a:schemeClr val="tx1"/>
                </a:solidFill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</a:rPr>
              <a:t>Афі́ни </a:t>
            </a:r>
            <a:r>
              <a:rPr lang="vi-VN" sz="2400" i="1" dirty="0">
                <a:solidFill>
                  <a:schemeClr val="tx1"/>
                </a:solidFill>
              </a:rPr>
              <a:t>і </a:t>
            </a:r>
            <a:r>
              <a:rPr lang="vi-VN" sz="2400" i="1" dirty="0" smtClean="0">
                <a:solidFill>
                  <a:schemeClr val="tx1"/>
                </a:solidFill>
              </a:rPr>
              <a:t>Ате́ни</a:t>
            </a:r>
            <a:r>
              <a:rPr lang="vi-VN" sz="2400" i="1" dirty="0">
                <a:solidFill>
                  <a:schemeClr val="tx1"/>
                </a:solidFill>
              </a:rPr>
              <a:t>, Борисфе́н і </a:t>
            </a:r>
            <a:r>
              <a:rPr lang="vi-VN" sz="2400" i="1" dirty="0" smtClean="0">
                <a:solidFill>
                  <a:schemeClr val="tx1"/>
                </a:solidFill>
              </a:rPr>
              <a:t>Бористе́н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Ма́рфа </a:t>
            </a:r>
            <a:r>
              <a:rPr lang="vi-VN" sz="2400" i="1" dirty="0">
                <a:solidFill>
                  <a:schemeClr val="tx1"/>
                </a:solidFill>
              </a:rPr>
              <a:t>і </a:t>
            </a:r>
            <a:r>
              <a:rPr lang="vi-VN" sz="2400" i="1" dirty="0" smtClean="0">
                <a:solidFill>
                  <a:schemeClr val="tx1"/>
                </a:solidFill>
              </a:rPr>
              <a:t>Ма́рта </a:t>
            </a:r>
            <a:r>
              <a:rPr lang="vi-VN" sz="2400" dirty="0" smtClean="0">
                <a:solidFill>
                  <a:schemeClr val="tx1"/>
                </a:solidFill>
              </a:rPr>
              <a:t>та </a:t>
            </a:r>
            <a:r>
              <a:rPr lang="vi-VN" sz="2400" dirty="0">
                <a:solidFill>
                  <a:schemeClr val="tx1"/>
                </a:solidFill>
              </a:rPr>
              <a:t>ін</a:t>
            </a:r>
            <a:r>
              <a:rPr lang="vi-VN" sz="2400" dirty="0" smtClean="0">
                <a:solidFill>
                  <a:schemeClr val="tx1"/>
                </a:solidFill>
              </a:rPr>
              <a:t>.»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cap="all" dirty="0" smtClean="0">
                <a:solidFill>
                  <a:schemeClr val="tx1"/>
                </a:solidFill>
              </a:rPr>
              <a:t>СЛОВА ІНШОМОВНОГО ПОХОДЖЕННЯ</a:t>
            </a:r>
            <a:endParaRPr lang="ru-RU" sz="30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827584" y="2204864"/>
            <a:ext cx="7560840" cy="3960440"/>
          </a:xfrm>
          <a:prstGeom prst="foldedCorner">
            <a:avLst>
              <a:gd name="adj" fmla="val 7487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і</a:t>
            </a:r>
            <a:r>
              <a:rPr lang="uk-UA" sz="2400" b="1" dirty="0" err="1" smtClean="0">
                <a:solidFill>
                  <a:schemeClr val="tx1"/>
                </a:solidFill>
              </a:rPr>
              <a:t>рій</a:t>
            </a:r>
            <a:r>
              <a:rPr lang="uk-UA" sz="2400" b="1" dirty="0" smtClean="0">
                <a:solidFill>
                  <a:schemeClr val="tx1"/>
                </a:solidFill>
              </a:rPr>
              <a:t> і </a:t>
            </a:r>
            <a:r>
              <a:rPr lang="uk-UA" sz="2400" b="1" dirty="0" err="1" smtClean="0">
                <a:solidFill>
                  <a:srgbClr val="FF0000"/>
                </a:solidFill>
              </a:rPr>
              <a:t>и</a:t>
            </a:r>
            <a:r>
              <a:rPr lang="uk-UA" sz="2400" b="1" dirty="0" err="1" smtClean="0">
                <a:solidFill>
                  <a:schemeClr val="tx1"/>
                </a:solidFill>
              </a:rPr>
              <a:t>рій</a:t>
            </a:r>
            <a:r>
              <a:rPr lang="uk-UA" sz="2400" b="1" dirty="0" smtClean="0">
                <a:solidFill>
                  <a:schemeClr val="tx1"/>
                </a:solidFill>
              </a:rPr>
              <a:t>, </a:t>
            </a:r>
            <a:r>
              <a:rPr lang="uk-UA" sz="2400" b="1" dirty="0" smtClean="0">
                <a:solidFill>
                  <a:srgbClr val="FF0000"/>
                </a:solidFill>
              </a:rPr>
              <a:t>і</a:t>
            </a:r>
            <a:r>
              <a:rPr lang="uk-UA" sz="2400" b="1" dirty="0" smtClean="0">
                <a:solidFill>
                  <a:schemeClr val="tx1"/>
                </a:solidFill>
              </a:rPr>
              <a:t>род і </a:t>
            </a:r>
            <a:r>
              <a:rPr lang="uk-UA" sz="2400" b="1" dirty="0" err="1" smtClean="0">
                <a:solidFill>
                  <a:srgbClr val="FF0000"/>
                </a:solidFill>
              </a:rPr>
              <a:t>и</a:t>
            </a:r>
            <a:r>
              <a:rPr lang="uk-UA" sz="2400" b="1" dirty="0" err="1" smtClean="0">
                <a:solidFill>
                  <a:schemeClr val="tx1"/>
                </a:solidFill>
              </a:rPr>
              <a:t>род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vi-VN" sz="2400" dirty="0">
                <a:solidFill>
                  <a:schemeClr val="tx1"/>
                </a:solidFill>
              </a:rPr>
              <a:t>«На початку слова звичайно пишемо </a:t>
            </a:r>
            <a:r>
              <a:rPr lang="vi-VN" sz="2400" b="1" dirty="0" smtClean="0">
                <a:solidFill>
                  <a:schemeClr val="tx1"/>
                </a:solidFill>
              </a:rPr>
              <a:t>і</a:t>
            </a:r>
            <a:r>
              <a:rPr lang="uk-UA" sz="2400" dirty="0" smtClean="0">
                <a:solidFill>
                  <a:schemeClr val="tx1"/>
                </a:solidFill>
              </a:rPr>
              <a:t>… .</a:t>
            </a:r>
            <a:endParaRPr lang="vi-VN" sz="2400" dirty="0">
              <a:solidFill>
                <a:schemeClr val="tx1"/>
              </a:solidFill>
            </a:endParaRPr>
          </a:p>
          <a:p>
            <a:pPr algn="ctr"/>
            <a:r>
              <a:rPr lang="vi-VN" sz="2400" dirty="0">
                <a:solidFill>
                  <a:schemeClr val="tx1"/>
                </a:solidFill>
              </a:rPr>
              <a:t>Деякі слова мають варіанти з голосним </a:t>
            </a:r>
            <a:r>
              <a:rPr lang="vi-VN" sz="2400" b="1" dirty="0">
                <a:solidFill>
                  <a:schemeClr val="tx1"/>
                </a:solidFill>
              </a:rPr>
              <a:t>и</a:t>
            </a:r>
            <a:r>
              <a:rPr lang="vi-VN" sz="2400" dirty="0">
                <a:solidFill>
                  <a:schemeClr val="tx1"/>
                </a:solidFill>
              </a:rPr>
              <a:t>: </a:t>
            </a:r>
            <a:r>
              <a:rPr lang="vi-VN" sz="2400" i="1" dirty="0">
                <a:solidFill>
                  <a:schemeClr val="tx1"/>
                </a:solidFill>
              </a:rPr>
              <a:t>і́рій і и́рій, і́род і и́род</a:t>
            </a:r>
            <a:r>
              <a:rPr lang="vi-VN" sz="2400" dirty="0">
                <a:solidFill>
                  <a:schemeClr val="tx1"/>
                </a:solidFill>
              </a:rPr>
              <a:t> (‘</a:t>
            </a:r>
            <a:r>
              <a:rPr lang="vi-VN" sz="2400" dirty="0" smtClean="0">
                <a:solidFill>
                  <a:schemeClr val="tx1"/>
                </a:solidFill>
              </a:rPr>
              <a:t>дуже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 smtClean="0">
                <a:solidFill>
                  <a:schemeClr val="tx1"/>
                </a:solidFill>
              </a:rPr>
              <a:t>жорстока </a:t>
            </a:r>
            <a:r>
              <a:rPr lang="vi-VN" sz="2400" dirty="0">
                <a:solidFill>
                  <a:schemeClr val="tx1"/>
                </a:solidFill>
              </a:rPr>
              <a:t>людина</a:t>
            </a:r>
            <a:r>
              <a:rPr lang="vi-VN" sz="2400" dirty="0" smtClean="0">
                <a:solidFill>
                  <a:schemeClr val="tx1"/>
                </a:solidFill>
              </a:rPr>
              <a:t>’)»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uk-UA" sz="2400" dirty="0">
              <a:solidFill>
                <a:schemeClr val="tx1"/>
              </a:solidFill>
            </a:endParaRPr>
          </a:p>
          <a:p>
            <a:pPr algn="ctr"/>
            <a:endParaRPr lang="uk-UA" sz="2400" dirty="0" smtClean="0">
              <a:solidFill>
                <a:schemeClr val="tx1"/>
              </a:solidFill>
            </a:endParaRPr>
          </a:p>
          <a:p>
            <a:pPr algn="ctr"/>
            <a:endParaRPr lang="uk-UA" sz="2400" dirty="0">
              <a:solidFill>
                <a:schemeClr val="tx1"/>
              </a:solidFill>
            </a:endParaRPr>
          </a:p>
          <a:p>
            <a:pPr algn="ctr"/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cap="all" dirty="0" smtClean="0">
                <a:solidFill>
                  <a:schemeClr val="tx1"/>
                </a:solidFill>
              </a:rPr>
              <a:t>Українські й давно засвоєні СЛОВА</a:t>
            </a:r>
            <a:endParaRPr lang="ru-RU" sz="30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827584" y="2204864"/>
            <a:ext cx="7560840" cy="3960440"/>
          </a:xfrm>
          <a:prstGeom prst="foldedCorner">
            <a:avLst>
              <a:gd name="adj" fmla="val 7487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радост</a:t>
            </a:r>
            <a:r>
              <a:rPr lang="uk-UA" sz="2400" b="1" dirty="0" smtClean="0">
                <a:solidFill>
                  <a:srgbClr val="FF0000"/>
                </a:solidFill>
              </a:rPr>
              <a:t>і</a:t>
            </a:r>
            <a:r>
              <a:rPr lang="uk-UA" sz="2400" b="1" dirty="0" smtClean="0">
                <a:solidFill>
                  <a:schemeClr val="tx1"/>
                </a:solidFill>
              </a:rPr>
              <a:t> й </a:t>
            </a:r>
            <a:r>
              <a:rPr lang="uk-UA" sz="2400" b="1" dirty="0" err="1" smtClean="0">
                <a:solidFill>
                  <a:schemeClr val="tx1"/>
                </a:solidFill>
              </a:rPr>
              <a:t>радост</a:t>
            </a:r>
            <a:r>
              <a:rPr lang="uk-UA" sz="2400" b="1" dirty="0" err="1" smtClean="0">
                <a:solidFill>
                  <a:srgbClr val="FF0000"/>
                </a:solidFill>
              </a:rPr>
              <a:t>и</a:t>
            </a:r>
            <a:r>
              <a:rPr lang="uk-UA" sz="2400" b="1" dirty="0" smtClean="0">
                <a:solidFill>
                  <a:schemeClr val="tx1"/>
                </a:solidFill>
              </a:rPr>
              <a:t>, любов</a:t>
            </a:r>
            <a:r>
              <a:rPr lang="uk-UA" sz="2400" b="1" dirty="0" smtClean="0">
                <a:solidFill>
                  <a:srgbClr val="FF0000"/>
                </a:solidFill>
              </a:rPr>
              <a:t>і</a:t>
            </a:r>
            <a:r>
              <a:rPr lang="uk-UA" sz="2400" b="1" dirty="0" smtClean="0">
                <a:solidFill>
                  <a:schemeClr val="tx1"/>
                </a:solidFill>
              </a:rPr>
              <a:t> й </a:t>
            </a:r>
            <a:r>
              <a:rPr lang="uk-UA" sz="2400" b="1" dirty="0" err="1" smtClean="0">
                <a:solidFill>
                  <a:schemeClr val="tx1"/>
                </a:solidFill>
              </a:rPr>
              <a:t>любов</a:t>
            </a:r>
            <a:r>
              <a:rPr lang="uk-UA" sz="2400" b="1" dirty="0" err="1" smtClean="0">
                <a:solidFill>
                  <a:srgbClr val="FF0000"/>
                </a:solidFill>
              </a:rPr>
              <a:t>и</a:t>
            </a:r>
            <a:r>
              <a:rPr lang="uk-UA" sz="2400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Білорус</a:t>
            </a:r>
            <a:r>
              <a:rPr lang="uk-UA" sz="2400" b="1" dirty="0" smtClean="0">
                <a:solidFill>
                  <a:srgbClr val="FF0000"/>
                </a:solidFill>
              </a:rPr>
              <a:t>і</a:t>
            </a:r>
            <a:r>
              <a:rPr lang="uk-UA" sz="2400" b="1" dirty="0" smtClean="0">
                <a:solidFill>
                  <a:schemeClr val="tx1"/>
                </a:solidFill>
              </a:rPr>
              <a:t> й Білорус</a:t>
            </a:r>
            <a:r>
              <a:rPr lang="uk-UA" sz="24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endParaRPr lang="uk-UA" sz="2400" b="1" dirty="0" smtClean="0">
              <a:solidFill>
                <a:schemeClr val="tx1"/>
              </a:solidFill>
            </a:endParaRPr>
          </a:p>
          <a:p>
            <a:pPr algn="ctr"/>
            <a:r>
              <a:rPr lang="vi-VN" sz="2400" dirty="0">
                <a:solidFill>
                  <a:schemeClr val="tx1"/>
                </a:solidFill>
              </a:rPr>
              <a:t>«Іменники на </a:t>
            </a:r>
            <a:r>
              <a:rPr lang="vi-VN" sz="2400" b="1" dirty="0">
                <a:solidFill>
                  <a:schemeClr val="tx1"/>
                </a:solidFill>
              </a:rPr>
              <a:t>-ть </a:t>
            </a:r>
            <a:r>
              <a:rPr lang="vi-VN" sz="2400" dirty="0">
                <a:solidFill>
                  <a:schemeClr val="tx1"/>
                </a:solidFill>
              </a:rPr>
              <a:t>після приголосного, а також слова </a:t>
            </a:r>
            <a:r>
              <a:rPr lang="vi-VN" sz="2400" i="1" dirty="0">
                <a:solidFill>
                  <a:schemeClr val="tx1"/>
                </a:solidFill>
              </a:rPr>
              <a:t>кров, любо́в, о́сінь, сіль, Русь, Білору́сь </a:t>
            </a:r>
            <a:r>
              <a:rPr lang="vi-VN" sz="2400" dirty="0">
                <a:solidFill>
                  <a:schemeClr val="tx1"/>
                </a:solidFill>
              </a:rPr>
              <a:t>у родовому відмінку однини можуть набувати як варіант </a:t>
            </a:r>
            <a:endParaRPr lang="uk-UA" sz="2400" dirty="0" smtClean="0">
              <a:solidFill>
                <a:schemeClr val="tx1"/>
              </a:solidFill>
            </a:endParaRPr>
          </a:p>
          <a:p>
            <a:pPr algn="ctr"/>
            <a:r>
              <a:rPr lang="vi-VN" sz="2400" dirty="0" smtClean="0">
                <a:solidFill>
                  <a:schemeClr val="tx1"/>
                </a:solidFill>
              </a:rPr>
              <a:t>закінчення  </a:t>
            </a:r>
            <a:r>
              <a:rPr lang="vi-VN" sz="2400" b="1" dirty="0">
                <a:solidFill>
                  <a:schemeClr val="tx1"/>
                </a:solidFill>
              </a:rPr>
              <a:t>-и</a:t>
            </a:r>
            <a:r>
              <a:rPr lang="vi-VN" sz="2400" dirty="0">
                <a:solidFill>
                  <a:schemeClr val="tx1"/>
                </a:solidFill>
              </a:rPr>
              <a:t>:  </a:t>
            </a:r>
            <a:r>
              <a:rPr lang="vi-VN" sz="2400" i="1" dirty="0">
                <a:solidFill>
                  <a:schemeClr val="tx1"/>
                </a:solidFill>
              </a:rPr>
              <a:t>гі́дности, незале́жности, ра́дости, сме́рти, че́сти, хоро́брости; </a:t>
            </a:r>
            <a:r>
              <a:rPr lang="vi-VN" sz="2400" i="1" dirty="0" smtClean="0">
                <a:solidFill>
                  <a:schemeClr val="tx1"/>
                </a:solidFill>
              </a:rPr>
              <a:t>кро́ви</a:t>
            </a:r>
            <a:r>
              <a:rPr lang="vi-VN" sz="2400" i="1" dirty="0">
                <a:solidFill>
                  <a:schemeClr val="tx1"/>
                </a:solidFill>
              </a:rPr>
              <a:t>, любо́ви, о́сени, со́ли, Ру́си́, </a:t>
            </a:r>
            <a:r>
              <a:rPr lang="vi-VN" sz="2400" i="1" dirty="0" smtClean="0">
                <a:solidFill>
                  <a:schemeClr val="tx1"/>
                </a:solidFill>
              </a:rPr>
              <a:t>Білору́си</a:t>
            </a:r>
            <a:r>
              <a:rPr lang="vi-VN" sz="2400" dirty="0" smtClean="0">
                <a:solidFill>
                  <a:schemeClr val="tx1"/>
                </a:solidFill>
              </a:rPr>
              <a:t>»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cap="all" dirty="0" smtClean="0">
                <a:solidFill>
                  <a:schemeClr val="tx1"/>
                </a:solidFill>
              </a:rPr>
              <a:t>Форми родового відмінка</a:t>
            </a:r>
            <a:endParaRPr lang="ru-RU" sz="40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ne\Desktop\ПРАВОПИС\60945249_2997764313573468_52666477734904463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035496"/>
            <a:ext cx="5702771" cy="80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ий кут 2"/>
          <p:cNvSpPr/>
          <p:nvPr/>
        </p:nvSpPr>
        <p:spPr>
          <a:xfrm>
            <a:off x="827584" y="2204864"/>
            <a:ext cx="7560840" cy="3960440"/>
          </a:xfrm>
          <a:prstGeom prst="foldedCorner">
            <a:avLst>
              <a:gd name="adj" fmla="val 7487"/>
            </a:avLst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Утворюємо з</a:t>
            </a:r>
            <a:r>
              <a:rPr lang="vi-VN" sz="2400" dirty="0" smtClean="0">
                <a:solidFill>
                  <a:schemeClr val="tx1"/>
                </a:solidFill>
              </a:rPr>
              <a:t>а </a:t>
            </a:r>
            <a:r>
              <a:rPr lang="vi-VN" sz="2400" dirty="0">
                <a:solidFill>
                  <a:schemeClr val="tx1"/>
                </a:solidFill>
              </a:rPr>
              <a:t>допомогою </a:t>
            </a:r>
            <a:r>
              <a:rPr lang="vi-VN" sz="2400" dirty="0" smtClean="0">
                <a:solidFill>
                  <a:schemeClr val="tx1"/>
                </a:solidFill>
              </a:rPr>
              <a:t>суфіксів</a:t>
            </a:r>
            <a:r>
              <a:rPr lang="uk-UA" sz="2400" dirty="0" smtClean="0">
                <a:solidFill>
                  <a:schemeClr val="tx1"/>
                </a:solidFill>
              </a:rPr>
              <a:t>:</a:t>
            </a:r>
            <a:r>
              <a:rPr lang="vi-VN" sz="2400" dirty="0" smtClean="0">
                <a:solidFill>
                  <a:schemeClr val="tx1"/>
                </a:solidFill>
              </a:rPr>
              <a:t>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vi-VN" sz="2400" b="1" i="1" dirty="0" smtClean="0">
                <a:solidFill>
                  <a:schemeClr val="tx1"/>
                </a:solidFill>
              </a:rPr>
              <a:t>-к-</a:t>
            </a:r>
            <a:r>
              <a:rPr lang="vi-VN" sz="2400" dirty="0" smtClean="0">
                <a:solidFill>
                  <a:schemeClr val="tx1"/>
                </a:solidFill>
              </a:rPr>
              <a:t>: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</a:rPr>
              <a:t>а́вторка</a:t>
            </a:r>
            <a:r>
              <a:rPr lang="vi-VN" sz="2400" i="1" dirty="0">
                <a:solidFill>
                  <a:schemeClr val="tx1"/>
                </a:solidFill>
              </a:rPr>
              <a:t>, диза́йнерка, </a:t>
            </a:r>
            <a:r>
              <a:rPr lang="vi-VN" sz="2400" i="1" dirty="0" smtClean="0">
                <a:solidFill>
                  <a:schemeClr val="tx1"/>
                </a:solidFill>
              </a:rPr>
              <a:t>дире́кторка</a:t>
            </a:r>
            <a:r>
              <a:rPr lang="uk-UA" sz="2400" dirty="0">
                <a:solidFill>
                  <a:schemeClr val="tx1"/>
                </a:solidFill>
              </a:rPr>
              <a:t>;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vi-VN" sz="2400" b="1" dirty="0" smtClean="0">
                <a:solidFill>
                  <a:schemeClr val="tx1"/>
                </a:solidFill>
              </a:rPr>
              <a:t> </a:t>
            </a:r>
            <a:r>
              <a:rPr lang="vi-VN" sz="2400" b="1" i="1" dirty="0">
                <a:solidFill>
                  <a:schemeClr val="tx1"/>
                </a:solidFill>
              </a:rPr>
              <a:t>-иц-</a:t>
            </a:r>
            <a:r>
              <a:rPr lang="vi-VN" sz="2400" i="1" dirty="0">
                <a:solidFill>
                  <a:schemeClr val="tx1"/>
                </a:solidFill>
              </a:rPr>
              <a:t>(я) </a:t>
            </a:r>
            <a:r>
              <a:rPr lang="vi-VN" sz="2400" dirty="0">
                <a:solidFill>
                  <a:schemeClr val="tx1"/>
                </a:solidFill>
              </a:rPr>
              <a:t>приєднуємо насамперед до основ на </a:t>
            </a:r>
            <a:r>
              <a:rPr lang="uk-UA" sz="2400" dirty="0" smtClean="0">
                <a:solidFill>
                  <a:schemeClr val="tx1"/>
                </a:solidFill>
              </a:rPr>
              <a:t>-</a:t>
            </a:r>
            <a:r>
              <a:rPr lang="vi-VN" sz="2400" dirty="0" smtClean="0">
                <a:solidFill>
                  <a:schemeClr val="tx1"/>
                </a:solidFill>
              </a:rPr>
              <a:t>ник</a:t>
            </a:r>
            <a:r>
              <a:rPr lang="uk-UA" sz="2400" dirty="0" smtClean="0">
                <a:solidFill>
                  <a:schemeClr val="tx1"/>
                </a:solidFill>
              </a:rPr>
              <a:t> (</a:t>
            </a:r>
            <a:r>
              <a:rPr lang="vi-VN" sz="2400" i="1" dirty="0" smtClean="0">
                <a:solidFill>
                  <a:schemeClr val="tx1"/>
                </a:solidFill>
              </a:rPr>
              <a:t>верста́льниця,</a:t>
            </a:r>
            <a:r>
              <a:rPr lang="uk-UA" sz="2400" i="1" dirty="0" smtClean="0">
                <a:solidFill>
                  <a:schemeClr val="tx1"/>
                </a:solidFill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</a:rPr>
              <a:t>набі́рниця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пора́дниця</a:t>
            </a:r>
            <a:r>
              <a:rPr lang="uk-UA" sz="2400" dirty="0" smtClean="0">
                <a:solidFill>
                  <a:schemeClr val="tx1"/>
                </a:solidFill>
              </a:rPr>
              <a:t>)</a:t>
            </a:r>
            <a:r>
              <a:rPr lang="vi-VN" sz="2400" dirty="0" smtClean="0">
                <a:solidFill>
                  <a:schemeClr val="tx1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та -ень: </a:t>
            </a:r>
            <a:r>
              <a:rPr lang="uk-UA" sz="2400" dirty="0" smtClean="0">
                <a:solidFill>
                  <a:schemeClr val="tx1"/>
                </a:solidFill>
              </a:rPr>
              <a:t>(</a:t>
            </a:r>
            <a:r>
              <a:rPr lang="vi-VN" sz="2400" i="1" dirty="0" smtClean="0">
                <a:solidFill>
                  <a:schemeClr val="tx1"/>
                </a:solidFill>
              </a:rPr>
              <a:t>учени́ця</a:t>
            </a:r>
            <a:r>
              <a:rPr lang="uk-UA" sz="2400" dirty="0" smtClean="0">
                <a:solidFill>
                  <a:schemeClr val="tx1"/>
                </a:solidFill>
              </a:rPr>
              <a:t>);</a:t>
            </a:r>
            <a:endParaRPr lang="vi-VN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vi-VN" sz="2400" b="1" i="1" dirty="0" smtClean="0">
                <a:solidFill>
                  <a:schemeClr val="tx1"/>
                </a:solidFill>
              </a:rPr>
              <a:t>-</a:t>
            </a:r>
            <a:r>
              <a:rPr lang="vi-VN" sz="2400" b="1" i="1" dirty="0">
                <a:solidFill>
                  <a:schemeClr val="tx1"/>
                </a:solidFill>
              </a:rPr>
              <a:t>ин-</a:t>
            </a:r>
            <a:r>
              <a:rPr lang="vi-VN" sz="2400" i="1" dirty="0">
                <a:solidFill>
                  <a:schemeClr val="tx1"/>
                </a:solidFill>
              </a:rPr>
              <a:t>(я) </a:t>
            </a:r>
            <a:r>
              <a:rPr lang="vi-VN" sz="2400" dirty="0" smtClean="0">
                <a:solidFill>
                  <a:schemeClr val="tx1"/>
                </a:solidFill>
              </a:rPr>
              <a:t>з </a:t>
            </a:r>
            <a:r>
              <a:rPr lang="vi-VN" sz="2400" dirty="0">
                <a:solidFill>
                  <a:schemeClr val="tx1"/>
                </a:solidFill>
              </a:rPr>
              <a:t>основами на </a:t>
            </a:r>
            <a:r>
              <a:rPr lang="vi-VN" sz="2400" b="1" i="1" dirty="0">
                <a:solidFill>
                  <a:schemeClr val="tx1"/>
                </a:solidFill>
              </a:rPr>
              <a:t>-</a:t>
            </a:r>
            <a:r>
              <a:rPr lang="vi-VN" sz="2400" b="1" i="1" dirty="0" smtClean="0">
                <a:solidFill>
                  <a:schemeClr val="tx1"/>
                </a:solidFill>
              </a:rPr>
              <a:t>ець</a:t>
            </a:r>
            <a:r>
              <a:rPr lang="vi-VN" sz="2400" i="1" dirty="0" smtClean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(</a:t>
            </a:r>
            <a:r>
              <a:rPr lang="vi-VN" sz="2400" i="1" dirty="0" smtClean="0">
                <a:solidFill>
                  <a:schemeClr val="tx1"/>
                </a:solidFill>
              </a:rPr>
              <a:t>кравчи́ня</a:t>
            </a:r>
            <a:r>
              <a:rPr lang="vi-VN" sz="2400" i="1" dirty="0">
                <a:solidFill>
                  <a:schemeClr val="tx1"/>
                </a:solidFill>
              </a:rPr>
              <a:t>, плавчи́ня</a:t>
            </a:r>
            <a:r>
              <a:rPr lang="vi-VN" sz="2400" i="1" dirty="0" smtClean="0">
                <a:solidFill>
                  <a:schemeClr val="tx1"/>
                </a:solidFill>
              </a:rPr>
              <a:t>,</a:t>
            </a:r>
            <a:r>
              <a:rPr lang="uk-UA" sz="2400" i="1" dirty="0" smtClean="0">
                <a:solidFill>
                  <a:schemeClr val="tx1"/>
                </a:solidFill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</a:rPr>
              <a:t>продавчи́ня</a:t>
            </a:r>
            <a:r>
              <a:rPr lang="uk-UA" sz="2400" dirty="0" smtClean="0">
                <a:solidFill>
                  <a:schemeClr val="tx1"/>
                </a:solidFill>
              </a:rPr>
              <a:t>)</a:t>
            </a:r>
            <a:r>
              <a:rPr lang="vi-VN" sz="2400" dirty="0" smtClean="0">
                <a:solidFill>
                  <a:schemeClr val="tx1"/>
                </a:solidFill>
              </a:rPr>
              <a:t>, </a:t>
            </a:r>
            <a:r>
              <a:rPr lang="vi-VN" sz="2400" dirty="0">
                <a:solidFill>
                  <a:schemeClr val="tx1"/>
                </a:solidFill>
              </a:rPr>
              <a:t>на </a:t>
            </a:r>
            <a:r>
              <a:rPr lang="vi-VN" sz="2400" dirty="0" smtClean="0">
                <a:solidFill>
                  <a:schemeClr val="tx1"/>
                </a:solidFill>
              </a:rPr>
              <a:t>приголосний </a:t>
            </a:r>
            <a:r>
              <a:rPr lang="uk-UA" sz="2400" dirty="0" smtClean="0">
                <a:solidFill>
                  <a:schemeClr val="tx1"/>
                </a:solidFill>
              </a:rPr>
              <a:t>(</a:t>
            </a:r>
            <a:r>
              <a:rPr lang="vi-VN" sz="2400" i="1" dirty="0" smtClean="0">
                <a:solidFill>
                  <a:schemeClr val="tx1"/>
                </a:solidFill>
              </a:rPr>
              <a:t>майстри́ня</a:t>
            </a:r>
            <a:r>
              <a:rPr lang="vi-VN" sz="2400" i="1" dirty="0">
                <a:solidFill>
                  <a:schemeClr val="tx1"/>
                </a:solidFill>
              </a:rPr>
              <a:t>, </a:t>
            </a:r>
            <a:r>
              <a:rPr lang="vi-VN" sz="2400" i="1" dirty="0" smtClean="0">
                <a:solidFill>
                  <a:schemeClr val="tx1"/>
                </a:solidFill>
              </a:rPr>
              <a:t>філологи́ня</a:t>
            </a:r>
            <a:r>
              <a:rPr lang="uk-UA" sz="2400" dirty="0" smtClean="0">
                <a:solidFill>
                  <a:schemeClr val="tx1"/>
                </a:solidFill>
              </a:rPr>
              <a:t>);</a:t>
            </a:r>
            <a:endParaRPr lang="vi-VN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vi-VN" sz="2400" b="1" i="1" dirty="0" smtClean="0">
                <a:solidFill>
                  <a:schemeClr val="tx1"/>
                </a:solidFill>
              </a:rPr>
              <a:t>-</a:t>
            </a:r>
            <a:r>
              <a:rPr lang="vi-VN" sz="2400" b="1" i="1" dirty="0">
                <a:solidFill>
                  <a:schemeClr val="tx1"/>
                </a:solidFill>
              </a:rPr>
              <a:t>ес-</a:t>
            </a:r>
            <a:r>
              <a:rPr lang="vi-VN" sz="2400" dirty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(</a:t>
            </a:r>
            <a:r>
              <a:rPr lang="vi-VN" sz="2400" dirty="0" smtClean="0">
                <a:solidFill>
                  <a:schemeClr val="tx1"/>
                </a:solidFill>
              </a:rPr>
              <a:t>рідковживаний</a:t>
            </a:r>
            <a:r>
              <a:rPr lang="uk-UA" sz="2400" dirty="0" smtClean="0">
                <a:solidFill>
                  <a:schemeClr val="tx1"/>
                </a:solidFill>
              </a:rPr>
              <a:t>)</a:t>
            </a:r>
            <a:r>
              <a:rPr lang="vi-VN" sz="2400" dirty="0" smtClean="0">
                <a:solidFill>
                  <a:schemeClr val="tx1"/>
                </a:solidFill>
              </a:rPr>
              <a:t>: </a:t>
            </a:r>
            <a:r>
              <a:rPr lang="vi-VN" sz="2400" i="1" dirty="0">
                <a:solidFill>
                  <a:schemeClr val="tx1"/>
                </a:solidFill>
              </a:rPr>
              <a:t>дияконе́са, патроне́са, поете́са</a:t>
            </a:r>
            <a:r>
              <a:rPr lang="vi-VN" sz="2400" dirty="0">
                <a:solidFill>
                  <a:schemeClr val="tx1"/>
                </a:solidFill>
              </a:rPr>
              <a:t>.</a:t>
            </a:r>
            <a:endParaRPr lang="uk-UA" sz="2400" dirty="0" smtClean="0">
              <a:solidFill>
                <a:schemeClr val="tx1"/>
              </a:solidFill>
            </a:endParaRPr>
          </a:p>
        </p:txBody>
      </p:sp>
      <p:sp>
        <p:nvSpPr>
          <p:cNvPr id="3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cap="all" dirty="0" err="1" smtClean="0">
                <a:solidFill>
                  <a:schemeClr val="tx1"/>
                </a:solidFill>
              </a:rPr>
              <a:t>Фемінітиви</a:t>
            </a:r>
            <a:endParaRPr lang="ru-RU" sz="40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79388" y="101600"/>
            <a:ext cx="878522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latin typeface="+mj-lt"/>
              </a:rPr>
              <a:t>Український мовно-інформаційний фонд НАН України створив інтегровану лексикографічну систему, яка об’єднує п’ять словників: орфографічний, орфоепічний, синонімічний, антонімічний та фразеологічний, а також функцію словозміни.</a:t>
            </a:r>
          </a:p>
          <a:p>
            <a:pPr algn="ctr">
              <a:defRPr/>
            </a:pPr>
            <a:r>
              <a:rPr lang="en-US" sz="2000" b="1" dirty="0">
                <a:latin typeface="+mj-lt"/>
              </a:rPr>
              <a:t>http://</a:t>
            </a:r>
            <a:r>
              <a:rPr lang="en-US" sz="2000" b="1" dirty="0" err="1">
                <a:latin typeface="+mj-lt"/>
              </a:rPr>
              <a:t>www.ulif.org.ua</a:t>
            </a:r>
            <a:r>
              <a:rPr lang="en-US" sz="2000" b="1" dirty="0">
                <a:latin typeface="+mj-lt"/>
              </a:rPr>
              <a:t> </a:t>
            </a:r>
          </a:p>
        </p:txBody>
      </p:sp>
      <p:pic>
        <p:nvPicPr>
          <p:cNvPr id="175108" name="Picture 2" descr="C:\Users\yur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93863"/>
            <a:ext cx="77470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682" y="2665153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/>
              <a:t>http</a:t>
            </a:r>
            <a:r>
              <a:rPr lang="en-US" sz="4800" b="1" dirty="0" smtClean="0"/>
              <a:t>://ulif.org.ua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8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31913" y="2874963"/>
            <a:ext cx="8412162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74084" name="Picture 1" descr="C:\Users\yura\Desktop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653951"/>
            <a:ext cx="3960812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913" y="6021288"/>
            <a:ext cx="669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www.pravopys.net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ne\Desktop\ПРАВОПИС\yjdb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99" y="620688"/>
            <a:ext cx="39338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0119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http://www.inmo.org.ua/assets/files/2019/Ukr.%20pravopys%20(2019).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981"/>
            <a:ext cx="9144000" cy="507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1868018"/>
            <a:ext cx="7560840" cy="2065038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Власне зміни у написанні слів (без варіантів)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ий кут 2"/>
          <p:cNvSpPr/>
          <p:nvPr/>
        </p:nvSpPr>
        <p:spPr>
          <a:xfrm>
            <a:off x="5076056" y="2204864"/>
            <a:ext cx="3312368" cy="39604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>
                <a:solidFill>
                  <a:schemeClr val="tx1"/>
                </a:solidFill>
              </a:rPr>
              <a:t>Як </a:t>
            </a:r>
            <a:r>
              <a:rPr lang="uk-UA" sz="3200" cap="all" dirty="0" smtClean="0">
                <a:solidFill>
                  <a:schemeClr val="tx1"/>
                </a:solidFill>
              </a:rPr>
              <a:t>треба:</a:t>
            </a:r>
          </a:p>
          <a:p>
            <a:pPr algn="ctr"/>
            <a:endParaRPr lang="uk-UA" sz="3600" dirty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про</a:t>
            </a:r>
            <a:r>
              <a:rPr lang="uk-UA" sz="3200" dirty="0" err="1" smtClean="0">
                <a:solidFill>
                  <a:srgbClr val="FF0000"/>
                </a:solidFill>
              </a:rPr>
              <a:t>є</a:t>
            </a:r>
            <a:r>
              <a:rPr lang="uk-UA" sz="3200" dirty="0" err="1" smtClean="0">
                <a:solidFill>
                  <a:schemeClr val="tx1"/>
                </a:solidFill>
              </a:rPr>
              <a:t>кт</a:t>
            </a:r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про</a:t>
            </a:r>
            <a:r>
              <a:rPr lang="uk-UA" sz="3200" dirty="0" err="1" smtClean="0">
                <a:solidFill>
                  <a:srgbClr val="FF0000"/>
                </a:solidFill>
              </a:rPr>
              <a:t>є</a:t>
            </a:r>
            <a:r>
              <a:rPr lang="uk-UA" sz="3200" dirty="0" err="1" smtClean="0">
                <a:solidFill>
                  <a:schemeClr val="tx1"/>
                </a:solidFill>
              </a:rPr>
              <a:t>ктор</a:t>
            </a:r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err="1" smtClean="0">
                <a:solidFill>
                  <a:schemeClr val="tx1"/>
                </a:solidFill>
              </a:rPr>
              <a:t>про</a:t>
            </a:r>
            <a:r>
              <a:rPr lang="uk-UA" sz="3200" dirty="0" err="1" smtClean="0">
                <a:solidFill>
                  <a:srgbClr val="FF0000"/>
                </a:solidFill>
              </a:rPr>
              <a:t>є</a:t>
            </a:r>
            <a:r>
              <a:rPr lang="uk-UA" sz="3200" dirty="0" err="1" smtClean="0">
                <a:solidFill>
                  <a:schemeClr val="tx1"/>
                </a:solidFill>
              </a:rPr>
              <a:t>кція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5" name="Загнутий кут 4"/>
          <p:cNvSpPr/>
          <p:nvPr/>
        </p:nvSpPr>
        <p:spPr>
          <a:xfrm>
            <a:off x="827584" y="2204864"/>
            <a:ext cx="3312368" cy="3960440"/>
          </a:xfrm>
          <a:prstGeom prst="foldedCorner">
            <a:avLst/>
          </a:prstGeom>
          <a:solidFill>
            <a:srgbClr val="FF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cap="all" dirty="0" smtClean="0">
                <a:solidFill>
                  <a:schemeClr val="tx1"/>
                </a:solidFill>
              </a:rPr>
              <a:t>Як було:</a:t>
            </a:r>
          </a:p>
          <a:p>
            <a:pPr algn="ctr"/>
            <a:endParaRPr lang="uk-UA" sz="3200" dirty="0" smtClean="0">
              <a:solidFill>
                <a:schemeClr val="tx1"/>
              </a:solidFill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про</a:t>
            </a:r>
            <a:r>
              <a:rPr lang="uk-UA" sz="3200" dirty="0" smtClean="0">
                <a:solidFill>
                  <a:srgbClr val="FF0000"/>
                </a:solidFill>
              </a:rPr>
              <a:t>е</a:t>
            </a:r>
            <a:r>
              <a:rPr lang="uk-UA" sz="3200" dirty="0" smtClean="0">
                <a:solidFill>
                  <a:schemeClr val="tx1"/>
                </a:solidFill>
              </a:rPr>
              <a:t>кт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про</a:t>
            </a:r>
            <a:r>
              <a:rPr lang="uk-UA" sz="3200" dirty="0" smtClean="0">
                <a:solidFill>
                  <a:srgbClr val="FF0000"/>
                </a:solidFill>
              </a:rPr>
              <a:t>е</a:t>
            </a:r>
            <a:r>
              <a:rPr lang="uk-UA" sz="3200" dirty="0" smtClean="0">
                <a:solidFill>
                  <a:schemeClr val="tx1"/>
                </a:solidFill>
              </a:rPr>
              <a:t>ктор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про</a:t>
            </a:r>
            <a:r>
              <a:rPr lang="uk-UA" sz="3200" dirty="0" smtClean="0">
                <a:solidFill>
                  <a:srgbClr val="FF0000"/>
                </a:solidFill>
              </a:rPr>
              <a:t>е</a:t>
            </a:r>
            <a:r>
              <a:rPr lang="uk-UA" sz="3200" dirty="0" smtClean="0">
                <a:solidFill>
                  <a:schemeClr val="tx1"/>
                </a:solidFill>
              </a:rPr>
              <a:t>кція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ЙОТУВАННЯ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27584" y="692696"/>
            <a:ext cx="7560840" cy="86409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ЙОТУВАННЯ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Загнутий кут 5"/>
          <p:cNvSpPr/>
          <p:nvPr/>
        </p:nvSpPr>
        <p:spPr>
          <a:xfrm>
            <a:off x="861548" y="2204864"/>
            <a:ext cx="7526875" cy="3935040"/>
          </a:xfrm>
          <a:prstGeom prst="foldedCorner">
            <a:avLst/>
          </a:prstGeom>
          <a:solidFill>
            <a:srgbClr val="CC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так само як </a:t>
            </a:r>
            <a:r>
              <a:rPr lang="uk-UA" sz="3600" i="1" dirty="0" smtClean="0">
                <a:solidFill>
                  <a:schemeClr val="tx1"/>
                </a:solidFill>
              </a:rPr>
              <a:t>ін’єкція, траєкторія, об’єкт </a:t>
            </a:r>
            <a:r>
              <a:rPr lang="uk-UA" sz="3600" dirty="0" smtClean="0">
                <a:solidFill>
                  <a:schemeClr val="tx1"/>
                </a:solidFill>
              </a:rPr>
              <a:t>та інші слова з латинським коренем </a:t>
            </a:r>
            <a:r>
              <a:rPr lang="en-US" sz="3600" dirty="0" smtClean="0">
                <a:solidFill>
                  <a:schemeClr val="tx1"/>
                </a:solidFill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</a:rPr>
              <a:t>ject</a:t>
            </a:r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а обкладинка">
  <a:themeElements>
    <a:clrScheme name="Тверда обкладинк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а обкладинк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а обкладинк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а обкладинка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2933</TotalTime>
  <Words>1459</Words>
  <Application>Microsoft Office PowerPoint</Application>
  <PresentationFormat>Экран (4:3)</PresentationFormat>
  <Paragraphs>172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Тверда обкладинка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TSPU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SRV</dc:creator>
  <cp:lastModifiedBy>Пользователь Windows</cp:lastModifiedBy>
  <cp:revision>187</cp:revision>
  <cp:lastPrinted>2017-02-16T22:34:40Z</cp:lastPrinted>
  <dcterms:created xsi:type="dcterms:W3CDTF">2004-10-11T07:55:06Z</dcterms:created>
  <dcterms:modified xsi:type="dcterms:W3CDTF">2019-10-17T09:02:47Z</dcterms:modified>
</cp:coreProperties>
</file>