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56" r:id="rId3"/>
    <p:sldId id="266" r:id="rId4"/>
    <p:sldId id="268" r:id="rId5"/>
  </p:sldIdLst>
  <p:sldSz cx="6858000" cy="9144000" type="screen4x3"/>
  <p:notesSz cx="9144000" cy="6858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92ED"/>
    <a:srgbClr val="CB23C3"/>
    <a:srgbClr val="F1540D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6797" autoAdjust="0"/>
    <p:restoredTop sz="94660"/>
  </p:normalViewPr>
  <p:slideViewPr>
    <p:cSldViewPr>
      <p:cViewPr>
        <p:scale>
          <a:sx n="100" d="100"/>
          <a:sy n="100" d="100"/>
        </p:scale>
        <p:origin x="-355" y="241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7A7D28-5D1B-4B23-A392-DEE854BD587E}" type="datetimeFigureOut">
              <a:rPr lang="uk-UA" smtClean="0"/>
              <a:t>26.06.2020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0CF4E5-5CA4-43AB-843E-DACD6926DB79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00416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C1FC45-5F56-4F39-91F3-87DB34022638}" type="datetimeFigureOut">
              <a:rPr lang="uk-UA" smtClean="0"/>
              <a:pPr/>
              <a:t>26.06.2020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606800" y="514350"/>
            <a:ext cx="19304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D06520-7D47-49EB-B764-E8BCFC7637CF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66785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59E6-847B-4937-8C3D-49CDB5BA4EF3}" type="datetimeFigureOut">
              <a:rPr lang="uk-UA" smtClean="0"/>
              <a:pPr/>
              <a:t>26.06.2020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D255C-740D-4BFE-A60D-37750E3706A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напис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59E6-847B-4937-8C3D-49CDB5BA4EF3}" type="datetimeFigureOut">
              <a:rPr lang="uk-UA" smtClean="0"/>
              <a:pPr/>
              <a:t>26.06.2020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D255C-740D-4BFE-A60D-37750E3706A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напису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59E6-847B-4937-8C3D-49CDB5BA4EF3}" type="datetimeFigureOut">
              <a:rPr lang="uk-UA" smtClean="0"/>
              <a:pPr/>
              <a:t>26.06.2020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D255C-740D-4BFE-A60D-37750E3706A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59E6-847B-4937-8C3D-49CDB5BA4EF3}" type="datetimeFigureOut">
              <a:rPr lang="uk-UA" smtClean="0"/>
              <a:pPr/>
              <a:t>26.06.2020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D255C-740D-4BFE-A60D-37750E3706A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59E6-847B-4937-8C3D-49CDB5BA4EF3}" type="datetimeFigureOut">
              <a:rPr lang="uk-UA" smtClean="0"/>
              <a:pPr/>
              <a:t>26.06.2020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D255C-740D-4BFE-A60D-37750E3706A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59E6-847B-4937-8C3D-49CDB5BA4EF3}" type="datetimeFigureOut">
              <a:rPr lang="uk-UA" smtClean="0"/>
              <a:pPr/>
              <a:t>26.06.2020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D255C-740D-4BFE-A60D-37750E3706A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59E6-847B-4937-8C3D-49CDB5BA4EF3}" type="datetimeFigureOut">
              <a:rPr lang="uk-UA" smtClean="0"/>
              <a:pPr/>
              <a:t>26.06.2020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D255C-740D-4BFE-A60D-37750E3706A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59E6-847B-4937-8C3D-49CDB5BA4EF3}" type="datetimeFigureOut">
              <a:rPr lang="uk-UA" smtClean="0"/>
              <a:pPr/>
              <a:t>26.06.2020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D255C-740D-4BFE-A60D-37750E3706A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59E6-847B-4937-8C3D-49CDB5BA4EF3}" type="datetimeFigureOut">
              <a:rPr lang="uk-UA" smtClean="0"/>
              <a:pPr/>
              <a:t>26.06.2020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D255C-740D-4BFE-A60D-37750E3706A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59E6-847B-4937-8C3D-49CDB5BA4EF3}" type="datetimeFigureOut">
              <a:rPr lang="uk-UA" smtClean="0"/>
              <a:pPr/>
              <a:t>26.06.2020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D255C-740D-4BFE-A60D-37750E3706A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рисунка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59E6-847B-4937-8C3D-49CDB5BA4EF3}" type="datetimeFigureOut">
              <a:rPr lang="uk-UA" smtClean="0"/>
              <a:pPr/>
              <a:t>26.06.2020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D255C-740D-4BFE-A60D-37750E3706AB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3959E6-847B-4937-8C3D-49CDB5BA4EF3}" type="datetimeFigureOut">
              <a:rPr lang="uk-UA" smtClean="0"/>
              <a:pPr/>
              <a:t>26.06.2020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D255C-740D-4BFE-A60D-37750E3706AB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6858000" cy="19717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Прямоугольник 9"/>
          <p:cNvSpPr/>
          <p:nvPr/>
        </p:nvSpPr>
        <p:spPr>
          <a:xfrm>
            <a:off x="1341462" y="7020272"/>
            <a:ext cx="4536504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400" b="1" dirty="0" smtClean="0"/>
              <a:t>Леся </a:t>
            </a:r>
            <a:r>
              <a:rPr lang="uk-UA" sz="1400" b="1" dirty="0" err="1" smtClean="0"/>
              <a:t>Гапон</a:t>
            </a:r>
            <a:r>
              <a:rPr lang="uk-UA" sz="1400" b="1" dirty="0" smtClean="0"/>
              <a:t>,</a:t>
            </a:r>
            <a:r>
              <a:rPr lang="en-US" sz="1400" b="1" dirty="0" smtClean="0"/>
              <a:t> </a:t>
            </a:r>
            <a:r>
              <a:rPr lang="en-US" sz="1400" dirty="0" smtClean="0"/>
              <a:t>PhD</a:t>
            </a:r>
            <a:r>
              <a:rPr lang="uk-UA" sz="1400" dirty="0" smtClean="0"/>
              <a:t>,</a:t>
            </a:r>
            <a:endParaRPr lang="uk-UA" sz="1400" dirty="0"/>
          </a:p>
          <a:p>
            <a:pPr algn="ctr"/>
            <a:r>
              <a:rPr lang="uk-UA" sz="1400" dirty="0" smtClean="0"/>
              <a:t>методист Тернопільського </a:t>
            </a:r>
          </a:p>
          <a:p>
            <a:pPr algn="ctr"/>
            <a:r>
              <a:rPr lang="uk-UA" sz="1400" dirty="0" smtClean="0"/>
              <a:t>комунального методичного</a:t>
            </a:r>
          </a:p>
          <a:p>
            <a:pPr algn="ctr"/>
            <a:r>
              <a:rPr lang="uk-UA" sz="1400" dirty="0" smtClean="0"/>
              <a:t>центру </a:t>
            </a:r>
            <a:r>
              <a:rPr lang="uk-UA" sz="1400" dirty="0"/>
              <a:t>науково-освітніх інновацій </a:t>
            </a:r>
            <a:endParaRPr lang="uk-UA" sz="1400" dirty="0" smtClean="0"/>
          </a:p>
          <a:p>
            <a:pPr algn="ctr"/>
            <a:r>
              <a:rPr lang="uk-UA" sz="1400" dirty="0" smtClean="0"/>
              <a:t>та </a:t>
            </a:r>
            <a:r>
              <a:rPr lang="uk-UA" sz="1400" dirty="0"/>
              <a:t>моніторингу</a:t>
            </a:r>
          </a:p>
          <a:p>
            <a:pPr algn="ctr"/>
            <a:r>
              <a:rPr lang="uk-UA" sz="1400" b="1" dirty="0">
                <a:solidFill>
                  <a:srgbClr val="0066FF"/>
                </a:solidFill>
              </a:rPr>
              <a:t>6 травня 2020 року</a:t>
            </a:r>
          </a:p>
          <a:p>
            <a:pPr algn="ctr"/>
            <a:r>
              <a:rPr lang="en-US" sz="1400" dirty="0" err="1" smtClean="0"/>
              <a:t>MyOwnConference</a:t>
            </a:r>
            <a:endParaRPr lang="uk-UA" sz="1400" dirty="0" smtClean="0"/>
          </a:p>
        </p:txBody>
      </p:sp>
      <p:pic>
        <p:nvPicPr>
          <p:cNvPr id="9" name="Picture 2" descr="http://tkmco.org/images/999878.pn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1340768" y="450474"/>
            <a:ext cx="4516155" cy="1139121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13" name="Picture 2" descr="http://3.bp.blogspot.com/_BImS6iM0HWQ/TJ-amJMVg6I/AAAAAAAAAIA/uLTnEgShnc0/S1600-R/Rainbow_Ocean__by_Thelma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183" y="2442179"/>
            <a:ext cx="6341634" cy="4409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605199" y="2661790"/>
            <a:ext cx="561662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600" b="1" dirty="0">
                <a:solidFill>
                  <a:schemeClr val="bg1"/>
                </a:solidFill>
              </a:rPr>
              <a:t>ОСНОВНІ АСПЕКТИ МОВЛЕННЄВО-МЕТОДИЧНОЇ КОМПЕТЕНТНОСТІ СУЧАСНОГО ВЧИТЕЛЯ В УМОВАХ ДИСТАНЦІЙНОГО НАВЧАННЯ</a:t>
            </a:r>
            <a:endParaRPr lang="uk-UA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2"/>
          <p:cNvSpPr/>
          <p:nvPr/>
        </p:nvSpPr>
        <p:spPr>
          <a:xfrm>
            <a:off x="0" y="0"/>
            <a:ext cx="6858000" cy="7619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Прямоугольник 2"/>
          <p:cNvSpPr/>
          <p:nvPr/>
        </p:nvSpPr>
        <p:spPr>
          <a:xfrm>
            <a:off x="677878" y="2483768"/>
            <a:ext cx="5505059" cy="32774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4000" b="1" dirty="0" smtClean="0">
                <a:solidFill>
                  <a:schemeClr val="tx1"/>
                </a:solidFill>
              </a:rPr>
              <a:t>ПЛАН</a:t>
            </a:r>
          </a:p>
          <a:p>
            <a:r>
              <a:rPr lang="uk-UA" sz="800" b="1" dirty="0">
                <a:solidFill>
                  <a:schemeClr val="bg1"/>
                </a:solidFill>
              </a:rPr>
              <a:t>е</a:t>
            </a:r>
            <a:endParaRPr lang="uk-UA" sz="800" b="1" dirty="0" smtClean="0">
              <a:solidFill>
                <a:schemeClr val="bg1"/>
              </a:solidFill>
            </a:endParaRPr>
          </a:p>
          <a:p>
            <a:r>
              <a:rPr lang="uk-UA" sz="2000" dirty="0" smtClean="0">
                <a:solidFill>
                  <a:schemeClr val="tx1"/>
                </a:solidFill>
              </a:rPr>
              <a:t>1</a:t>
            </a:r>
            <a:r>
              <a:rPr lang="uk-UA" sz="2000" dirty="0">
                <a:solidFill>
                  <a:schemeClr val="tx1"/>
                </a:solidFill>
              </a:rPr>
              <a:t>.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uk-UA" sz="2000" dirty="0">
                <a:solidFill>
                  <a:schemeClr val="tx1"/>
                </a:solidFill>
              </a:rPr>
              <a:t>Учитель як організатор дистанційного навчання.</a:t>
            </a:r>
          </a:p>
          <a:p>
            <a:r>
              <a:rPr lang="en-US" sz="2000" dirty="0">
                <a:solidFill>
                  <a:schemeClr val="tx1"/>
                </a:solidFill>
              </a:rPr>
              <a:t>2.</a:t>
            </a:r>
            <a:r>
              <a:rPr lang="uk-UA" sz="2000" dirty="0">
                <a:solidFill>
                  <a:schemeClr val="tx1"/>
                </a:solidFill>
              </a:rPr>
              <a:t>Організація дистанційного навчання.</a:t>
            </a:r>
          </a:p>
          <a:p>
            <a:r>
              <a:rPr lang="en-US" sz="2000" dirty="0">
                <a:solidFill>
                  <a:schemeClr val="tx1"/>
                </a:solidFill>
              </a:rPr>
              <a:t>3</a:t>
            </a:r>
            <a:r>
              <a:rPr lang="uk-UA" sz="2000" dirty="0">
                <a:solidFill>
                  <a:schemeClr val="tx1"/>
                </a:solidFill>
              </a:rPr>
              <a:t>. Оцінюємо дистанційно. </a:t>
            </a:r>
          </a:p>
          <a:p>
            <a:r>
              <a:rPr lang="en-US" sz="2000" dirty="0">
                <a:solidFill>
                  <a:schemeClr val="tx1"/>
                </a:solidFill>
              </a:rPr>
              <a:t>4</a:t>
            </a:r>
            <a:r>
              <a:rPr lang="uk-UA" sz="2000" dirty="0">
                <a:solidFill>
                  <a:schemeClr val="tx1"/>
                </a:solidFill>
              </a:rPr>
              <a:t>. Мовні  поради.</a:t>
            </a:r>
          </a:p>
          <a:p>
            <a:r>
              <a:rPr lang="en-US" sz="2000" dirty="0">
                <a:solidFill>
                  <a:schemeClr val="tx1"/>
                </a:solidFill>
              </a:rPr>
              <a:t>5</a:t>
            </a:r>
            <a:r>
              <a:rPr lang="uk-UA" sz="2000" dirty="0">
                <a:solidFill>
                  <a:schemeClr val="tx1"/>
                </a:solidFill>
              </a:rPr>
              <a:t>. Інформація для роздумів.</a:t>
            </a:r>
            <a:endParaRPr lang="uk-UA" sz="2000" b="1" dirty="0" smtClean="0">
              <a:solidFill>
                <a:schemeClr val="tx1"/>
              </a:solidFill>
              <a:latin typeface="Mistral" pitchFamily="66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08618" y="761973"/>
            <a:ext cx="3429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dirty="0" smtClean="0"/>
              <a:t>ЗАТВЕРДЖУЮ</a:t>
            </a:r>
          </a:p>
          <a:p>
            <a:endParaRPr lang="uk-UA" dirty="0" smtClean="0"/>
          </a:p>
          <a:p>
            <a:r>
              <a:rPr lang="uk-UA" dirty="0" smtClean="0"/>
              <a:t>Г.І.ЛИТВИНЮК,</a:t>
            </a:r>
          </a:p>
          <a:p>
            <a:r>
              <a:rPr lang="uk-UA" dirty="0" smtClean="0"/>
              <a:t>директор ТКМЦНОІМ</a:t>
            </a:r>
            <a:endParaRPr lang="uk-UA" dirty="0"/>
          </a:p>
        </p:txBody>
      </p:sp>
      <p:pic>
        <p:nvPicPr>
          <p:cNvPr id="1027" name="Picture 3" descr="C:\Users\admin\Desktop\IMG-5e11d3da8bba0b64cb59a8c5319f6134-V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549" b="3713"/>
          <a:stretch/>
        </p:blipFill>
        <p:spPr bwMode="auto">
          <a:xfrm>
            <a:off x="3933056" y="500804"/>
            <a:ext cx="2379795" cy="2533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39800355"/>
              </p:ext>
            </p:extLst>
          </p:nvPr>
        </p:nvGraphicFramePr>
        <p:xfrm>
          <a:off x="422977" y="5796136"/>
          <a:ext cx="5915026" cy="29509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5743"/>
                <a:gridCol w="792088"/>
                <a:gridCol w="1224136"/>
                <a:gridCol w="1584176"/>
                <a:gridCol w="1828883"/>
              </a:tblGrid>
              <a:tr h="272029">
                <a:tc gridSpan="5">
                  <a:txBody>
                    <a:bodyPr/>
                    <a:lstStyle/>
                    <a:p>
                      <a:pPr algn="ctr"/>
                      <a:r>
                        <a:rPr lang="uk-UA" sz="14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Перспективний щоденник коригувального навчання (зразок)</a:t>
                      </a:r>
                      <a:endParaRPr lang="uk-UA" sz="140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51435" marR="51435" marT="60960" marB="60960"/>
                </a:tc>
                <a:tc hMerge="1">
                  <a:txBody>
                    <a:bodyPr/>
                    <a:lstStyle/>
                    <a:p>
                      <a:endParaRPr lang="uk-UA" sz="900" dirty="0"/>
                    </a:p>
                  </a:txBody>
                  <a:tcPr marL="51435" marR="51435" marT="60960" marB="60960"/>
                </a:tc>
                <a:tc hMerge="1">
                  <a:txBody>
                    <a:bodyPr/>
                    <a:lstStyle/>
                    <a:p>
                      <a:endParaRPr lang="uk-UA" sz="900" dirty="0"/>
                    </a:p>
                  </a:txBody>
                  <a:tcPr marL="51435" marR="51435" marT="60960" marB="60960"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900" dirty="0" smtClean="0"/>
                    </a:p>
                  </a:txBody>
                  <a:tcPr marL="51435" marR="51435" marT="60960" marB="60960"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900" dirty="0" smtClean="0"/>
                    </a:p>
                  </a:txBody>
                  <a:tcPr marL="51435" marR="51435" marT="60960" marB="60960"/>
                </a:tc>
              </a:tr>
              <a:tr h="272029">
                <a:tc>
                  <a:txBody>
                    <a:bodyPr/>
                    <a:lstStyle/>
                    <a:p>
                      <a:r>
                        <a:rPr lang="uk-UA" sz="900" b="1" dirty="0" smtClean="0"/>
                        <a:t>Клас</a:t>
                      </a:r>
                    </a:p>
                  </a:txBody>
                  <a:tcPr marL="51435" marR="51435" marT="60960" marB="60960"/>
                </a:tc>
                <a:tc>
                  <a:txBody>
                    <a:bodyPr/>
                    <a:lstStyle/>
                    <a:p>
                      <a:r>
                        <a:rPr lang="uk-UA" sz="900" b="1" dirty="0" smtClean="0"/>
                        <a:t>Тема</a:t>
                      </a:r>
                      <a:endParaRPr lang="uk-UA" sz="900" b="1" dirty="0"/>
                    </a:p>
                  </a:txBody>
                  <a:tcPr marL="51435" marR="51435" marT="60960" marB="60960"/>
                </a:tc>
                <a:tc>
                  <a:txBody>
                    <a:bodyPr/>
                    <a:lstStyle/>
                    <a:p>
                      <a:r>
                        <a:rPr lang="uk-UA" sz="900" b="1" dirty="0" smtClean="0"/>
                        <a:t>І лінія (потрібно</a:t>
                      </a:r>
                      <a:r>
                        <a:rPr lang="uk-UA" sz="900" b="1" baseline="0" dirty="0" smtClean="0"/>
                        <a:t> </a:t>
                      </a:r>
                      <a:r>
                        <a:rPr lang="uk-UA" sz="900" b="1" baseline="0" dirty="0" smtClean="0"/>
                        <a:t>провести </a:t>
                      </a:r>
                      <a:r>
                        <a:rPr lang="uk-UA" sz="900" b="1" dirty="0" smtClean="0"/>
                        <a:t>повноцінний урок/уроки з теми)</a:t>
                      </a:r>
                      <a:endParaRPr lang="uk-UA" sz="900" b="1" dirty="0"/>
                    </a:p>
                  </a:txBody>
                  <a:tcPr marL="51435" marR="51435" marT="60960" marB="6096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900" b="1" dirty="0" smtClean="0"/>
                        <a:t>ІІ лінія (достатньо групової</a:t>
                      </a:r>
                      <a:r>
                        <a:rPr lang="uk-UA" sz="900" b="1" baseline="0" dirty="0" smtClean="0"/>
                        <a:t> консультації/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900" b="1" baseline="0" dirty="0" smtClean="0"/>
                        <a:t>консультацій</a:t>
                      </a:r>
                      <a:r>
                        <a:rPr lang="uk-UA" sz="900" b="1" dirty="0" smtClean="0"/>
                        <a:t>)</a:t>
                      </a:r>
                    </a:p>
                  </a:txBody>
                  <a:tcPr marL="51435" marR="51435" marT="60960" marB="6096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900" b="1" dirty="0" smtClean="0"/>
                        <a:t>ІІІ лінія </a:t>
                      </a:r>
                      <a:r>
                        <a:rPr lang="uk-UA" sz="900" b="1" dirty="0" smtClean="0"/>
                        <a:t>( потрібна</a:t>
                      </a:r>
                      <a:r>
                        <a:rPr lang="uk-UA" sz="900" b="1" baseline="0" dirty="0" smtClean="0"/>
                        <a:t> </a:t>
                      </a:r>
                      <a:r>
                        <a:rPr lang="uk-UA" sz="900" b="1" dirty="0" smtClean="0"/>
                        <a:t>індивідуальна</a:t>
                      </a:r>
                      <a:r>
                        <a:rPr lang="uk-UA" sz="900" b="1" baseline="0" dirty="0" smtClean="0"/>
                        <a:t> консультація з теми … , </a:t>
                      </a:r>
                      <a:r>
                        <a:rPr lang="uk-UA" sz="900" b="1" baseline="0" dirty="0" smtClean="0"/>
                        <a:t>вказати прізвища дітей, які потребують консультації</a:t>
                      </a:r>
                      <a:r>
                        <a:rPr lang="uk-UA" sz="900" b="1" dirty="0" smtClean="0"/>
                        <a:t>)</a:t>
                      </a:r>
                    </a:p>
                  </a:txBody>
                  <a:tcPr marL="51435" marR="51435" marT="60960" marB="60960"/>
                </a:tc>
              </a:tr>
              <a:tr h="1945062">
                <a:tc>
                  <a:txBody>
                    <a:bodyPr/>
                    <a:lstStyle/>
                    <a:p>
                      <a:r>
                        <a:rPr lang="uk-UA" sz="900" dirty="0" smtClean="0"/>
                        <a:t>6-Б</a:t>
                      </a:r>
                      <a:endParaRPr lang="uk-UA" sz="900" dirty="0"/>
                    </a:p>
                  </a:txBody>
                  <a:tcPr marL="51435" marR="51435" marT="60960" marB="60960"/>
                </a:tc>
                <a:tc>
                  <a:txBody>
                    <a:bodyPr/>
                    <a:lstStyle/>
                    <a:p>
                      <a:r>
                        <a:rPr lang="uk-UA" sz="900" dirty="0" smtClean="0"/>
                        <a:t>Числівник</a:t>
                      </a:r>
                      <a:endParaRPr lang="uk-UA" sz="900" dirty="0"/>
                    </a:p>
                  </a:txBody>
                  <a:tcPr marL="51435" marR="51435" marT="60960" marB="6096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900" dirty="0" smtClean="0"/>
                        <a:t>Відмінювання</a:t>
                      </a:r>
                      <a:r>
                        <a:rPr lang="uk-UA" sz="900" baseline="0" dirty="0" smtClean="0"/>
                        <a:t> числівників</a:t>
                      </a:r>
                      <a:endParaRPr lang="uk-UA" sz="900" dirty="0" smtClean="0"/>
                    </a:p>
                    <a:p>
                      <a:endParaRPr lang="uk-UA" sz="900" baseline="0" dirty="0" smtClean="0"/>
                    </a:p>
                    <a:p>
                      <a:endParaRPr lang="uk-UA" sz="900" dirty="0"/>
                    </a:p>
                  </a:txBody>
                  <a:tcPr marL="51435" marR="51435" marT="60960" marB="60960"/>
                </a:tc>
                <a:tc>
                  <a:txBody>
                    <a:bodyPr/>
                    <a:lstStyle/>
                    <a:p>
                      <a:r>
                        <a:rPr lang="uk-UA" sz="900" dirty="0" smtClean="0"/>
                        <a:t>Узгодження числівників з іменниками (Бойчук, </a:t>
                      </a:r>
                      <a:r>
                        <a:rPr lang="uk-UA" sz="900" dirty="0" err="1" smtClean="0"/>
                        <a:t>Федорчук</a:t>
                      </a:r>
                      <a:r>
                        <a:rPr lang="uk-UA" sz="900" dirty="0" smtClean="0"/>
                        <a:t>, </a:t>
                      </a:r>
                      <a:r>
                        <a:rPr lang="uk-UA" sz="900" dirty="0" err="1" smtClean="0"/>
                        <a:t>Семчук</a:t>
                      </a:r>
                      <a:r>
                        <a:rPr lang="uk-UA" sz="900" dirty="0" smtClean="0"/>
                        <a:t>, </a:t>
                      </a:r>
                      <a:r>
                        <a:rPr lang="uk-UA" sz="900" dirty="0" err="1" smtClean="0"/>
                        <a:t>Палійчук</a:t>
                      </a:r>
                      <a:r>
                        <a:rPr lang="uk-UA" sz="900" dirty="0" smtClean="0"/>
                        <a:t>, </a:t>
                      </a:r>
                      <a:r>
                        <a:rPr lang="uk-UA" sz="900" dirty="0" err="1" smtClean="0"/>
                        <a:t>Осініна</a:t>
                      </a:r>
                      <a:r>
                        <a:rPr lang="uk-UA" sz="900" dirty="0" smtClean="0"/>
                        <a:t>, </a:t>
                      </a:r>
                      <a:r>
                        <a:rPr lang="uk-UA" sz="900" dirty="0" err="1" smtClean="0"/>
                        <a:t>Мариновська</a:t>
                      </a:r>
                      <a:r>
                        <a:rPr lang="uk-UA" sz="900" dirty="0" smtClean="0"/>
                        <a:t>)</a:t>
                      </a:r>
                      <a:endParaRPr lang="uk-UA" sz="900" dirty="0"/>
                    </a:p>
                  </a:txBody>
                  <a:tcPr marL="51435" marR="51435" marT="60960" marB="60960"/>
                </a:tc>
                <a:tc>
                  <a:txBody>
                    <a:bodyPr/>
                    <a:lstStyle/>
                    <a:p>
                      <a:r>
                        <a:rPr lang="uk-UA" sz="900" dirty="0" smtClean="0"/>
                        <a:t>Правопис числівників (Іваненко, Петренко - вивчення)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9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900" dirty="0" smtClean="0"/>
                        <a:t>Узгодження числівників з іменниками (Сидоренко</a:t>
                      </a:r>
                      <a:r>
                        <a:rPr lang="uk-UA" sz="900" baseline="0" dirty="0" smtClean="0"/>
                        <a:t> </a:t>
                      </a:r>
                      <a:r>
                        <a:rPr lang="uk-UA" sz="900" baseline="0" dirty="0" err="1" smtClean="0"/>
                        <a:t>Вільниченко</a:t>
                      </a:r>
                      <a:r>
                        <a:rPr lang="uk-UA" sz="900" baseline="0" dirty="0" smtClean="0"/>
                        <a:t> – закріплення, попередження помилок</a:t>
                      </a:r>
                      <a:r>
                        <a:rPr lang="uk-UA" sz="900" dirty="0" smtClean="0"/>
                        <a:t>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9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900" dirty="0" smtClean="0"/>
                        <a:t>Складені випадки (Панасенко – підготовка до олімпіади)</a:t>
                      </a:r>
                      <a:endParaRPr lang="uk-UA" sz="900" dirty="0"/>
                    </a:p>
                  </a:txBody>
                  <a:tcPr marL="51435" marR="51435" marT="60960" marB="6096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 txBox="1">
            <a:spLocks/>
          </p:cNvSpPr>
          <p:nvPr/>
        </p:nvSpPr>
        <p:spPr>
          <a:xfrm>
            <a:off x="476672" y="5580112"/>
            <a:ext cx="3936316" cy="293185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0"/>
              </a:spcBef>
              <a:tabLst>
                <a:tab pos="299085" algn="l"/>
              </a:tabLst>
            </a:pPr>
            <a:r>
              <a:rPr lang="ru-RU" sz="1600" spc="-5" smtClean="0">
                <a:solidFill>
                  <a:schemeClr val="bg1"/>
                </a:solidFill>
                <a:latin typeface="+mn-lt"/>
                <a:cs typeface="Arial"/>
              </a:rPr>
              <a:t>Назви компаній з  родовим словом</a:t>
            </a:r>
            <a:r>
              <a:rPr lang="ru-RU" sz="1600" spc="-5" smtClean="0">
                <a:solidFill>
                  <a:schemeClr val="bg1"/>
                </a:solidFill>
                <a:cs typeface="Arial"/>
              </a:rPr>
              <a:t> </a:t>
            </a:r>
            <a:r>
              <a:rPr lang="ru-RU" sz="1600" spc="-5" smtClean="0">
                <a:solidFill>
                  <a:schemeClr val="bg1"/>
                </a:solidFill>
                <a:latin typeface="+mn-lt"/>
                <a:cs typeface="Arial"/>
              </a:rPr>
              <a:t>пишемо з великої букви в лапках :</a:t>
            </a:r>
            <a:br>
              <a:rPr lang="ru-RU" sz="1600" spc="-5" smtClean="0">
                <a:solidFill>
                  <a:schemeClr val="bg1"/>
                </a:solidFill>
                <a:latin typeface="+mn-lt"/>
                <a:cs typeface="Arial"/>
              </a:rPr>
            </a:br>
            <a:r>
              <a:rPr lang="ru-RU" sz="1600" b="1" spc="-5" smtClean="0">
                <a:solidFill>
                  <a:schemeClr val="bg1"/>
                </a:solidFill>
                <a:latin typeface="+mn-lt"/>
                <a:cs typeface="Arial"/>
              </a:rPr>
              <a:t>       </a:t>
            </a:r>
            <a:r>
              <a:rPr lang="ru-RU" sz="1600" b="1" i="1" spc="-60" smtClean="0">
                <a:solidFill>
                  <a:schemeClr val="bg1"/>
                </a:solidFill>
                <a:latin typeface="+mn-lt"/>
                <a:cs typeface="Arial"/>
              </a:rPr>
              <a:t>компа</a:t>
            </a:r>
            <a:r>
              <a:rPr lang="ru-RU" sz="1600" b="1" i="1" spc="-89" baseline="-8838" smtClean="0">
                <a:solidFill>
                  <a:schemeClr val="bg1"/>
                </a:solidFill>
                <a:latin typeface="+mn-lt"/>
                <a:cs typeface="Arial"/>
              </a:rPr>
              <a:t>́</a:t>
            </a:r>
            <a:r>
              <a:rPr lang="ru-RU" sz="1600" b="1" i="1" spc="-10" smtClean="0">
                <a:solidFill>
                  <a:schemeClr val="bg1"/>
                </a:solidFill>
                <a:latin typeface="+mn-lt"/>
                <a:cs typeface="Arial"/>
              </a:rPr>
              <a:t>нія </a:t>
            </a:r>
            <a:r>
              <a:rPr lang="ru-RU" sz="1600" b="1" i="1" spc="-5" smtClean="0">
                <a:solidFill>
                  <a:schemeClr val="bg1"/>
                </a:solidFill>
                <a:latin typeface="+mn-lt"/>
                <a:cs typeface="Arial"/>
              </a:rPr>
              <a:t>«</a:t>
            </a:r>
            <a:r>
              <a:rPr lang="en-US" sz="1600" b="1" i="1" spc="-5" smtClean="0">
                <a:solidFill>
                  <a:schemeClr val="bg1"/>
                </a:solidFill>
                <a:latin typeface="+mn-lt"/>
                <a:cs typeface="Franklin Gothic Book"/>
              </a:rPr>
              <a:t>Microsóft», </a:t>
            </a:r>
            <a:r>
              <a:rPr lang="ru-RU" sz="1600" b="1" i="1" spc="-40" smtClean="0">
                <a:solidFill>
                  <a:schemeClr val="bg1"/>
                </a:solidFill>
                <a:latin typeface="+mn-lt"/>
                <a:cs typeface="Arial"/>
              </a:rPr>
              <a:t>конце</a:t>
            </a:r>
            <a:r>
              <a:rPr lang="ru-RU" sz="1600" b="1" i="1" spc="-60" baseline="-8838" smtClean="0">
                <a:solidFill>
                  <a:schemeClr val="bg1"/>
                </a:solidFill>
                <a:latin typeface="+mn-lt"/>
                <a:cs typeface="Arial"/>
              </a:rPr>
              <a:t>́</a:t>
            </a:r>
            <a:r>
              <a:rPr lang="ru-RU" sz="1600" b="1" i="1" spc="-40" smtClean="0">
                <a:solidFill>
                  <a:schemeClr val="bg1"/>
                </a:solidFill>
                <a:latin typeface="+mn-lt"/>
                <a:cs typeface="Arial"/>
              </a:rPr>
              <a:t>рн «</a:t>
            </a:r>
            <a:r>
              <a:rPr lang="en-US" sz="1600" b="1" i="1" spc="-40" smtClean="0">
                <a:solidFill>
                  <a:schemeClr val="bg1"/>
                </a:solidFill>
                <a:latin typeface="+mn-lt"/>
                <a:cs typeface="Franklin Gothic Book"/>
              </a:rPr>
              <a:t>Volksw</a:t>
            </a:r>
            <a:r>
              <a:rPr lang="ru-RU" sz="1600" b="1" i="1" spc="-40" smtClean="0">
                <a:solidFill>
                  <a:schemeClr val="bg1"/>
                </a:solidFill>
                <a:latin typeface="+mn-lt"/>
                <a:cs typeface="Arial"/>
              </a:rPr>
              <a:t>а</a:t>
            </a:r>
            <a:r>
              <a:rPr lang="ru-RU" sz="1600" b="1" i="1" spc="-60" baseline="-8838" smtClean="0">
                <a:solidFill>
                  <a:schemeClr val="bg1"/>
                </a:solidFill>
                <a:latin typeface="+mn-lt"/>
                <a:cs typeface="Arial"/>
              </a:rPr>
              <a:t>́</a:t>
            </a:r>
            <a:r>
              <a:rPr lang="ru-RU" sz="1600" b="1" i="1" spc="-517" baseline="-8838" smtClean="0">
                <a:solidFill>
                  <a:schemeClr val="bg1"/>
                </a:solidFill>
                <a:latin typeface="+mn-lt"/>
                <a:cs typeface="Arial"/>
              </a:rPr>
              <a:t> </a:t>
            </a:r>
            <a:r>
              <a:rPr lang="en-US" sz="1600" b="1" i="1" spc="-10" smtClean="0">
                <a:solidFill>
                  <a:schemeClr val="bg1"/>
                </a:solidFill>
                <a:latin typeface="+mn-lt"/>
                <a:cs typeface="Franklin Gothic Book"/>
              </a:rPr>
              <a:t>gen»</a:t>
            </a:r>
            <a:r>
              <a:rPr lang="uk-UA" sz="1600" b="1" i="1" spc="-10" smtClean="0">
                <a:solidFill>
                  <a:schemeClr val="bg1"/>
                </a:solidFill>
                <a:latin typeface="+mn-lt"/>
                <a:cs typeface="Franklin Gothic Book"/>
              </a:rPr>
              <a:t/>
            </a:r>
            <a:br>
              <a:rPr lang="uk-UA" sz="1600" b="1" i="1" spc="-10" smtClean="0">
                <a:solidFill>
                  <a:schemeClr val="bg1"/>
                </a:solidFill>
                <a:latin typeface="+mn-lt"/>
                <a:cs typeface="Franklin Gothic Book"/>
              </a:rPr>
            </a:br>
            <a:r>
              <a:rPr lang="ru-RU" sz="1600" spc="-5" smtClean="0">
                <a:solidFill>
                  <a:schemeClr val="bg1"/>
                </a:solidFill>
                <a:latin typeface="+mn-lt"/>
                <a:cs typeface="Arial"/>
              </a:rPr>
              <a:t>Назви сайтів без родового слова:</a:t>
            </a:r>
            <a:br>
              <a:rPr lang="ru-RU" sz="1600" spc="-5" smtClean="0">
                <a:solidFill>
                  <a:schemeClr val="bg1"/>
                </a:solidFill>
                <a:latin typeface="+mn-lt"/>
                <a:cs typeface="Arial"/>
              </a:rPr>
            </a:br>
            <a:r>
              <a:rPr lang="ru-RU" sz="1600" spc="-5" smtClean="0">
                <a:solidFill>
                  <a:schemeClr val="bg1"/>
                </a:solidFill>
                <a:latin typeface="+mn-lt"/>
                <a:cs typeface="Arial"/>
              </a:rPr>
              <a:t>       </a:t>
            </a:r>
            <a:r>
              <a:rPr lang="ru-RU" sz="1600" b="1" i="1" spc="-5" smtClean="0">
                <a:solidFill>
                  <a:schemeClr val="bg1"/>
                </a:solidFill>
                <a:latin typeface="+mn-lt"/>
                <a:cs typeface="Arial"/>
              </a:rPr>
              <a:t>твітер,</a:t>
            </a:r>
            <a:r>
              <a:rPr lang="ru-RU" sz="1600" b="1" i="1" spc="50" smtClean="0">
                <a:solidFill>
                  <a:schemeClr val="bg1"/>
                </a:solidFill>
                <a:latin typeface="+mn-lt"/>
                <a:cs typeface="Arial"/>
              </a:rPr>
              <a:t> </a:t>
            </a:r>
            <a:r>
              <a:rPr lang="ru-RU" sz="1600" b="1" i="1" spc="-10" smtClean="0">
                <a:solidFill>
                  <a:schemeClr val="bg1"/>
                </a:solidFill>
                <a:latin typeface="+mn-lt"/>
                <a:cs typeface="Arial"/>
              </a:rPr>
              <a:t>ґуґл</a:t>
            </a:r>
            <a:br>
              <a:rPr lang="ru-RU" sz="1600" b="1" i="1" spc="-10" smtClean="0">
                <a:solidFill>
                  <a:schemeClr val="bg1"/>
                </a:solidFill>
                <a:latin typeface="+mn-lt"/>
                <a:cs typeface="Arial"/>
              </a:rPr>
            </a:br>
            <a:r>
              <a:rPr lang="ru-RU" sz="1600" spc="-10" smtClean="0">
                <a:solidFill>
                  <a:schemeClr val="bg1"/>
                </a:solidFill>
                <a:latin typeface="+mn-lt"/>
                <a:cs typeface="Arial"/>
              </a:rPr>
              <a:t>Назви </a:t>
            </a:r>
            <a:r>
              <a:rPr lang="ru-RU" sz="1600" spc="-5" smtClean="0">
                <a:solidFill>
                  <a:schemeClr val="bg1"/>
                </a:solidFill>
                <a:latin typeface="+mn-lt"/>
                <a:cs typeface="Arial"/>
              </a:rPr>
              <a:t>сайтів з </a:t>
            </a:r>
            <a:r>
              <a:rPr lang="ru-RU" sz="1600" spc="-10" smtClean="0">
                <a:solidFill>
                  <a:schemeClr val="bg1"/>
                </a:solidFill>
                <a:latin typeface="+mn-lt"/>
                <a:cs typeface="Arial"/>
              </a:rPr>
              <a:t>родовим </a:t>
            </a:r>
            <a:r>
              <a:rPr lang="ru-RU" sz="1600" spc="-5" smtClean="0">
                <a:solidFill>
                  <a:schemeClr val="bg1"/>
                </a:solidFill>
                <a:latin typeface="+mn-lt"/>
                <a:cs typeface="Arial"/>
              </a:rPr>
              <a:t>словом пишемо без лапок з малої літери: </a:t>
            </a:r>
            <a:br>
              <a:rPr lang="ru-RU" sz="1600" spc="-5" smtClean="0">
                <a:solidFill>
                  <a:schemeClr val="bg1"/>
                </a:solidFill>
                <a:latin typeface="+mn-lt"/>
                <a:cs typeface="Arial"/>
              </a:rPr>
            </a:br>
            <a:r>
              <a:rPr lang="ru-RU" sz="1600" spc="-5" smtClean="0">
                <a:solidFill>
                  <a:schemeClr val="bg1"/>
                </a:solidFill>
                <a:latin typeface="+mn-lt"/>
                <a:cs typeface="Arial"/>
              </a:rPr>
              <a:t>       </a:t>
            </a:r>
            <a:r>
              <a:rPr lang="ru-RU" sz="1600" b="1" i="1" spc="-5" smtClean="0">
                <a:solidFill>
                  <a:schemeClr val="bg1"/>
                </a:solidFill>
                <a:latin typeface="+mn-lt"/>
                <a:cs typeface="Arial"/>
              </a:rPr>
              <a:t>мережа </a:t>
            </a:r>
            <a:r>
              <a:rPr lang="ru-RU" sz="1600" b="1" i="1" spc="-10" smtClean="0">
                <a:solidFill>
                  <a:schemeClr val="bg1"/>
                </a:solidFill>
                <a:latin typeface="+mn-lt"/>
                <a:cs typeface="Arial"/>
              </a:rPr>
              <a:t>«Фейсбук»,  </a:t>
            </a:r>
            <a:r>
              <a:rPr lang="ru-RU" sz="1600" b="1" i="1" spc="-25" smtClean="0">
                <a:solidFill>
                  <a:schemeClr val="bg1"/>
                </a:solidFill>
                <a:latin typeface="+mn-lt"/>
                <a:cs typeface="Arial"/>
              </a:rPr>
              <a:t>енциклопе</a:t>
            </a:r>
            <a:r>
              <a:rPr lang="ru-RU" sz="1600" b="1" i="1" spc="-37" baseline="-8838" smtClean="0">
                <a:solidFill>
                  <a:schemeClr val="bg1"/>
                </a:solidFill>
                <a:latin typeface="+mn-lt"/>
                <a:cs typeface="Arial"/>
              </a:rPr>
              <a:t>́</a:t>
            </a:r>
            <a:r>
              <a:rPr lang="ru-RU" sz="1600" b="1" i="1" spc="-25" smtClean="0">
                <a:solidFill>
                  <a:schemeClr val="bg1"/>
                </a:solidFill>
                <a:latin typeface="+mn-lt"/>
                <a:cs typeface="Arial"/>
              </a:rPr>
              <a:t>дія</a:t>
            </a:r>
            <a:r>
              <a:rPr lang="ru-RU" sz="1600" b="1" i="1" spc="15" smtClean="0">
                <a:solidFill>
                  <a:schemeClr val="bg1"/>
                </a:solidFill>
                <a:latin typeface="+mn-lt"/>
                <a:cs typeface="Arial"/>
              </a:rPr>
              <a:t> </a:t>
            </a:r>
            <a:r>
              <a:rPr lang="ru-RU" sz="1600" b="1" i="1" spc="-5" smtClean="0">
                <a:solidFill>
                  <a:schemeClr val="bg1"/>
                </a:solidFill>
                <a:latin typeface="+mn-lt"/>
                <a:cs typeface="Arial"/>
              </a:rPr>
              <a:t>«Вікіпедія»</a:t>
            </a:r>
            <a:br>
              <a:rPr lang="ru-RU" sz="1600" b="1" i="1" spc="-5" smtClean="0">
                <a:solidFill>
                  <a:schemeClr val="bg1"/>
                </a:solidFill>
                <a:latin typeface="+mn-lt"/>
                <a:cs typeface="Arial"/>
              </a:rPr>
            </a:br>
            <a:r>
              <a:rPr lang="ru-RU" sz="1600" spc="-10" smtClean="0">
                <a:solidFill>
                  <a:schemeClr val="bg1"/>
                </a:solidFill>
                <a:latin typeface="+mn-lt"/>
                <a:cs typeface="Arial"/>
              </a:rPr>
              <a:t>Назви </a:t>
            </a:r>
            <a:r>
              <a:rPr lang="ru-RU" sz="1600" spc="-5" smtClean="0">
                <a:solidFill>
                  <a:schemeClr val="bg1"/>
                </a:solidFill>
                <a:latin typeface="+mn-lt"/>
                <a:cs typeface="Arial"/>
              </a:rPr>
              <a:t>сайтів, ужиті як </a:t>
            </a:r>
            <a:r>
              <a:rPr lang="ru-RU" sz="1600" spc="-10" smtClean="0">
                <a:solidFill>
                  <a:schemeClr val="bg1"/>
                </a:solidFill>
                <a:latin typeface="+mn-lt"/>
                <a:cs typeface="Arial"/>
              </a:rPr>
              <a:t>назви </a:t>
            </a:r>
            <a:r>
              <a:rPr lang="ru-RU" sz="1600" spc="-5" smtClean="0">
                <a:solidFill>
                  <a:schemeClr val="bg1"/>
                </a:solidFill>
                <a:latin typeface="+mn-lt"/>
                <a:cs typeface="Arial"/>
              </a:rPr>
              <a:t>юридичних осіб,  пишемо з великої букви та без лапок: </a:t>
            </a:r>
            <a:br>
              <a:rPr lang="ru-RU" sz="1600" spc="-5" smtClean="0">
                <a:solidFill>
                  <a:schemeClr val="bg1"/>
                </a:solidFill>
                <a:latin typeface="+mn-lt"/>
                <a:cs typeface="Arial"/>
              </a:rPr>
            </a:br>
            <a:r>
              <a:rPr lang="ru-RU" sz="1600" spc="-5" smtClean="0">
                <a:solidFill>
                  <a:schemeClr val="bg1"/>
                </a:solidFill>
                <a:latin typeface="+mn-lt"/>
                <a:cs typeface="Arial"/>
              </a:rPr>
              <a:t>       </a:t>
            </a:r>
            <a:r>
              <a:rPr lang="ru-RU" sz="1600" b="1" i="1" spc="-5" smtClean="0">
                <a:solidFill>
                  <a:schemeClr val="bg1"/>
                </a:solidFill>
                <a:latin typeface="+mn-lt"/>
                <a:cs typeface="Arial"/>
              </a:rPr>
              <a:t>РНБО ввела санкції проти</a:t>
            </a:r>
            <a:r>
              <a:rPr lang="ru-RU" sz="1600" b="1" i="1" spc="20" smtClean="0">
                <a:solidFill>
                  <a:schemeClr val="bg1"/>
                </a:solidFill>
                <a:latin typeface="+mn-lt"/>
                <a:cs typeface="Arial"/>
              </a:rPr>
              <a:t> </a:t>
            </a:r>
            <a:r>
              <a:rPr lang="ru-RU" sz="1600" b="1" i="1" spc="-5" smtClean="0">
                <a:solidFill>
                  <a:schemeClr val="bg1"/>
                </a:solidFill>
                <a:latin typeface="+mn-lt"/>
                <a:cs typeface="Arial"/>
              </a:rPr>
              <a:t>Яндекса.</a:t>
            </a:r>
            <a:endParaRPr lang="uk-UA" sz="1600" b="1" i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4809425" y="6435438"/>
            <a:ext cx="1559630" cy="2303529"/>
          </a:xfrm>
          <a:prstGeom prst="rect">
            <a:avLst/>
          </a:prstGeom>
          <a:solidFill>
            <a:srgbClr val="00B050"/>
          </a:solidFill>
          <a:ln w="76200">
            <a:solidFill>
              <a:srgbClr val="00B050"/>
            </a:solidFill>
          </a:ln>
        </p:spPr>
        <p:txBody>
          <a:bodyPr vert="horz" lIns="91440" tIns="45720" rIns="91440" bIns="45720" numCol="1" rtlCol="0" anchor="b">
            <a:normAutofit fontScale="97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  <a:tabLst>
                <a:tab pos="299085" algn="l"/>
              </a:tabLst>
            </a:pPr>
            <a:endParaRPr lang="uk-UA" sz="1200" b="1" dirty="0" smtClean="0">
              <a:solidFill>
                <a:schemeClr val="bg1"/>
              </a:solidFill>
              <a:latin typeface="+mn-lt"/>
            </a:endParaRPr>
          </a:p>
          <a:p>
            <a:pPr>
              <a:lnSpc>
                <a:spcPct val="100000"/>
              </a:lnSpc>
              <a:spcBef>
                <a:spcPts val="0"/>
              </a:spcBef>
              <a:tabLst>
                <a:tab pos="299085" algn="l"/>
              </a:tabLst>
            </a:pPr>
            <a:r>
              <a:rPr lang="uk-UA" sz="1200" b="1" dirty="0" err="1" smtClean="0">
                <a:solidFill>
                  <a:schemeClr val="bg1"/>
                </a:solidFill>
                <a:latin typeface="+mn-lt"/>
              </a:rPr>
              <a:t>бігборд</a:t>
            </a:r>
            <a:r>
              <a:rPr lang="uk-UA" sz="1200" b="1" dirty="0" smtClean="0">
                <a:solidFill>
                  <a:schemeClr val="bg1"/>
                </a:solidFill>
                <a:latin typeface="+mn-lt"/>
              </a:rPr>
              <a:t/>
            </a:r>
            <a:br>
              <a:rPr lang="uk-UA" sz="1200" b="1" dirty="0" smtClean="0">
                <a:solidFill>
                  <a:schemeClr val="bg1"/>
                </a:solidFill>
                <a:latin typeface="+mn-lt"/>
              </a:rPr>
            </a:br>
            <a:r>
              <a:rPr lang="uk-UA" sz="1200" b="1" dirty="0" err="1" smtClean="0">
                <a:solidFill>
                  <a:schemeClr val="bg1"/>
                </a:solidFill>
                <a:latin typeface="+mn-lt"/>
              </a:rPr>
              <a:t>айпад</a:t>
            </a:r>
            <a:r>
              <a:rPr lang="uk-UA" sz="1200" b="1" dirty="0" smtClean="0">
                <a:solidFill>
                  <a:schemeClr val="bg1"/>
                </a:solidFill>
                <a:latin typeface="+mn-lt"/>
              </a:rPr>
              <a:t> </a:t>
            </a:r>
            <a:br>
              <a:rPr lang="uk-UA" sz="1200" b="1" dirty="0" smtClean="0">
                <a:solidFill>
                  <a:schemeClr val="bg1"/>
                </a:solidFill>
                <a:latin typeface="+mn-lt"/>
              </a:rPr>
            </a:br>
            <a:r>
              <a:rPr lang="uk-UA" sz="1200" b="1" dirty="0" err="1" smtClean="0">
                <a:solidFill>
                  <a:schemeClr val="bg1"/>
                </a:solidFill>
                <a:latin typeface="+mn-lt"/>
              </a:rPr>
              <a:t>емейл</a:t>
            </a:r>
            <a:r>
              <a:rPr lang="uk-UA" sz="1200" b="1" dirty="0" smtClean="0">
                <a:solidFill>
                  <a:schemeClr val="bg1"/>
                </a:solidFill>
                <a:latin typeface="+mn-lt"/>
              </a:rPr>
              <a:t> </a:t>
            </a:r>
            <a:br>
              <a:rPr lang="uk-UA" sz="1200" b="1" dirty="0" smtClean="0">
                <a:solidFill>
                  <a:schemeClr val="bg1"/>
                </a:solidFill>
                <a:latin typeface="+mn-lt"/>
              </a:rPr>
            </a:br>
            <a:r>
              <a:rPr lang="uk-UA" sz="1200" b="1" dirty="0" err="1" smtClean="0">
                <a:solidFill>
                  <a:schemeClr val="bg1"/>
                </a:solidFill>
                <a:latin typeface="+mn-lt"/>
              </a:rPr>
              <a:t>флешмоб</a:t>
            </a:r>
            <a:r>
              <a:rPr lang="uk-UA" sz="1200" b="1" dirty="0" smtClean="0">
                <a:solidFill>
                  <a:schemeClr val="bg1"/>
                </a:solidFill>
                <a:latin typeface="+mn-lt"/>
              </a:rPr>
              <a:t/>
            </a:r>
            <a:br>
              <a:rPr lang="uk-UA" sz="1200" b="1" dirty="0" smtClean="0">
                <a:solidFill>
                  <a:schemeClr val="bg1"/>
                </a:solidFill>
                <a:latin typeface="+mn-lt"/>
              </a:rPr>
            </a:br>
            <a:r>
              <a:rPr lang="uk-UA" sz="1200" b="1" dirty="0" err="1" smtClean="0">
                <a:solidFill>
                  <a:schemeClr val="bg1"/>
                </a:solidFill>
                <a:latin typeface="+mn-lt"/>
              </a:rPr>
              <a:t>пінкод</a:t>
            </a:r>
            <a:r>
              <a:rPr lang="uk-UA" sz="1200" b="1" dirty="0" smtClean="0">
                <a:solidFill>
                  <a:schemeClr val="bg1"/>
                </a:solidFill>
                <a:latin typeface="+mn-lt"/>
              </a:rPr>
              <a:t/>
            </a:r>
            <a:br>
              <a:rPr lang="uk-UA" sz="1200" b="1" dirty="0" smtClean="0">
                <a:solidFill>
                  <a:schemeClr val="bg1"/>
                </a:solidFill>
                <a:latin typeface="+mn-lt"/>
              </a:rPr>
            </a:br>
            <a:r>
              <a:rPr lang="uk-UA" sz="1200" b="1" dirty="0" smtClean="0">
                <a:solidFill>
                  <a:schemeClr val="bg1"/>
                </a:solidFill>
                <a:latin typeface="+mn-lt"/>
              </a:rPr>
              <a:t>онлайн</a:t>
            </a:r>
            <a:br>
              <a:rPr lang="uk-UA" sz="1200" b="1" dirty="0" smtClean="0">
                <a:solidFill>
                  <a:schemeClr val="bg1"/>
                </a:solidFill>
                <a:latin typeface="+mn-lt"/>
              </a:rPr>
            </a:br>
            <a:r>
              <a:rPr lang="uk-UA" sz="1200" b="1" dirty="0" err="1" smtClean="0">
                <a:solidFill>
                  <a:schemeClr val="bg1"/>
                </a:solidFill>
                <a:latin typeface="+mn-lt"/>
              </a:rPr>
              <a:t>офлайн</a:t>
            </a:r>
            <a:r>
              <a:rPr lang="uk-UA" sz="1200" b="1" dirty="0" smtClean="0">
                <a:solidFill>
                  <a:schemeClr val="bg1"/>
                </a:solidFill>
                <a:latin typeface="+mn-lt"/>
              </a:rPr>
              <a:t/>
            </a:r>
            <a:br>
              <a:rPr lang="uk-UA" sz="1200" b="1" dirty="0" smtClean="0">
                <a:solidFill>
                  <a:schemeClr val="bg1"/>
                </a:solidFill>
                <a:latin typeface="+mn-lt"/>
              </a:rPr>
            </a:br>
            <a:r>
              <a:rPr lang="uk-UA" sz="1200" b="1" dirty="0" smtClean="0">
                <a:solidFill>
                  <a:schemeClr val="bg1"/>
                </a:solidFill>
                <a:latin typeface="+mn-lt"/>
              </a:rPr>
              <a:t>сім-карта</a:t>
            </a:r>
            <a:br>
              <a:rPr lang="uk-UA" sz="1200" b="1" dirty="0" smtClean="0">
                <a:solidFill>
                  <a:schemeClr val="bg1"/>
                </a:solidFill>
                <a:latin typeface="+mn-lt"/>
              </a:rPr>
            </a:br>
            <a:r>
              <a:rPr lang="uk-UA" sz="1200" b="1" dirty="0" err="1" smtClean="0">
                <a:solidFill>
                  <a:schemeClr val="bg1"/>
                </a:solidFill>
                <a:latin typeface="+mn-lt"/>
              </a:rPr>
              <a:t>прайс-лист</a:t>
            </a:r>
            <a:r>
              <a:rPr lang="uk-UA" sz="1200" b="1" dirty="0" smtClean="0">
                <a:solidFill>
                  <a:schemeClr val="bg1"/>
                </a:solidFill>
                <a:latin typeface="+mn-lt"/>
              </a:rPr>
              <a:t/>
            </a:r>
            <a:br>
              <a:rPr lang="uk-UA" sz="1200" b="1" dirty="0" smtClean="0">
                <a:solidFill>
                  <a:schemeClr val="bg1"/>
                </a:solidFill>
                <a:latin typeface="+mn-lt"/>
              </a:rPr>
            </a:br>
            <a:r>
              <a:rPr lang="en-US" sz="1200" b="1" dirty="0" smtClean="0">
                <a:solidFill>
                  <a:schemeClr val="bg1"/>
                </a:solidFill>
                <a:latin typeface="+mn-lt"/>
              </a:rPr>
              <a:t>GPS</a:t>
            </a:r>
            <a:r>
              <a:rPr lang="uk-UA" sz="1200" b="1" dirty="0" smtClean="0">
                <a:solidFill>
                  <a:schemeClr val="bg1"/>
                </a:solidFill>
                <a:latin typeface="+mn-lt"/>
              </a:rPr>
              <a:t>-навігатор</a:t>
            </a:r>
            <a:r>
              <a:rPr lang="en-US" sz="1200" b="1" dirty="0" smtClean="0">
                <a:solidFill>
                  <a:schemeClr val="bg1"/>
                </a:solidFill>
                <a:latin typeface="+mn-lt"/>
              </a:rPr>
              <a:t/>
            </a:r>
            <a:br>
              <a:rPr lang="en-US" sz="1200" b="1" dirty="0" smtClean="0">
                <a:solidFill>
                  <a:schemeClr val="bg1"/>
                </a:solidFill>
                <a:latin typeface="+mn-lt"/>
              </a:rPr>
            </a:br>
            <a:r>
              <a:rPr lang="en-US" sz="1200" b="1" dirty="0" smtClean="0">
                <a:solidFill>
                  <a:schemeClr val="bg1"/>
                </a:solidFill>
                <a:latin typeface="+mn-lt"/>
              </a:rPr>
              <a:t>DVD</a:t>
            </a:r>
            <a:r>
              <a:rPr lang="uk-UA" sz="1200" b="1" dirty="0" smtClean="0">
                <a:solidFill>
                  <a:schemeClr val="bg1"/>
                </a:solidFill>
                <a:latin typeface="+mn-lt"/>
              </a:rPr>
              <a:t>-</a:t>
            </a:r>
            <a:r>
              <a:rPr lang="uk-UA" sz="1200" b="1" dirty="0" err="1" smtClean="0">
                <a:solidFill>
                  <a:schemeClr val="bg1"/>
                </a:solidFill>
                <a:latin typeface="+mn-lt"/>
              </a:rPr>
              <a:t>плеєр</a:t>
            </a:r>
            <a:endParaRPr lang="uk-UA" sz="1200" b="1" dirty="0" smtClean="0">
              <a:solidFill>
                <a:schemeClr val="bg1"/>
              </a:solidFill>
              <a:latin typeface="+mn-lt"/>
            </a:endParaRPr>
          </a:p>
          <a:p>
            <a:pPr>
              <a:lnSpc>
                <a:spcPct val="100000"/>
              </a:lnSpc>
              <a:spcBef>
                <a:spcPts val="0"/>
              </a:spcBef>
              <a:tabLst>
                <a:tab pos="299085" algn="l"/>
              </a:tabLst>
            </a:pPr>
            <a:r>
              <a:rPr lang="en-US" sz="1200" b="1" dirty="0" smtClean="0">
                <a:solidFill>
                  <a:schemeClr val="bg1"/>
                </a:solidFill>
                <a:latin typeface="+mn-lt"/>
              </a:rPr>
              <a:t>PIN</a:t>
            </a:r>
            <a:r>
              <a:rPr lang="uk-UA" sz="1200" b="1" dirty="0" smtClean="0">
                <a:solidFill>
                  <a:schemeClr val="bg1"/>
                </a:solidFill>
                <a:latin typeface="+mn-lt"/>
              </a:rPr>
              <a:t>-код</a:t>
            </a:r>
          </a:p>
          <a:p>
            <a:pPr>
              <a:lnSpc>
                <a:spcPct val="100000"/>
              </a:lnSpc>
              <a:spcBef>
                <a:spcPts val="0"/>
              </a:spcBef>
              <a:tabLst>
                <a:tab pos="299085" algn="l"/>
              </a:tabLst>
            </a:pPr>
            <a:endParaRPr lang="uk-UA" sz="800" b="1" i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3" name="Стрелка вниз 12"/>
          <p:cNvSpPr/>
          <p:nvPr/>
        </p:nvSpPr>
        <p:spPr>
          <a:xfrm>
            <a:off x="5301208" y="5749158"/>
            <a:ext cx="576064" cy="839065"/>
          </a:xfrm>
          <a:prstGeom prst="down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496289" y="251520"/>
            <a:ext cx="6027312" cy="496855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uk-UA" sz="1200" b="1" dirty="0" smtClean="0">
                <a:solidFill>
                  <a:schemeClr val="bg1"/>
                </a:solidFill>
              </a:rPr>
              <a:t>Організація навчання</a:t>
            </a:r>
            <a:br>
              <a:rPr lang="uk-UA" sz="1200" b="1" dirty="0" smtClean="0">
                <a:solidFill>
                  <a:schemeClr val="bg1"/>
                </a:solidFill>
              </a:rPr>
            </a:br>
            <a:r>
              <a:rPr lang="uk-UA" sz="1200" dirty="0" smtClean="0">
                <a:solidFill>
                  <a:schemeClr val="bg1"/>
                </a:solidFill>
              </a:rPr>
              <a:t>1. </a:t>
            </a:r>
            <a:r>
              <a:rPr lang="uk-UA" sz="1300" dirty="0" err="1" smtClean="0">
                <a:solidFill>
                  <a:schemeClr val="bg1"/>
                </a:solidFill>
              </a:rPr>
              <a:t>Онлайн-уроки</a:t>
            </a:r>
            <a:r>
              <a:rPr lang="uk-UA" sz="1300" dirty="0" smtClean="0">
                <a:solidFill>
                  <a:schemeClr val="bg1"/>
                </a:solidFill>
              </a:rPr>
              <a:t> для учнів середньої ланки варто планувати після 12.00 (у дітей є шанс подивитися </a:t>
            </a:r>
            <a:r>
              <a:rPr lang="uk-UA" sz="1300" dirty="0" err="1" smtClean="0">
                <a:solidFill>
                  <a:schemeClr val="bg1"/>
                </a:solidFill>
              </a:rPr>
              <a:t>телеуроки</a:t>
            </a:r>
            <a:r>
              <a:rPr lang="uk-UA" sz="1300" dirty="0" smtClean="0">
                <a:solidFill>
                  <a:schemeClr val="bg1"/>
                </a:solidFill>
              </a:rPr>
              <a:t>).</a:t>
            </a:r>
            <a:br>
              <a:rPr lang="uk-UA" sz="1300" dirty="0" smtClean="0">
                <a:solidFill>
                  <a:schemeClr val="bg1"/>
                </a:solidFill>
              </a:rPr>
            </a:br>
            <a:r>
              <a:rPr lang="uk-UA" sz="1300" dirty="0" smtClean="0">
                <a:solidFill>
                  <a:schemeClr val="bg1"/>
                </a:solidFill>
              </a:rPr>
              <a:t>2. Дистанційний урок  </a:t>
            </a:r>
            <a:r>
              <a:rPr lang="uk-UA" sz="1300" dirty="0" err="1" smtClean="0">
                <a:solidFill>
                  <a:schemeClr val="bg1"/>
                </a:solidFill>
              </a:rPr>
              <a:t>онлайн</a:t>
            </a:r>
            <a:r>
              <a:rPr lang="uk-UA" sz="1300" dirty="0" smtClean="0">
                <a:solidFill>
                  <a:schemeClr val="bg1"/>
                </a:solidFill>
              </a:rPr>
              <a:t> (наприклад, конференція </a:t>
            </a:r>
            <a:r>
              <a:rPr lang="en-US" sz="1300" dirty="0" smtClean="0">
                <a:solidFill>
                  <a:schemeClr val="bg1"/>
                </a:solidFill>
              </a:rPr>
              <a:t>Zoom</a:t>
            </a:r>
            <a:r>
              <a:rPr lang="uk-UA" sz="1300" dirty="0" smtClean="0">
                <a:solidFill>
                  <a:schemeClr val="bg1"/>
                </a:solidFill>
              </a:rPr>
              <a:t>)  триває не більше </a:t>
            </a:r>
            <a:r>
              <a:rPr lang="en-US" sz="1300" dirty="0" smtClean="0">
                <a:solidFill>
                  <a:schemeClr val="bg1"/>
                </a:solidFill>
              </a:rPr>
              <a:t> </a:t>
            </a:r>
            <a:r>
              <a:rPr lang="uk-UA" sz="1300" dirty="0" smtClean="0">
                <a:solidFill>
                  <a:schemeClr val="bg1"/>
                </a:solidFill>
              </a:rPr>
              <a:t>30хв. Час варто розподілити так: 10 хвилин повторення вивченої теми або виклад нової теми + 20 хвилин виконання завдань. Варто суттєво зменшити кількість вправ (1-2), підготувати </a:t>
            </a:r>
            <a:r>
              <a:rPr lang="uk-UA" sz="1300" dirty="0" err="1" smtClean="0">
                <a:solidFill>
                  <a:schemeClr val="bg1"/>
                </a:solidFill>
              </a:rPr>
              <a:t>гугл-форму</a:t>
            </a:r>
            <a:r>
              <a:rPr lang="uk-UA" sz="1300" dirty="0" smtClean="0">
                <a:solidFill>
                  <a:schemeClr val="bg1"/>
                </a:solidFill>
              </a:rPr>
              <a:t> для опитування (будуть поточні оцінки). На день учень  витримає не більше трьох  дистанційних уроків (додайте до них ще три </a:t>
            </a:r>
            <a:r>
              <a:rPr lang="uk-UA" sz="1300" dirty="0" err="1" smtClean="0">
                <a:solidFill>
                  <a:schemeClr val="bg1"/>
                </a:solidFill>
              </a:rPr>
              <a:t>телеуроки</a:t>
            </a:r>
            <a:r>
              <a:rPr lang="uk-UA" sz="1300" dirty="0" smtClean="0">
                <a:solidFill>
                  <a:schemeClr val="bg1"/>
                </a:solidFill>
              </a:rPr>
              <a:t> – і робочий день учня вдався!). </a:t>
            </a:r>
            <a:br>
              <a:rPr lang="uk-UA" sz="1300" dirty="0" smtClean="0">
                <a:solidFill>
                  <a:schemeClr val="bg1"/>
                </a:solidFill>
              </a:rPr>
            </a:br>
            <a:r>
              <a:rPr lang="uk-UA" sz="1300" dirty="0" smtClean="0">
                <a:solidFill>
                  <a:schemeClr val="bg1"/>
                </a:solidFill>
              </a:rPr>
              <a:t>3. </a:t>
            </a:r>
            <a:r>
              <a:rPr lang="uk-UA" sz="1300" dirty="0" err="1" smtClean="0">
                <a:solidFill>
                  <a:schemeClr val="bg1"/>
                </a:solidFill>
              </a:rPr>
              <a:t>Відеоурок</a:t>
            </a:r>
            <a:r>
              <a:rPr lang="uk-UA" sz="1300" dirty="0" smtClean="0">
                <a:solidFill>
                  <a:schemeClr val="bg1"/>
                </a:solidFill>
              </a:rPr>
              <a:t> </a:t>
            </a:r>
            <a:r>
              <a:rPr lang="uk-UA" sz="1300" dirty="0" err="1" smtClean="0">
                <a:solidFill>
                  <a:schemeClr val="bg1"/>
                </a:solidFill>
              </a:rPr>
              <a:t>офлайн</a:t>
            </a:r>
            <a:r>
              <a:rPr lang="uk-UA" sz="1300" dirty="0" smtClean="0">
                <a:solidFill>
                  <a:schemeClr val="bg1"/>
                </a:solidFill>
              </a:rPr>
              <a:t> триває не більше 10 хв. Це – </a:t>
            </a:r>
            <a:r>
              <a:rPr lang="uk-UA" sz="1300" dirty="0" err="1" smtClean="0">
                <a:solidFill>
                  <a:schemeClr val="bg1"/>
                </a:solidFill>
              </a:rPr>
              <a:t>відеопояснення</a:t>
            </a:r>
            <a:r>
              <a:rPr lang="uk-UA" sz="1300" dirty="0" smtClean="0">
                <a:solidFill>
                  <a:schemeClr val="bg1"/>
                </a:solidFill>
              </a:rPr>
              <a:t> нового матеріалу, яке учитель відзняв і відправив на е-пошту учнів, виклав у закритій групі,  е-класі тощо.  Ці відео варто зберегти, згодом його можна буде  викласти (за бажанням учителя) на </a:t>
            </a:r>
            <a:r>
              <a:rPr lang="uk-UA" sz="1300" dirty="0" err="1" smtClean="0">
                <a:solidFill>
                  <a:schemeClr val="bg1"/>
                </a:solidFill>
              </a:rPr>
              <a:t>ютуб-каналі</a:t>
            </a:r>
            <a:r>
              <a:rPr lang="uk-UA" sz="1300" dirty="0" smtClean="0">
                <a:solidFill>
                  <a:schemeClr val="bg1"/>
                </a:solidFill>
              </a:rPr>
              <a:t>, у </a:t>
            </a:r>
            <a:r>
              <a:rPr lang="uk-UA" sz="1300" dirty="0" err="1" smtClean="0">
                <a:solidFill>
                  <a:schemeClr val="bg1"/>
                </a:solidFill>
              </a:rPr>
              <a:t>блозі</a:t>
            </a:r>
            <a:r>
              <a:rPr lang="uk-UA" sz="1300" dirty="0" smtClean="0">
                <a:solidFill>
                  <a:schemeClr val="bg1"/>
                </a:solidFill>
              </a:rPr>
              <a:t> тощо. </a:t>
            </a:r>
            <a:br>
              <a:rPr lang="uk-UA" sz="1300" dirty="0" smtClean="0">
                <a:solidFill>
                  <a:schemeClr val="bg1"/>
                </a:solidFill>
              </a:rPr>
            </a:br>
            <a:r>
              <a:rPr lang="uk-UA" sz="1300" dirty="0" smtClean="0">
                <a:solidFill>
                  <a:schemeClr val="bg1"/>
                </a:solidFill>
              </a:rPr>
              <a:t>4. Зберігайте списки учасників  </a:t>
            </a:r>
            <a:r>
              <a:rPr lang="uk-UA" sz="1300" dirty="0" err="1" smtClean="0">
                <a:solidFill>
                  <a:schemeClr val="bg1"/>
                </a:solidFill>
              </a:rPr>
              <a:t>онлайн-уроків</a:t>
            </a:r>
            <a:r>
              <a:rPr lang="uk-UA" sz="1300" dirty="0" smtClean="0">
                <a:solidFill>
                  <a:schemeClr val="bg1"/>
                </a:solidFill>
              </a:rPr>
              <a:t>. Навіть коли це «спільний дзвінок» у </a:t>
            </a:r>
            <a:r>
              <a:rPr lang="uk-UA" sz="1300" dirty="0" err="1" smtClean="0">
                <a:solidFill>
                  <a:schemeClr val="bg1"/>
                </a:solidFill>
              </a:rPr>
              <a:t>вайбері</a:t>
            </a:r>
            <a:r>
              <a:rPr lang="uk-UA" sz="1300" dirty="0" smtClean="0">
                <a:solidFill>
                  <a:schemeClr val="bg1"/>
                </a:solidFill>
              </a:rPr>
              <a:t>. Не карайте тих, хто не долучився, краще розробіть заохочувальну </a:t>
            </a:r>
            <a:r>
              <a:rPr lang="uk-UA" sz="1300" dirty="0" err="1" smtClean="0">
                <a:solidFill>
                  <a:schemeClr val="bg1"/>
                </a:solidFill>
              </a:rPr>
              <a:t>бонусну</a:t>
            </a:r>
            <a:r>
              <a:rPr lang="uk-UA" sz="1300" dirty="0" smtClean="0">
                <a:solidFill>
                  <a:schemeClr val="bg1"/>
                </a:solidFill>
              </a:rPr>
              <a:t> систему для активних учасників.</a:t>
            </a:r>
            <a:br>
              <a:rPr lang="uk-UA" sz="1300" dirty="0" smtClean="0">
                <a:solidFill>
                  <a:schemeClr val="bg1"/>
                </a:solidFill>
              </a:rPr>
            </a:br>
            <a:r>
              <a:rPr lang="uk-UA" sz="1300" dirty="0" smtClean="0">
                <a:solidFill>
                  <a:schemeClr val="bg1"/>
                </a:solidFill>
              </a:rPr>
              <a:t>5. Ведіть «перспективний щоденник» . Це допоможе у вересні реалізувати коригувальне навчання. </a:t>
            </a:r>
            <a:br>
              <a:rPr lang="uk-UA" sz="1300" dirty="0" smtClean="0">
                <a:solidFill>
                  <a:schemeClr val="bg1"/>
                </a:solidFill>
              </a:rPr>
            </a:br>
            <a:r>
              <a:rPr lang="uk-UA" sz="1300" dirty="0" smtClean="0">
                <a:solidFill>
                  <a:schemeClr val="bg1"/>
                </a:solidFill>
              </a:rPr>
              <a:t>6. Готуйте завдання для вхідного діагностичного оцінювання.</a:t>
            </a:r>
            <a:br>
              <a:rPr lang="uk-UA" sz="1300" dirty="0" smtClean="0">
                <a:solidFill>
                  <a:schemeClr val="bg1"/>
                </a:solidFill>
              </a:rPr>
            </a:br>
            <a:r>
              <a:rPr lang="en-US" sz="1300" dirty="0" smtClean="0">
                <a:solidFill>
                  <a:schemeClr val="bg1"/>
                </a:solidFill>
              </a:rPr>
              <a:t>7</a:t>
            </a:r>
            <a:r>
              <a:rPr lang="uk-UA" sz="1300" dirty="0" smtClean="0">
                <a:solidFill>
                  <a:schemeClr val="bg1"/>
                </a:solidFill>
              </a:rPr>
              <a:t>. </a:t>
            </a:r>
            <a:r>
              <a:rPr lang="uk-UA" sz="1300" dirty="0" err="1" smtClean="0">
                <a:solidFill>
                  <a:schemeClr val="bg1"/>
                </a:solidFill>
              </a:rPr>
              <a:t>Обов</a:t>
            </a:r>
            <a:r>
              <a:rPr lang="en-US" sz="1300" dirty="0" smtClean="0">
                <a:solidFill>
                  <a:schemeClr val="bg1"/>
                </a:solidFill>
              </a:rPr>
              <a:t>’</a:t>
            </a:r>
            <a:r>
              <a:rPr lang="uk-UA" sz="1300" dirty="0" err="1" smtClean="0">
                <a:solidFill>
                  <a:schemeClr val="bg1"/>
                </a:solidFill>
              </a:rPr>
              <a:t>язково</a:t>
            </a:r>
            <a:r>
              <a:rPr lang="uk-UA" sz="1300" dirty="0" smtClean="0">
                <a:solidFill>
                  <a:schemeClr val="bg1"/>
                </a:solidFill>
              </a:rPr>
              <a:t> давайте зворотний </a:t>
            </a:r>
            <a:r>
              <a:rPr lang="uk-UA" sz="1300" dirty="0" err="1" smtClean="0">
                <a:solidFill>
                  <a:schemeClr val="bg1"/>
                </a:solidFill>
              </a:rPr>
              <a:t>зв</a:t>
            </a:r>
            <a:r>
              <a:rPr lang="en-US" sz="1300" dirty="0" smtClean="0">
                <a:solidFill>
                  <a:schemeClr val="bg1"/>
                </a:solidFill>
              </a:rPr>
              <a:t>’</a:t>
            </a:r>
            <a:r>
              <a:rPr lang="uk-UA" sz="1300" dirty="0" err="1" smtClean="0">
                <a:solidFill>
                  <a:schemeClr val="bg1"/>
                </a:solidFill>
              </a:rPr>
              <a:t>язок</a:t>
            </a:r>
            <a:r>
              <a:rPr lang="uk-UA" sz="1300" dirty="0" smtClean="0">
                <a:solidFill>
                  <a:schemeClr val="bg1"/>
                </a:solidFill>
              </a:rPr>
              <a:t/>
            </a:r>
            <a:br>
              <a:rPr lang="uk-UA" sz="1300" dirty="0" smtClean="0">
                <a:solidFill>
                  <a:schemeClr val="bg1"/>
                </a:solidFill>
              </a:rPr>
            </a:br>
            <a:r>
              <a:rPr lang="uk-UA" sz="1300" dirty="0" smtClean="0">
                <a:solidFill>
                  <a:schemeClr val="bg1"/>
                </a:solidFill>
              </a:rPr>
              <a:t>8. </a:t>
            </a:r>
            <a:r>
              <a:rPr lang="ru-RU" sz="1300" dirty="0" err="1" smtClean="0">
                <a:solidFill>
                  <a:schemeClr val="bg1"/>
                </a:solidFill>
              </a:rPr>
              <a:t>Інформацію</a:t>
            </a:r>
            <a:r>
              <a:rPr lang="ru-RU" sz="1300" dirty="0" smtClean="0">
                <a:solidFill>
                  <a:schemeClr val="bg1"/>
                </a:solidFill>
              </a:rPr>
              <a:t> про </a:t>
            </a:r>
            <a:r>
              <a:rPr lang="ru-RU" sz="1300" dirty="0" err="1" smtClean="0">
                <a:solidFill>
                  <a:schemeClr val="bg1"/>
                </a:solidFill>
              </a:rPr>
              <a:t>проведені</a:t>
            </a:r>
            <a:r>
              <a:rPr lang="ru-RU" sz="1300" dirty="0" smtClean="0">
                <a:solidFill>
                  <a:schemeClr val="bg1"/>
                </a:solidFill>
              </a:rPr>
              <a:t> </a:t>
            </a:r>
            <a:r>
              <a:rPr lang="ru-RU" sz="1300" dirty="0" err="1" smtClean="0">
                <a:solidFill>
                  <a:schemeClr val="bg1"/>
                </a:solidFill>
              </a:rPr>
              <a:t>заняття</a:t>
            </a:r>
            <a:r>
              <a:rPr lang="ru-RU" sz="1300" dirty="0" smtClean="0">
                <a:solidFill>
                  <a:schemeClr val="bg1"/>
                </a:solidFill>
              </a:rPr>
              <a:t> </a:t>
            </a:r>
            <a:r>
              <a:rPr lang="ru-RU" sz="1300" dirty="0" err="1" smtClean="0">
                <a:solidFill>
                  <a:schemeClr val="bg1"/>
                </a:solidFill>
              </a:rPr>
              <a:t>надають</a:t>
            </a:r>
            <a:r>
              <a:rPr lang="ru-RU" sz="1300" dirty="0" smtClean="0">
                <a:solidFill>
                  <a:schemeClr val="bg1"/>
                </a:solidFill>
              </a:rPr>
              <a:t> </a:t>
            </a:r>
            <a:r>
              <a:rPr lang="ru-RU" sz="1300" dirty="0" err="1" smtClean="0">
                <a:solidFill>
                  <a:schemeClr val="bg1"/>
                </a:solidFill>
              </a:rPr>
              <a:t>лише</a:t>
            </a:r>
            <a:r>
              <a:rPr lang="ru-RU" sz="1300" dirty="0" smtClean="0">
                <a:solidFill>
                  <a:schemeClr val="bg1"/>
                </a:solidFill>
              </a:rPr>
              <a:t> директору </a:t>
            </a:r>
            <a:r>
              <a:rPr lang="ru-RU" sz="1300" dirty="0" err="1" smtClean="0">
                <a:solidFill>
                  <a:schemeClr val="bg1"/>
                </a:solidFill>
              </a:rPr>
              <a:t>школи</a:t>
            </a:r>
            <a:r>
              <a:rPr lang="ru-RU" sz="1300" dirty="0" smtClean="0">
                <a:solidFill>
                  <a:schemeClr val="bg1"/>
                </a:solidFill>
              </a:rPr>
              <a:t>: </a:t>
            </a:r>
            <a:r>
              <a:rPr lang="ru-RU" sz="1300" dirty="0" err="1" smtClean="0">
                <a:solidFill>
                  <a:schemeClr val="bg1"/>
                </a:solidFill>
              </a:rPr>
              <a:t>це</a:t>
            </a:r>
            <a:r>
              <a:rPr lang="ru-RU" sz="1300" dirty="0" smtClean="0">
                <a:solidFill>
                  <a:schemeClr val="bg1"/>
                </a:solidFill>
              </a:rPr>
              <a:t> </a:t>
            </a:r>
            <a:r>
              <a:rPr lang="ru-RU" sz="1300" dirty="0" err="1" smtClean="0">
                <a:solidFill>
                  <a:schemeClr val="bg1"/>
                </a:solidFill>
              </a:rPr>
              <a:t>може</a:t>
            </a:r>
            <a:r>
              <a:rPr lang="ru-RU" sz="1300" dirty="0" smtClean="0">
                <a:solidFill>
                  <a:schemeClr val="bg1"/>
                </a:solidFill>
              </a:rPr>
              <a:t> бути </a:t>
            </a:r>
            <a:r>
              <a:rPr lang="ru-RU" sz="1300" dirty="0" err="1" smtClean="0">
                <a:solidFill>
                  <a:schemeClr val="bg1"/>
                </a:solidFill>
              </a:rPr>
              <a:t>запис</a:t>
            </a:r>
            <a:r>
              <a:rPr lang="ru-RU" sz="1300" dirty="0" smtClean="0">
                <a:solidFill>
                  <a:schemeClr val="bg1"/>
                </a:solidFill>
              </a:rPr>
              <a:t> у </a:t>
            </a:r>
            <a:r>
              <a:rPr lang="ru-RU" sz="1300" dirty="0" err="1" smtClean="0">
                <a:solidFill>
                  <a:schemeClr val="bg1"/>
                </a:solidFill>
              </a:rPr>
              <a:t>журналі</a:t>
            </a:r>
            <a:r>
              <a:rPr lang="ru-RU" sz="1300" dirty="0" smtClean="0">
                <a:solidFill>
                  <a:schemeClr val="bg1"/>
                </a:solidFill>
              </a:rPr>
              <a:t>; онлайн-ресурс, у </a:t>
            </a:r>
            <a:r>
              <a:rPr lang="ru-RU" sz="1300" dirty="0" err="1" smtClean="0">
                <a:solidFill>
                  <a:schemeClr val="bg1"/>
                </a:solidFill>
              </a:rPr>
              <a:t>якому</a:t>
            </a:r>
            <a:r>
              <a:rPr lang="ru-RU" sz="1300" dirty="0" smtClean="0">
                <a:solidFill>
                  <a:schemeClr val="bg1"/>
                </a:solidFill>
              </a:rPr>
              <a:t> </a:t>
            </a:r>
            <a:r>
              <a:rPr lang="ru-RU" sz="1300" dirty="0" err="1" smtClean="0">
                <a:solidFill>
                  <a:schemeClr val="bg1"/>
                </a:solidFill>
              </a:rPr>
              <a:t>працює</a:t>
            </a:r>
            <a:r>
              <a:rPr lang="ru-RU" sz="1300" dirty="0" smtClean="0">
                <a:solidFill>
                  <a:schemeClr val="bg1"/>
                </a:solidFill>
              </a:rPr>
              <a:t> </a:t>
            </a:r>
            <a:r>
              <a:rPr lang="ru-RU" sz="1300" dirty="0" err="1" smtClean="0">
                <a:solidFill>
                  <a:schemeClr val="bg1"/>
                </a:solidFill>
              </a:rPr>
              <a:t>вчитель</a:t>
            </a:r>
            <a:r>
              <a:rPr lang="ru-RU" sz="1300" dirty="0" smtClean="0">
                <a:solidFill>
                  <a:schemeClr val="bg1"/>
                </a:solidFill>
              </a:rPr>
              <a:t> , перегляд </a:t>
            </a:r>
            <a:r>
              <a:rPr lang="ru-RU" sz="1300" dirty="0" err="1" smtClean="0">
                <a:solidFill>
                  <a:schemeClr val="bg1"/>
                </a:solidFill>
              </a:rPr>
              <a:t>уроків</a:t>
            </a:r>
            <a:r>
              <a:rPr lang="ru-RU" sz="1300" dirty="0" smtClean="0">
                <a:solidFill>
                  <a:schemeClr val="bg1"/>
                </a:solidFill>
              </a:rPr>
              <a:t>.</a:t>
            </a:r>
            <a:br>
              <a:rPr lang="ru-RU" sz="1300" dirty="0" smtClean="0">
                <a:solidFill>
                  <a:schemeClr val="bg1"/>
                </a:solidFill>
              </a:rPr>
            </a:br>
            <a:r>
              <a:rPr lang="ru-RU" sz="1300" dirty="0" smtClean="0">
                <a:solidFill>
                  <a:schemeClr val="bg1"/>
                </a:solidFill>
              </a:rPr>
              <a:t>9. </a:t>
            </a:r>
            <a:r>
              <a:rPr lang="ru-RU" sz="1300" dirty="0" err="1" smtClean="0">
                <a:solidFill>
                  <a:schemeClr val="bg1"/>
                </a:solidFill>
              </a:rPr>
              <a:t>Ведіть</a:t>
            </a:r>
            <a:r>
              <a:rPr lang="ru-RU" sz="1300" dirty="0" smtClean="0">
                <a:solidFill>
                  <a:schemeClr val="bg1"/>
                </a:solidFill>
              </a:rPr>
              <a:t> </a:t>
            </a:r>
            <a:r>
              <a:rPr lang="ru-RU" sz="1300" dirty="0" err="1" smtClean="0">
                <a:solidFill>
                  <a:schemeClr val="bg1"/>
                </a:solidFill>
              </a:rPr>
              <a:t>щоденник</a:t>
            </a:r>
            <a:r>
              <a:rPr lang="ru-RU" sz="1300" dirty="0" smtClean="0">
                <a:solidFill>
                  <a:schemeClr val="bg1"/>
                </a:solidFill>
              </a:rPr>
              <a:t>  </a:t>
            </a:r>
            <a:r>
              <a:rPr lang="ru-RU" sz="1300" dirty="0" err="1" smtClean="0">
                <a:solidFill>
                  <a:schemeClr val="bg1"/>
                </a:solidFill>
              </a:rPr>
              <a:t>успіхів</a:t>
            </a:r>
            <a:r>
              <a:rPr lang="ru-RU" sz="1300" dirty="0" smtClean="0">
                <a:solidFill>
                  <a:schemeClr val="bg1"/>
                </a:solidFill>
              </a:rPr>
              <a:t> і нового </a:t>
            </a:r>
            <a:r>
              <a:rPr lang="ru-RU" sz="1300" dirty="0" err="1" smtClean="0">
                <a:solidFill>
                  <a:schemeClr val="bg1"/>
                </a:solidFill>
              </a:rPr>
              <a:t>досвіду</a:t>
            </a:r>
            <a:r>
              <a:rPr lang="ru-RU" sz="1300" dirty="0" smtClean="0">
                <a:solidFill>
                  <a:schemeClr val="bg1"/>
                </a:solidFill>
              </a:rPr>
              <a:t> (блог, </a:t>
            </a:r>
            <a:r>
              <a:rPr lang="ru-RU" sz="1300" dirty="0" err="1" smtClean="0">
                <a:solidFill>
                  <a:schemeClr val="bg1"/>
                </a:solidFill>
              </a:rPr>
              <a:t>записник</a:t>
            </a:r>
            <a:r>
              <a:rPr lang="ru-RU" sz="1300" dirty="0" smtClean="0">
                <a:solidFill>
                  <a:schemeClr val="bg1"/>
                </a:solidFill>
              </a:rPr>
              <a:t>, </a:t>
            </a:r>
            <a:r>
              <a:rPr lang="ru-RU" sz="1300" dirty="0" err="1" smtClean="0">
                <a:solidFill>
                  <a:schemeClr val="bg1"/>
                </a:solidFill>
              </a:rPr>
              <a:t>нотатник</a:t>
            </a:r>
            <a:r>
              <a:rPr lang="ru-RU" sz="1300" dirty="0" smtClean="0">
                <a:solidFill>
                  <a:schemeClr val="bg1"/>
                </a:solidFill>
              </a:rPr>
              <a:t>, </a:t>
            </a:r>
            <a:r>
              <a:rPr lang="ru-RU" sz="1300" dirty="0" err="1" smtClean="0">
                <a:solidFill>
                  <a:schemeClr val="bg1"/>
                </a:solidFill>
              </a:rPr>
              <a:t>гугл</a:t>
            </a:r>
            <a:r>
              <a:rPr lang="ru-RU" sz="1300" dirty="0" smtClean="0">
                <a:solidFill>
                  <a:schemeClr val="bg1"/>
                </a:solidFill>
              </a:rPr>
              <a:t>-папку </a:t>
            </a:r>
            <a:r>
              <a:rPr lang="ru-RU" sz="1300" dirty="0" err="1" smtClean="0">
                <a:solidFill>
                  <a:schemeClr val="bg1"/>
                </a:solidFill>
              </a:rPr>
              <a:t>тощо</a:t>
            </a:r>
            <a:r>
              <a:rPr lang="ru-RU" sz="1300" dirty="0" smtClean="0">
                <a:solidFill>
                  <a:schemeClr val="bg1"/>
                </a:solidFill>
              </a:rPr>
              <a:t>). </a:t>
            </a:r>
            <a:br>
              <a:rPr lang="ru-RU" sz="1300" dirty="0" smtClean="0">
                <a:solidFill>
                  <a:schemeClr val="bg1"/>
                </a:solidFill>
              </a:rPr>
            </a:br>
            <a:r>
              <a:rPr lang="ru-RU" sz="1300" dirty="0" smtClean="0">
                <a:solidFill>
                  <a:schemeClr val="bg1"/>
                </a:solidFill>
              </a:rPr>
              <a:t>10. </a:t>
            </a:r>
            <a:r>
              <a:rPr lang="ru-RU" sz="1300" dirty="0" err="1" smtClean="0">
                <a:solidFill>
                  <a:schemeClr val="bg1"/>
                </a:solidFill>
              </a:rPr>
              <a:t>Діліться</a:t>
            </a:r>
            <a:r>
              <a:rPr lang="ru-RU" sz="1300" dirty="0" smtClean="0">
                <a:solidFill>
                  <a:schemeClr val="bg1"/>
                </a:solidFill>
              </a:rPr>
              <a:t> </a:t>
            </a:r>
            <a:r>
              <a:rPr lang="ru-RU" sz="1300" dirty="0" err="1" smtClean="0">
                <a:solidFill>
                  <a:schemeClr val="bg1"/>
                </a:solidFill>
              </a:rPr>
              <a:t>позитивними</a:t>
            </a:r>
            <a:r>
              <a:rPr lang="ru-RU" sz="1300" dirty="0" smtClean="0">
                <a:solidFill>
                  <a:schemeClr val="bg1"/>
                </a:solidFill>
              </a:rPr>
              <a:t> </a:t>
            </a:r>
            <a:r>
              <a:rPr lang="ru-RU" sz="1300" dirty="0" err="1" smtClean="0">
                <a:solidFill>
                  <a:schemeClr val="bg1"/>
                </a:solidFill>
              </a:rPr>
              <a:t>враженнями</a:t>
            </a:r>
            <a:r>
              <a:rPr lang="ru-RU" sz="1300" dirty="0" smtClean="0">
                <a:solidFill>
                  <a:schemeClr val="bg1"/>
                </a:solidFill>
              </a:rPr>
              <a:t> й </a:t>
            </a:r>
            <a:r>
              <a:rPr lang="ru-RU" sz="1300" dirty="0" err="1" smtClean="0">
                <a:solidFill>
                  <a:schemeClr val="bg1"/>
                </a:solidFill>
              </a:rPr>
              <a:t>досвідом</a:t>
            </a:r>
            <a:r>
              <a:rPr lang="ru-RU" sz="1300" dirty="0" smtClean="0">
                <a:solidFill>
                  <a:schemeClr val="bg1"/>
                </a:solidFill>
              </a:rPr>
              <a:t>!</a:t>
            </a:r>
            <a:r>
              <a:rPr lang="ru-RU" sz="1300" b="1" dirty="0" smtClean="0">
                <a:solidFill>
                  <a:schemeClr val="bg1"/>
                </a:solidFill>
              </a:rPr>
              <a:t/>
            </a:r>
            <a:br>
              <a:rPr lang="ru-RU" sz="1300" b="1" dirty="0" smtClean="0">
                <a:solidFill>
                  <a:schemeClr val="bg1"/>
                </a:solidFill>
              </a:rPr>
            </a:br>
            <a:endParaRPr lang="uk-UA" sz="1300" b="1" dirty="0">
              <a:solidFill>
                <a:schemeClr val="bg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509124" y="4813055"/>
            <a:ext cx="2014477" cy="936104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spc="-5" dirty="0" smtClean="0">
                <a:solidFill>
                  <a:schemeClr val="bg1"/>
                </a:solidFill>
                <a:cs typeface="Arial"/>
              </a:rPr>
              <a:t>ІНТЕРНЕТ і ПРАВОПИС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1826451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4326" y="249813"/>
            <a:ext cx="4293757" cy="7346524"/>
          </a:xfrm>
          <a:solidFill>
            <a:srgbClr val="0070C0"/>
          </a:solidFill>
        </p:spPr>
        <p:txBody>
          <a:bodyPr>
            <a:noAutofit/>
          </a:bodyPr>
          <a:lstStyle/>
          <a:p>
            <a:pPr marL="457200" lvl="0" indent="-457200"/>
            <a:r>
              <a:rPr lang="uk-UA" sz="1800" dirty="0" smtClean="0">
                <a:solidFill>
                  <a:schemeClr val="bg1"/>
                </a:solidFill>
              </a:rPr>
              <a:t>пишіть стисло, просто, зрозуміло</a:t>
            </a:r>
          </a:p>
          <a:p>
            <a:pPr marL="457200" lvl="0" indent="-457200"/>
            <a:r>
              <a:rPr lang="uk-UA" sz="1800" dirty="0" smtClean="0">
                <a:solidFill>
                  <a:schemeClr val="bg1"/>
                </a:solidFill>
              </a:rPr>
              <a:t>кількість </a:t>
            </a:r>
            <a:r>
              <a:rPr lang="uk-UA" sz="1800" dirty="0">
                <a:solidFill>
                  <a:schemeClr val="bg1"/>
                </a:solidFill>
              </a:rPr>
              <a:t>слів у реченні — не більше 10-15</a:t>
            </a:r>
          </a:p>
          <a:p>
            <a:pPr marL="457200" lvl="0" indent="-457200"/>
            <a:r>
              <a:rPr lang="uk-UA" sz="1800" b="1" dirty="0">
                <a:solidFill>
                  <a:srgbClr val="FFC000"/>
                </a:solidFill>
              </a:rPr>
              <a:t>чергуйте короткі речення з довшими, цим ви створюватимете певний ритм висловлювання</a:t>
            </a:r>
          </a:p>
          <a:p>
            <a:pPr marL="457200" lvl="0" indent="-457200"/>
            <a:r>
              <a:rPr lang="uk-UA" sz="1800" dirty="0">
                <a:solidFill>
                  <a:schemeClr val="bg1"/>
                </a:solidFill>
              </a:rPr>
              <a:t>уникайте великої кількості складних речень</a:t>
            </a:r>
          </a:p>
          <a:p>
            <a:pPr marL="457200" lvl="0" indent="-457200"/>
            <a:r>
              <a:rPr lang="uk-UA" sz="1800" dirty="0">
                <a:solidFill>
                  <a:schemeClr val="bg1"/>
                </a:solidFill>
              </a:rPr>
              <a:t>в одному реченні виражайте одну </a:t>
            </a:r>
            <a:r>
              <a:rPr lang="uk-UA" sz="1800" dirty="0" smtClean="0">
                <a:solidFill>
                  <a:schemeClr val="bg1"/>
                </a:solidFill>
              </a:rPr>
              <a:t>думку</a:t>
            </a:r>
          </a:p>
          <a:p>
            <a:pPr marL="457200" lvl="0" indent="-457200"/>
            <a:r>
              <a:rPr lang="uk-UA" sz="1800" b="0" dirty="0" smtClean="0">
                <a:solidFill>
                  <a:schemeClr val="bg1"/>
                </a:solidFill>
              </a:rPr>
              <a:t>обмежуйте </a:t>
            </a:r>
            <a:r>
              <a:rPr lang="uk-UA" sz="1800" b="0" dirty="0">
                <a:solidFill>
                  <a:schemeClr val="bg1"/>
                </a:solidFill>
              </a:rPr>
              <a:t>вживання однорідних членів </a:t>
            </a:r>
            <a:r>
              <a:rPr lang="uk-UA" sz="1800" b="0" dirty="0" smtClean="0">
                <a:solidFill>
                  <a:schemeClr val="bg1"/>
                </a:solidFill>
              </a:rPr>
              <a:t>речення</a:t>
            </a:r>
          </a:p>
          <a:p>
            <a:pPr marL="457200" lvl="0" indent="-457200"/>
            <a:r>
              <a:rPr lang="uk-UA" sz="1800" b="0" dirty="0" smtClean="0">
                <a:solidFill>
                  <a:schemeClr val="bg1"/>
                </a:solidFill>
              </a:rPr>
              <a:t>не </a:t>
            </a:r>
            <a:r>
              <a:rPr lang="uk-UA" sz="1800" b="0" dirty="0">
                <a:solidFill>
                  <a:schemeClr val="bg1"/>
                </a:solidFill>
              </a:rPr>
              <a:t>використовуйте дієприкметникових і дієприслівникових </a:t>
            </a:r>
            <a:r>
              <a:rPr lang="uk-UA" sz="1800" dirty="0" smtClean="0">
                <a:solidFill>
                  <a:schemeClr val="bg1"/>
                </a:solidFill>
              </a:rPr>
              <a:t>зворотів</a:t>
            </a:r>
          </a:p>
          <a:p>
            <a:pPr marL="457200" lvl="0" indent="-457200"/>
            <a:r>
              <a:rPr lang="uk-UA" sz="1800" dirty="0" smtClean="0">
                <a:solidFill>
                  <a:schemeClr val="bg1"/>
                </a:solidFill>
              </a:rPr>
              <a:t>уникайте жаргонізмів, не </a:t>
            </a:r>
            <a:r>
              <a:rPr lang="uk-UA" sz="1800" dirty="0">
                <a:solidFill>
                  <a:schemeClr val="bg1"/>
                </a:solidFill>
              </a:rPr>
              <a:t>вживайте нецензурної лексики, не принижуйте й не ображайте свого </a:t>
            </a:r>
            <a:r>
              <a:rPr lang="uk-UA" sz="1800" dirty="0" smtClean="0">
                <a:solidFill>
                  <a:schemeClr val="bg1"/>
                </a:solidFill>
              </a:rPr>
              <a:t>візаві</a:t>
            </a:r>
          </a:p>
          <a:p>
            <a:pPr marL="457200" lvl="0" indent="-457200"/>
            <a:r>
              <a:rPr lang="uk-UA" sz="1800" dirty="0" smtClean="0">
                <a:solidFill>
                  <a:schemeClr val="bg1"/>
                </a:solidFill>
              </a:rPr>
              <a:t>із </a:t>
            </a:r>
            <a:r>
              <a:rPr lang="uk-UA" sz="1800" dirty="0">
                <a:solidFill>
                  <a:schemeClr val="bg1"/>
                </a:solidFill>
              </a:rPr>
              <a:t>двох слів — українського й англійського — обирайте </a:t>
            </a:r>
            <a:r>
              <a:rPr lang="uk-UA" sz="1800" dirty="0" smtClean="0">
                <a:solidFill>
                  <a:schemeClr val="bg1"/>
                </a:solidFill>
              </a:rPr>
              <a:t>українське</a:t>
            </a:r>
          </a:p>
          <a:p>
            <a:pPr marL="457200" lvl="0" indent="-457200"/>
            <a:r>
              <a:rPr lang="uk-UA" sz="1800" b="1" dirty="0" smtClean="0">
                <a:solidFill>
                  <a:srgbClr val="FFC000"/>
                </a:solidFill>
              </a:rPr>
              <a:t>із </a:t>
            </a:r>
            <a:r>
              <a:rPr lang="uk-UA" sz="1800" b="1" dirty="0">
                <a:solidFill>
                  <a:srgbClr val="FFC000"/>
                </a:solidFill>
              </a:rPr>
              <a:t>кількох синонімів добирайте слова з меншою кількістю </a:t>
            </a:r>
            <a:r>
              <a:rPr lang="uk-UA" sz="1800" b="1" dirty="0" smtClean="0">
                <a:solidFill>
                  <a:srgbClr val="FFC000"/>
                </a:solidFill>
              </a:rPr>
              <a:t>складів</a:t>
            </a:r>
          </a:p>
          <a:p>
            <a:pPr marL="457200" lvl="0" indent="-457200"/>
            <a:r>
              <a:rPr lang="uk-UA" sz="1800" dirty="0" smtClean="0">
                <a:solidFill>
                  <a:schemeClr val="bg1"/>
                </a:solidFill>
              </a:rPr>
              <a:t>не </a:t>
            </a:r>
            <a:r>
              <a:rPr lang="uk-UA" sz="1800" dirty="0">
                <a:solidFill>
                  <a:schemeClr val="bg1"/>
                </a:solidFill>
              </a:rPr>
              <a:t>використовуйте </a:t>
            </a:r>
            <a:r>
              <a:rPr lang="uk-UA" sz="1800" dirty="0" smtClean="0">
                <a:solidFill>
                  <a:schemeClr val="bg1"/>
                </a:solidFill>
              </a:rPr>
              <a:t>транслітерації</a:t>
            </a:r>
            <a:endParaRPr lang="uk-UA" sz="1800" b="0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365104" y="623919"/>
            <a:ext cx="2351777" cy="1499809"/>
          </a:xfrm>
          <a:solidFill>
            <a:srgbClr val="C00000"/>
          </a:solidFill>
        </p:spPr>
        <p:txBody>
          <a:bodyPr>
            <a:normAutofit/>
          </a:bodyPr>
          <a:lstStyle/>
          <a:p>
            <a:pPr algn="ctr"/>
            <a:r>
              <a:rPr lang="uk-UA" sz="2400" b="1" dirty="0" smtClean="0">
                <a:solidFill>
                  <a:schemeClr val="bg1"/>
                </a:solidFill>
                <a:latin typeface="+mn-lt"/>
              </a:rPr>
              <a:t>ЯК СПІЛКУВАТИСЯ В ІНТЕРНЕТІ</a:t>
            </a:r>
            <a:endParaRPr lang="uk-UA" sz="24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4725144" y="2626901"/>
            <a:ext cx="1978442" cy="5595943"/>
          </a:xfrm>
          <a:prstGeom prst="rect">
            <a:avLst/>
          </a:prstGeom>
          <a:solidFill>
            <a:srgbClr val="009900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2400" dirty="0" smtClean="0">
              <a:solidFill>
                <a:schemeClr val="bg1"/>
              </a:solidFill>
            </a:endParaRPr>
          </a:p>
          <a:p>
            <a:r>
              <a:rPr lang="ru-RU" sz="1600" dirty="0" err="1" smtClean="0">
                <a:solidFill>
                  <a:schemeClr val="bg1"/>
                </a:solidFill>
              </a:rPr>
              <a:t>Розміщені</a:t>
            </a:r>
            <a:r>
              <a:rPr lang="ru-RU" sz="1600" dirty="0" smtClean="0">
                <a:solidFill>
                  <a:schemeClr val="bg1"/>
                </a:solidFill>
              </a:rPr>
              <a:t> в </a:t>
            </a:r>
            <a:r>
              <a:rPr lang="ru-RU" sz="1600" dirty="0" err="1" smtClean="0">
                <a:solidFill>
                  <a:schemeClr val="bg1"/>
                </a:solidFill>
              </a:rPr>
              <a:t>мережі</a:t>
            </a:r>
            <a:r>
              <a:rPr lang="ru-RU" sz="1600" dirty="0" smtClean="0">
                <a:solidFill>
                  <a:schemeClr val="bg1"/>
                </a:solidFill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</a:rPr>
              <a:t>тексти</a:t>
            </a:r>
            <a:r>
              <a:rPr lang="ru-RU" sz="1600" dirty="0" smtClean="0">
                <a:solidFill>
                  <a:schemeClr val="bg1"/>
                </a:solidFill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</a:rPr>
              <a:t>побудовані</a:t>
            </a:r>
            <a:r>
              <a:rPr lang="ru-RU" sz="1600" dirty="0" smtClean="0">
                <a:solidFill>
                  <a:schemeClr val="bg1"/>
                </a:solidFill>
              </a:rPr>
              <a:t> за принципом </a:t>
            </a:r>
            <a:r>
              <a:rPr lang="ru-RU" sz="1600" dirty="0" err="1" smtClean="0">
                <a:solidFill>
                  <a:schemeClr val="bg1"/>
                </a:solidFill>
              </a:rPr>
              <a:t>перевернутої</a:t>
            </a:r>
            <a:r>
              <a:rPr lang="ru-RU" sz="1600" dirty="0" smtClean="0">
                <a:solidFill>
                  <a:schemeClr val="bg1"/>
                </a:solidFill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</a:rPr>
              <a:t>піраміди</a:t>
            </a:r>
            <a:r>
              <a:rPr lang="ru-RU" sz="1600" dirty="0" smtClean="0">
                <a:solidFill>
                  <a:schemeClr val="bg1"/>
                </a:solidFill>
              </a:rPr>
              <a:t>: </a:t>
            </a:r>
            <a:r>
              <a:rPr lang="ru-RU" sz="1600" dirty="0" err="1" smtClean="0">
                <a:solidFill>
                  <a:schemeClr val="bg1"/>
                </a:solidFill>
              </a:rPr>
              <a:t>спочатку</a:t>
            </a:r>
            <a:r>
              <a:rPr lang="ru-RU" sz="1600" dirty="0" smtClean="0">
                <a:solidFill>
                  <a:schemeClr val="bg1"/>
                </a:solidFill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</a:rPr>
              <a:t>викладають</a:t>
            </a:r>
            <a:r>
              <a:rPr lang="ru-RU" sz="1600" dirty="0" smtClean="0">
                <a:solidFill>
                  <a:schemeClr val="bg1"/>
                </a:solidFill>
              </a:rPr>
              <a:t> суть, </a:t>
            </a:r>
            <a:r>
              <a:rPr lang="ru-RU" sz="1600" dirty="0" err="1" smtClean="0">
                <a:solidFill>
                  <a:schemeClr val="bg1"/>
                </a:solidFill>
              </a:rPr>
              <a:t>після</a:t>
            </a:r>
            <a:r>
              <a:rPr lang="ru-RU" sz="1600" dirty="0" smtClean="0">
                <a:solidFill>
                  <a:schemeClr val="bg1"/>
                </a:solidFill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</a:rPr>
              <a:t>чого</a:t>
            </a:r>
            <a:r>
              <a:rPr lang="ru-RU" sz="1600" dirty="0" smtClean="0">
                <a:solidFill>
                  <a:schemeClr val="bg1"/>
                </a:solidFill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</a:rPr>
              <a:t>зміст</a:t>
            </a:r>
            <a:r>
              <a:rPr lang="ru-RU" sz="1600" dirty="0" smtClean="0">
                <a:solidFill>
                  <a:schemeClr val="bg1"/>
                </a:solidFill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</a:rPr>
              <a:t>деталізують</a:t>
            </a:r>
            <a:endParaRPr lang="ru-RU" sz="1600" dirty="0" smtClean="0">
              <a:solidFill>
                <a:schemeClr val="bg1"/>
              </a:solidFill>
            </a:endParaRPr>
          </a:p>
          <a:p>
            <a:r>
              <a:rPr lang="ru-RU" sz="1600" dirty="0" err="1" smtClean="0">
                <a:solidFill>
                  <a:schemeClr val="bg1"/>
                </a:solidFill>
              </a:rPr>
              <a:t>Така</a:t>
            </a:r>
            <a:r>
              <a:rPr lang="ru-RU" sz="1600" dirty="0" smtClean="0">
                <a:solidFill>
                  <a:schemeClr val="bg1"/>
                </a:solidFill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</a:rPr>
              <a:t>будова</a:t>
            </a:r>
            <a:r>
              <a:rPr lang="ru-RU" sz="1600" dirty="0" smtClean="0">
                <a:solidFill>
                  <a:schemeClr val="bg1"/>
                </a:solidFill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</a:rPr>
              <a:t>відрізняється</a:t>
            </a:r>
            <a:r>
              <a:rPr lang="ru-RU" sz="1600" dirty="0" smtClean="0">
                <a:solidFill>
                  <a:schemeClr val="bg1"/>
                </a:solidFill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</a:rPr>
              <a:t>від</a:t>
            </a:r>
            <a:r>
              <a:rPr lang="ru-RU" sz="1600" dirty="0" smtClean="0">
                <a:solidFill>
                  <a:schemeClr val="bg1"/>
                </a:solidFill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</a:rPr>
              <a:t>будови</a:t>
            </a:r>
            <a:r>
              <a:rPr lang="ru-RU" sz="1600" dirty="0" smtClean="0">
                <a:solidFill>
                  <a:schemeClr val="bg1"/>
                </a:solidFill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</a:rPr>
              <a:t>класичного</a:t>
            </a:r>
            <a:r>
              <a:rPr lang="ru-RU" sz="1600" dirty="0" smtClean="0">
                <a:solidFill>
                  <a:schemeClr val="bg1"/>
                </a:solidFill>
              </a:rPr>
              <a:t> тексту (зачин – </a:t>
            </a:r>
            <a:r>
              <a:rPr lang="ru-RU" sz="1600" dirty="0" err="1" smtClean="0">
                <a:solidFill>
                  <a:schemeClr val="bg1"/>
                </a:solidFill>
              </a:rPr>
              <a:t>виклад</a:t>
            </a:r>
            <a:r>
              <a:rPr lang="ru-RU" sz="1600" dirty="0" smtClean="0">
                <a:solidFill>
                  <a:schemeClr val="bg1"/>
                </a:solidFill>
              </a:rPr>
              <a:t> (</a:t>
            </a:r>
            <a:r>
              <a:rPr lang="ru-RU" sz="1600" dirty="0" err="1" smtClean="0">
                <a:solidFill>
                  <a:schemeClr val="bg1"/>
                </a:solidFill>
              </a:rPr>
              <a:t>основна</a:t>
            </a:r>
            <a:r>
              <a:rPr lang="ru-RU" sz="1600" dirty="0" smtClean="0">
                <a:solidFill>
                  <a:schemeClr val="bg1"/>
                </a:solidFill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</a:rPr>
              <a:t>частина</a:t>
            </a:r>
            <a:r>
              <a:rPr lang="ru-RU" sz="1600" dirty="0" smtClean="0">
                <a:solidFill>
                  <a:schemeClr val="bg1"/>
                </a:solidFill>
              </a:rPr>
              <a:t>) – </a:t>
            </a:r>
            <a:r>
              <a:rPr lang="ru-RU" sz="1600" dirty="0" err="1" smtClean="0">
                <a:solidFill>
                  <a:schemeClr val="bg1"/>
                </a:solidFill>
              </a:rPr>
              <a:t>кінцівка</a:t>
            </a:r>
            <a:r>
              <a:rPr lang="ru-RU" sz="1600" dirty="0" smtClean="0">
                <a:solidFill>
                  <a:schemeClr val="bg1"/>
                </a:solidFill>
              </a:rPr>
              <a:t> (</a:t>
            </a:r>
            <a:r>
              <a:rPr lang="ru-RU" sz="1600" dirty="0" err="1" smtClean="0">
                <a:solidFill>
                  <a:schemeClr val="bg1"/>
                </a:solidFill>
              </a:rPr>
              <a:t>або</a:t>
            </a:r>
            <a:r>
              <a:rPr lang="ru-RU" sz="1600" dirty="0" smtClean="0">
                <a:solidFill>
                  <a:schemeClr val="bg1"/>
                </a:solidFill>
              </a:rPr>
              <a:t> </a:t>
            </a:r>
            <a:r>
              <a:rPr lang="ru-RU" sz="1600" dirty="0" err="1" smtClean="0">
                <a:solidFill>
                  <a:schemeClr val="bg1"/>
                </a:solidFill>
              </a:rPr>
              <a:t>висновок</a:t>
            </a:r>
            <a:r>
              <a:rPr lang="ru-RU" sz="1600" dirty="0" smtClean="0">
                <a:solidFill>
                  <a:schemeClr val="bg1"/>
                </a:solidFill>
              </a:rPr>
              <a:t>)</a:t>
            </a:r>
          </a:p>
          <a:p>
            <a:endParaRPr lang="uk-UA" sz="1600" dirty="0"/>
          </a:p>
        </p:txBody>
      </p:sp>
      <p:sp>
        <p:nvSpPr>
          <p:cNvPr id="7" name="Стрелка вниз 6"/>
          <p:cNvSpPr/>
          <p:nvPr/>
        </p:nvSpPr>
        <p:spPr>
          <a:xfrm>
            <a:off x="5287428" y="1911804"/>
            <a:ext cx="805868" cy="1276568"/>
          </a:xfrm>
          <a:prstGeom prst="down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66841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893</TotalTime>
  <Words>275</Words>
  <Application>Microsoft Office PowerPoint</Application>
  <PresentationFormat>Экран (4:3)</PresentationFormat>
  <Paragraphs>56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Презентация PowerPoint</vt:lpstr>
      <vt:lpstr>Презентация PowerPoint</vt:lpstr>
      <vt:lpstr>Презентация PowerPoint</vt:lpstr>
      <vt:lpstr>ЯК СПІЛКУВАТИСЯ В ІНТЕРНЕТІ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ТКМЦ</dc:creator>
  <cp:lastModifiedBy>admin</cp:lastModifiedBy>
  <cp:revision>62</cp:revision>
  <cp:lastPrinted>2020-06-23T08:33:51Z</cp:lastPrinted>
  <dcterms:created xsi:type="dcterms:W3CDTF">2017-11-06T09:03:36Z</dcterms:created>
  <dcterms:modified xsi:type="dcterms:W3CDTF">2020-06-26T07:43:15Z</dcterms:modified>
</cp:coreProperties>
</file>