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4" r:id="rId3"/>
    <p:sldId id="268" r:id="rId4"/>
    <p:sldId id="267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D8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2316" y="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C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28/10/2020</a:t>
            </a:fld>
            <a:endParaRPr lang="en-C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373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C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28/10/2020</a:t>
            </a:fld>
            <a:endParaRPr lang="en-C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578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C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28/10/2020</a:t>
            </a:fld>
            <a:endParaRPr lang="en-C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090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C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28/10/2020</a:t>
            </a:fld>
            <a:endParaRPr lang="en-C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9688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917" y="2469622"/>
            <a:ext cx="5915025" cy="412062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917" y="6629225"/>
            <a:ext cx="5915025" cy="21669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28/10/2020</a:t>
            </a:fld>
            <a:endParaRPr lang="en-C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0428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C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C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28/10/2020</a:t>
            </a:fld>
            <a:endParaRPr lang="en-C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3295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2" y="527403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2381" y="2428346"/>
            <a:ext cx="2901255" cy="119009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C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71864" y="2428346"/>
            <a:ext cx="2915543" cy="119009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71864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C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28/10/2020</a:t>
            </a:fld>
            <a:endParaRPr lang="en-C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9884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28/10/2020</a:t>
            </a:fld>
            <a:endParaRPr lang="en-C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8188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28/10/2020</a:t>
            </a:fld>
            <a:endParaRPr lang="en-C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4135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2" y="660400"/>
            <a:ext cx="2211883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5544" y="1426281"/>
            <a:ext cx="3471863" cy="70396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C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382" y="2971800"/>
            <a:ext cx="2211883" cy="550562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28/10/2020</a:t>
            </a:fld>
            <a:endParaRPr lang="en-C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04407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2" y="660400"/>
            <a:ext cx="2211883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15544" y="1426281"/>
            <a:ext cx="3471863" cy="70396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382" y="2971800"/>
            <a:ext cx="2211883" cy="550562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28/10/2020</a:t>
            </a:fld>
            <a:endParaRPr lang="en-C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2995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489" y="527403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C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71488" y="9181396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B00B8-73FC-45B7-A131-70958DDC2903}" type="datetimeFigureOut">
              <a:rPr lang="en-CA" smtClean="0"/>
              <a:t>28/10/2020</a:t>
            </a:fld>
            <a:endParaRPr lang="en-C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271714" y="9181396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843463" y="9181396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0326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Объект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540"/>
          <a:stretch/>
        </p:blipFill>
        <p:spPr>
          <a:xfrm flipH="1">
            <a:off x="-8" y="5143500"/>
            <a:ext cx="6858003" cy="476863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346851" y="149291"/>
            <a:ext cx="4469363" cy="729653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A5D81B"/>
                </a:solidFill>
              </a:rPr>
              <a:t>РОБОТА З МЕДІАТЕКСТОМ НА УРОКАХ УКРАЇНСЬКОЇ МОВИ Й ЛІТЕРАТУРИ</a:t>
            </a:r>
            <a:endParaRPr lang="uk-UA" sz="4000" dirty="0">
              <a:solidFill>
                <a:srgbClr val="A5D81B"/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08" y="32913"/>
            <a:ext cx="2202150" cy="820107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701828" y="2030880"/>
            <a:ext cx="1519676" cy="0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3153747" y="8233986"/>
            <a:ext cx="34639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 smtClean="0">
                <a:solidFill>
                  <a:schemeClr val="bg2">
                    <a:lumMod val="25000"/>
                  </a:schemeClr>
                </a:solidFill>
              </a:rPr>
              <a:t>14.09.2020</a:t>
            </a:r>
          </a:p>
          <a:p>
            <a:pPr algn="ctr"/>
            <a:r>
              <a:rPr lang="uk-UA" sz="3600" b="1" dirty="0" smtClean="0">
                <a:solidFill>
                  <a:schemeClr val="bg2">
                    <a:lumMod val="25000"/>
                  </a:schemeClr>
                </a:solidFill>
              </a:rPr>
              <a:t>Леся </a:t>
            </a:r>
            <a:r>
              <a:rPr lang="uk-UA" sz="3600" b="1" dirty="0" err="1" smtClean="0">
                <a:solidFill>
                  <a:schemeClr val="bg2">
                    <a:lumMod val="25000"/>
                  </a:schemeClr>
                </a:solidFill>
              </a:rPr>
              <a:t>Гапон</a:t>
            </a:r>
            <a:endParaRPr lang="uk-UA" sz="3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16200000">
            <a:off x="-1144873" y="3199413"/>
            <a:ext cx="4885744" cy="1472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2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Тернопільський комунальний</a:t>
            </a:r>
            <a:endParaRPr lang="uk-UA" sz="2000" b="1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2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методичний центр науково-освітніх</a:t>
            </a:r>
            <a:endParaRPr lang="uk-UA" sz="2000" b="1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20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інновацій та моніторингу</a:t>
            </a:r>
            <a:endParaRPr lang="uk-UA" sz="2000" b="1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11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49" r="24046"/>
          <a:stretch/>
        </p:blipFill>
        <p:spPr>
          <a:xfrm rot="10800000">
            <a:off x="13921" y="41926"/>
            <a:ext cx="6844078" cy="9864073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529922" y="3028214"/>
            <a:ext cx="408475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sz="2000" dirty="0"/>
              <a:t>Читацька грамотність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dirty="0" smtClean="0"/>
              <a:t>PISA</a:t>
            </a:r>
            <a:r>
              <a:rPr lang="uk-UA" sz="2000" dirty="0" smtClean="0"/>
              <a:t>. </a:t>
            </a:r>
            <a:endParaRPr lang="uk-UA" sz="2000" dirty="0"/>
          </a:p>
          <a:p>
            <a:pPr marL="514350" indent="-514350">
              <a:buFont typeface="+mj-lt"/>
              <a:buAutoNum type="arabicPeriod"/>
            </a:pPr>
            <a:r>
              <a:rPr lang="uk-UA" sz="2000" dirty="0"/>
              <a:t>Критичне читання.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000" dirty="0"/>
              <a:t>Різновиди текстів.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000" dirty="0"/>
              <a:t>Особливості </a:t>
            </a:r>
            <a:r>
              <a:rPr lang="uk-UA" sz="2000" dirty="0" err="1"/>
              <a:t>медіатекстів</a:t>
            </a:r>
            <a:r>
              <a:rPr lang="uk-UA" sz="20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000" dirty="0"/>
              <a:t>Види роботи з </a:t>
            </a:r>
            <a:r>
              <a:rPr lang="uk-UA" sz="2000" dirty="0" err="1"/>
              <a:t>медіатекстами</a:t>
            </a:r>
            <a:r>
              <a:rPr lang="uk-UA" sz="2000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861207" y="2042042"/>
            <a:ext cx="159210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400" b="1" dirty="0">
                <a:solidFill>
                  <a:srgbClr val="A5D81B"/>
                </a:solidFill>
              </a:rPr>
              <a:t>ПЛАН</a:t>
            </a:r>
            <a:endParaRPr lang="uk-UA" sz="4400" dirty="0">
              <a:solidFill>
                <a:srgbClr val="A5D81B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03607" y="513141"/>
            <a:ext cx="3429000" cy="168507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Затверджую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_________________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Г.І.Литвинюк</a:t>
            </a:r>
            <a:r>
              <a:rPr lang="uk-UA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директор ТКМЦНОІМ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b="1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2655479" y="5885961"/>
            <a:ext cx="3959197" cy="2802465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uk-UA" dirty="0" smtClean="0">
              <a:latin typeface="Mistral" panose="03090702030407020403" pitchFamily="66" charset="0"/>
            </a:endParaRPr>
          </a:p>
          <a:p>
            <a:pPr marL="0" indent="0" algn="ctr">
              <a:buNone/>
            </a:pPr>
            <a:r>
              <a:rPr lang="uk-UA" sz="2400" dirty="0" smtClean="0">
                <a:latin typeface="Mistral" panose="03090702030407020403" pitchFamily="66" charset="0"/>
              </a:rPr>
              <a:t>НОВІ ВИДИ ГРАМОТНОСТІ  ОБУМОВЛЮЮТЬ</a:t>
            </a:r>
          </a:p>
          <a:p>
            <a:pPr marL="0" indent="0" algn="ctr">
              <a:buNone/>
            </a:pPr>
            <a:r>
              <a:rPr lang="uk-UA" sz="2400" dirty="0" smtClean="0">
                <a:latin typeface="Mistral" panose="03090702030407020403" pitchFamily="66" charset="0"/>
              </a:rPr>
              <a:t> НОВИЙ КОНТЕКСТ НАВЧАННЯ</a:t>
            </a:r>
          </a:p>
          <a:p>
            <a:pPr marL="0" indent="0" algn="ctr">
              <a:buNone/>
            </a:pPr>
            <a:r>
              <a:rPr lang="uk-UA" sz="2400" dirty="0" smtClean="0">
                <a:latin typeface="Mistral" panose="03090702030407020403" pitchFamily="66" charset="0"/>
              </a:rPr>
              <a:t> (ПРОТЯГОМ ЖИТТЯ ТА В УСІХ СФЕРАХ)</a:t>
            </a:r>
          </a:p>
          <a:p>
            <a:pPr marL="0" indent="0" algn="ctr">
              <a:buNone/>
            </a:pPr>
            <a:r>
              <a:rPr lang="uk-UA" sz="2400" dirty="0" smtClean="0">
                <a:latin typeface="Mistral" panose="03090702030407020403" pitchFamily="66" charset="0"/>
              </a:rPr>
              <a:t> І НОВІ СПОСОБИ ЧИТАННЯ </a:t>
            </a:r>
            <a:endParaRPr lang="uk-UA" sz="2400" dirty="0">
              <a:latin typeface="Mistral" panose="03090702030407020403" pitchFamily="66" charset="0"/>
            </a:endParaRPr>
          </a:p>
        </p:txBody>
      </p:sp>
      <p:pic>
        <p:nvPicPr>
          <p:cNvPr id="2050" name="Picture 2" descr="Готель &quot;Нота Бене&quot; - Home | Facebo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56" y="6225229"/>
            <a:ext cx="2133600" cy="21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68" y="306279"/>
            <a:ext cx="2202150" cy="54908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191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706960" y="21036"/>
            <a:ext cx="302079" cy="9884966"/>
          </a:xfrm>
          <a:prstGeom prst="rect">
            <a:avLst/>
          </a:prstGeom>
          <a:solidFill>
            <a:srgbClr val="A5D8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6" name="Объект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49" r="24046"/>
          <a:stretch/>
        </p:blipFill>
        <p:spPr>
          <a:xfrm>
            <a:off x="-19729" y="19050"/>
            <a:ext cx="6706277" cy="9864073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61257" y="447870"/>
            <a:ext cx="6195527" cy="9233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/>
              <a:t>МЕТОЮ СТВОРЕННЯ МЕДІАТЕКСТУ НАУКОВЦІ </a:t>
            </a:r>
          </a:p>
          <a:p>
            <a:pPr algn="ctr"/>
            <a:r>
              <a:rPr lang="uk-UA" b="1" dirty="0" smtClean="0"/>
              <a:t>ВВАЖАЮТЬ СОЦІАЛЬНУ РЕГУЛЯЦІЮ</a:t>
            </a:r>
          </a:p>
          <a:p>
            <a:r>
              <a:rPr lang="uk-UA" dirty="0" smtClean="0"/>
              <a:t> </a:t>
            </a:r>
            <a:endParaRPr lang="uk-UA" dirty="0"/>
          </a:p>
          <a:p>
            <a:r>
              <a:rPr lang="uk-UA" dirty="0"/>
              <a:t>І. </a:t>
            </a:r>
            <a:r>
              <a:rPr lang="uk-UA" dirty="0" err="1"/>
              <a:t>Рогозіна</a:t>
            </a:r>
            <a:r>
              <a:rPr lang="uk-UA" dirty="0"/>
              <a:t> під </a:t>
            </a:r>
            <a:r>
              <a:rPr lang="uk-UA" dirty="0" err="1"/>
              <a:t>медіатекстом</a:t>
            </a:r>
            <a:r>
              <a:rPr lang="uk-UA" dirty="0"/>
              <a:t> розуміє різновид тексту, який належить до масової інформації, характеризується особливим типом автора (принциповий збіг творця мовлення та суб’єкта), а також специфічною текстовою модальністю (відкрите мовлення, різноманітний вияв авторського «я») і який спрямовано на масову аудиторію</a:t>
            </a:r>
            <a:r>
              <a:rPr lang="uk-UA" dirty="0" smtClean="0"/>
              <a:t>.</a:t>
            </a:r>
          </a:p>
          <a:p>
            <a:endParaRPr lang="uk-UA" dirty="0" smtClean="0"/>
          </a:p>
          <a:p>
            <a:r>
              <a:rPr lang="uk-UA" dirty="0"/>
              <a:t>Специфіка </a:t>
            </a:r>
            <a:r>
              <a:rPr lang="uk-UA" dirty="0" err="1"/>
              <a:t>медіатекстів</a:t>
            </a:r>
            <a:r>
              <a:rPr lang="uk-UA" dirty="0"/>
              <a:t> полягає в тому, що вони несуть в собі не тільки об'єктивний факт, а й суб'єктивне його відтворення, в процесі якого відображаються почуття і думки автора, його </a:t>
            </a:r>
            <a:r>
              <a:rPr lang="uk-UA" b="1" dirty="0"/>
              <a:t>ставлення до цього факту, оцінка, тлумачення. </a:t>
            </a:r>
            <a:endParaRPr lang="uk-UA" b="1" dirty="0" smtClean="0"/>
          </a:p>
          <a:p>
            <a:endParaRPr lang="uk-UA" b="1" dirty="0"/>
          </a:p>
          <a:p>
            <a:r>
              <a:rPr lang="uk-UA" dirty="0"/>
              <a:t>В остаточному образному узагальненні цього факту перед нами відкривається </a:t>
            </a:r>
            <a:r>
              <a:rPr lang="uk-UA" b="1" dirty="0" err="1"/>
              <a:t>субʼєктивна</a:t>
            </a:r>
            <a:r>
              <a:rPr lang="uk-UA" b="1" dirty="0"/>
              <a:t> думка особистості, її ідеологічні, філософські, естетичні </a:t>
            </a:r>
            <a:r>
              <a:rPr lang="uk-UA" b="1" dirty="0" smtClean="0"/>
              <a:t>погляди.</a:t>
            </a:r>
          </a:p>
          <a:p>
            <a:endParaRPr lang="uk-UA" b="1" dirty="0" smtClean="0"/>
          </a:p>
          <a:p>
            <a:pPr algn="ctr"/>
            <a:r>
              <a:rPr lang="uk-UA" b="1" dirty="0"/>
              <a:t>ПРИКЛАДИ МЕДІАТЕКСТІВ СОЦІОКУЛЬТУРНОЇ ТЕМАТИКИ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cs typeface="Times New Roman" pitchFamily="18" charset="0"/>
              </a:rPr>
              <a:t>презентація </a:t>
            </a:r>
            <a:r>
              <a:rPr lang="uk-UA" dirty="0">
                <a:cs typeface="Times New Roman" pitchFamily="18" charset="0"/>
              </a:rPr>
              <a:t>ролика про традиції українського народу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>
                <a:cs typeface="Times New Roman" pitchFamily="18" charset="0"/>
              </a:rPr>
              <a:t>слайд-фільм патріотичної тематики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err="1">
                <a:cs typeface="Times New Roman" pitchFamily="18" charset="0"/>
              </a:rPr>
              <a:t>відеоінтервʼю</a:t>
            </a:r>
            <a:r>
              <a:rPr lang="uk-UA" dirty="0">
                <a:cs typeface="Times New Roman" pitchFamily="18" charset="0"/>
              </a:rPr>
              <a:t> відомих діячів культури, народних артистів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>
                <a:cs typeface="Times New Roman" pitchFamily="18" charset="0"/>
              </a:rPr>
              <a:t>візуальні тексти (вірші, записані авторами на відео тощо)</a:t>
            </a:r>
          </a:p>
          <a:p>
            <a:endParaRPr lang="uk-UA" b="1" dirty="0" smtClean="0"/>
          </a:p>
          <a:p>
            <a:pPr algn="ctr"/>
            <a:r>
              <a:rPr lang="uk-UA" b="1" dirty="0" smtClean="0"/>
              <a:t>УЧНЯМ МОЖНА ЗАПРОПНУВАТИ</a:t>
            </a:r>
            <a:endParaRPr lang="uk-UA" b="1" dirty="0" smtClean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/>
              <a:t>написати</a:t>
            </a:r>
            <a:r>
              <a:rPr lang="ru-RU" dirty="0"/>
              <a:t> </a:t>
            </a:r>
            <a:r>
              <a:rPr lang="ru-RU" dirty="0" err="1"/>
              <a:t>статтю</a:t>
            </a:r>
            <a:r>
              <a:rPr lang="ru-RU" dirty="0"/>
              <a:t> на морально-</a:t>
            </a:r>
            <a:r>
              <a:rPr lang="ru-RU" dirty="0" err="1"/>
              <a:t>етичну</a:t>
            </a:r>
            <a:r>
              <a:rPr lang="ru-RU" dirty="0"/>
              <a:t> тему до </a:t>
            </a:r>
            <a:r>
              <a:rPr lang="ru-RU" dirty="0" err="1"/>
              <a:t>газети</a:t>
            </a:r>
            <a:r>
              <a:rPr lang="ru-RU" dirty="0"/>
              <a:t>,  </a:t>
            </a:r>
            <a:r>
              <a:rPr lang="ru-RU" dirty="0" err="1"/>
              <a:t>есе</a:t>
            </a:r>
            <a:r>
              <a:rPr lang="ru-RU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/>
              <a:t>дібрати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з </a:t>
            </a:r>
            <a:r>
              <a:rPr lang="ru-RU" dirty="0" err="1"/>
              <a:t>доступних</a:t>
            </a:r>
            <a:r>
              <a:rPr lang="ru-RU" dirty="0"/>
              <a:t> </a:t>
            </a:r>
            <a:r>
              <a:rPr lang="ru-RU" dirty="0" err="1"/>
              <a:t>медіаджерел</a:t>
            </a:r>
            <a:r>
              <a:rPr lang="ru-RU" dirty="0"/>
              <a:t> і </a:t>
            </a:r>
            <a:r>
              <a:rPr lang="ru-RU" dirty="0" err="1"/>
              <a:t>творчо</a:t>
            </a:r>
            <a:r>
              <a:rPr lang="ru-RU" dirty="0"/>
              <a:t> </a:t>
            </a:r>
            <a:r>
              <a:rPr lang="ru-RU" dirty="0" err="1"/>
              <a:t>представити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на </a:t>
            </a:r>
            <a:r>
              <a:rPr lang="ru-RU" dirty="0" err="1"/>
              <a:t>уроці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 </a:t>
            </a:r>
            <a:r>
              <a:rPr lang="ru-RU" dirty="0" err="1"/>
              <a:t>ознайомитися</a:t>
            </a:r>
            <a:r>
              <a:rPr lang="ru-RU" dirty="0"/>
              <a:t> з </a:t>
            </a:r>
            <a:r>
              <a:rPr lang="ru-RU" dirty="0" err="1"/>
              <a:t>телепрограмою</a:t>
            </a:r>
            <a:r>
              <a:rPr lang="ru-RU" dirty="0"/>
              <a:t> з </a:t>
            </a:r>
            <a:r>
              <a:rPr lang="ru-RU" dirty="0" err="1"/>
              <a:t>подальшим</a:t>
            </a:r>
            <a:r>
              <a:rPr lang="ru-RU" dirty="0"/>
              <a:t> </a:t>
            </a:r>
            <a:r>
              <a:rPr lang="ru-RU" dirty="0" err="1"/>
              <a:t>складанням</a:t>
            </a:r>
            <a:r>
              <a:rPr lang="ru-RU" dirty="0"/>
              <a:t> </a:t>
            </a:r>
            <a:r>
              <a:rPr lang="ru-RU" dirty="0" err="1"/>
              <a:t>анонсів</a:t>
            </a:r>
            <a:r>
              <a:rPr lang="ru-RU" dirty="0"/>
              <a:t> телепередач за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назвами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 </a:t>
            </a:r>
            <a:r>
              <a:rPr lang="ru-RU" dirty="0" err="1"/>
              <a:t>скласти</a:t>
            </a:r>
            <a:r>
              <a:rPr lang="ru-RU" dirty="0"/>
              <a:t> </a:t>
            </a:r>
            <a:r>
              <a:rPr lang="ru-RU" dirty="0" err="1"/>
              <a:t>тематичну</a:t>
            </a:r>
            <a:r>
              <a:rPr lang="ru-RU" dirty="0"/>
              <a:t> </a:t>
            </a:r>
            <a:r>
              <a:rPr lang="ru-RU" dirty="0" err="1"/>
              <a:t>добірку</a:t>
            </a:r>
            <a:r>
              <a:rPr lang="ru-RU" dirty="0"/>
              <a:t> </a:t>
            </a:r>
            <a:r>
              <a:rPr lang="ru-RU" dirty="0" err="1"/>
              <a:t>інформаційних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газет і </a:t>
            </a:r>
            <a:r>
              <a:rPr lang="ru-RU" dirty="0" err="1"/>
              <a:t>журналів</a:t>
            </a:r>
            <a:r>
              <a:rPr lang="ru-RU" dirty="0"/>
              <a:t> </a:t>
            </a:r>
            <a:r>
              <a:rPr lang="ru-RU" dirty="0" err="1"/>
              <a:t>соціокультурної</a:t>
            </a:r>
            <a:r>
              <a:rPr lang="ru-RU" dirty="0"/>
              <a:t> </a:t>
            </a:r>
            <a:r>
              <a:rPr lang="ru-RU" dirty="0" smtClean="0"/>
              <a:t>тематики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2761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939"/>
          <a:stretch/>
        </p:blipFill>
        <p:spPr bwMode="auto">
          <a:xfrm rot="5400000">
            <a:off x="-4284287" y="4307264"/>
            <a:ext cx="9883021" cy="1314451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51822" y="426108"/>
            <a:ext cx="464897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ЛІНГВОДИДАКТИЧНІ УМОВИ ВИКОРИСТАННЯ </a:t>
            </a:r>
            <a:r>
              <a:rPr lang="uk-UA" b="1" dirty="0" smtClean="0"/>
              <a:t>МЕДІАТЕКСТІВ</a:t>
            </a:r>
          </a:p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зв'язок навчання мови з життям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 формування навичок виявляти </a:t>
            </a:r>
            <a:r>
              <a:rPr lang="uk-UA" dirty="0" err="1"/>
              <a:t>мовні</a:t>
            </a:r>
            <a:r>
              <a:rPr lang="uk-UA" dirty="0"/>
              <a:t> помилки в інформаційному </a:t>
            </a:r>
            <a:r>
              <a:rPr lang="uk-UA" dirty="0" err="1"/>
              <a:t>медіаповідомленні</a:t>
            </a:r>
            <a:r>
              <a:rPr lang="uk-UA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b="1" dirty="0"/>
              <a:t>навчання виявляти змістові неточності й помилок в інформаційному медіа </a:t>
            </a:r>
            <a:r>
              <a:rPr lang="uk-UA" b="1" dirty="0" smtClean="0"/>
              <a:t>повідомленні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вироблення здатності осмислювати медійну інформацію, відчувати прихований підтекст у </a:t>
            </a:r>
            <a:r>
              <a:rPr lang="uk-UA" dirty="0" err="1"/>
              <a:t>медіапродукті</a:t>
            </a:r>
            <a:r>
              <a:rPr lang="uk-UA" dirty="0"/>
              <a:t>, розуміти світогляд автора </a:t>
            </a:r>
            <a:r>
              <a:rPr lang="uk-UA" dirty="0" err="1"/>
              <a:t>медіаповідомлення</a:t>
            </a:r>
            <a:r>
              <a:rPr lang="uk-UA" dirty="0"/>
              <a:t>, визначати мету комунікації в </a:t>
            </a:r>
            <a:r>
              <a:rPr lang="uk-UA" dirty="0" err="1"/>
              <a:t>медіасередовищі</a:t>
            </a:r>
            <a:endParaRPr lang="uk-UA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спонукання до пошуку інформації в спеціальних, довідкових виданнях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культивування навичок виділяти головну думку в </a:t>
            </a:r>
            <a:r>
              <a:rPr lang="uk-UA" dirty="0" err="1"/>
              <a:t>медіатексті</a:t>
            </a:r>
            <a:r>
              <a:rPr lang="uk-UA" dirty="0"/>
              <a:t>, встановлювати міжпредметні зв'язки в </a:t>
            </a:r>
            <a:r>
              <a:rPr lang="uk-UA" dirty="0" err="1"/>
              <a:t>медіатексті</a:t>
            </a:r>
            <a:r>
              <a:rPr lang="uk-UA" dirty="0"/>
              <a:t> тощо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uk-UA" dirty="0" smtClean="0">
              <a:solidFill>
                <a:srgbClr val="C00000"/>
              </a:solidFill>
            </a:endParaRPr>
          </a:p>
          <a:p>
            <a:endParaRPr lang="uk-UA" dirty="0"/>
          </a:p>
        </p:txBody>
      </p:sp>
      <p:pic>
        <p:nvPicPr>
          <p:cNvPr id="6" name="Picture 2" descr="Готель &quot;Нота Бене&quot; - Home | Facebo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6482" y="6922776"/>
            <a:ext cx="2133600" cy="21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792116" y="6781413"/>
            <a:ext cx="270199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dirty="0">
              <a:solidFill>
                <a:srgbClr val="C00000"/>
              </a:solidFill>
            </a:endParaRPr>
          </a:p>
          <a:p>
            <a:r>
              <a:rPr lang="ru-RU" dirty="0" err="1"/>
              <a:t>Медіатекст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в </a:t>
            </a:r>
            <a:r>
              <a:rPr lang="ru-RU" dirty="0" err="1"/>
              <a:t>підготовці</a:t>
            </a:r>
            <a:r>
              <a:rPr lang="ru-RU" dirty="0"/>
              <a:t> до </a:t>
            </a:r>
            <a:r>
              <a:rPr lang="ru-RU" dirty="0" err="1"/>
              <a:t>роботи</a:t>
            </a:r>
            <a:r>
              <a:rPr lang="ru-RU" dirty="0"/>
              <a:t> над </a:t>
            </a:r>
            <a:r>
              <a:rPr lang="ru-RU" dirty="0" err="1"/>
              <a:t>переказами</a:t>
            </a:r>
            <a:r>
              <a:rPr lang="ru-RU" dirty="0"/>
              <a:t>, для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навчального</a:t>
            </a:r>
            <a:r>
              <a:rPr lang="ru-RU" dirty="0"/>
              <a:t> і контрольного </a:t>
            </a:r>
            <a:r>
              <a:rPr lang="ru-RU" dirty="0" err="1"/>
              <a:t>аудіювання</a:t>
            </a:r>
            <a:r>
              <a:rPr lang="ru-RU" dirty="0"/>
              <a:t> </a:t>
            </a:r>
            <a:r>
              <a:rPr lang="ru-RU" dirty="0" err="1"/>
              <a:t>тощо</a:t>
            </a:r>
            <a:endParaRPr lang="uk-UA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7823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873</TotalTime>
  <Words>354</Words>
  <Application>Microsoft Office PowerPoint</Application>
  <PresentationFormat>Лист A4 (210x297 мм)</PresentationFormat>
  <Paragraphs>53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Mistral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Khrystyna Olkha</dc:creator>
  <cp:lastModifiedBy>vip-fast</cp:lastModifiedBy>
  <cp:revision>38</cp:revision>
  <dcterms:created xsi:type="dcterms:W3CDTF">2018-04-16T10:44:14Z</dcterms:created>
  <dcterms:modified xsi:type="dcterms:W3CDTF">2020-10-28T12:52:44Z</dcterms:modified>
</cp:coreProperties>
</file>