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6D52"/>
    <a:srgbClr val="A5D81B"/>
    <a:srgbClr val="75BD83"/>
    <a:srgbClr val="61B371"/>
    <a:srgbClr val="6AA8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54" autoAdjust="0"/>
  </p:normalViewPr>
  <p:slideViewPr>
    <p:cSldViewPr>
      <p:cViewPr varScale="1">
        <p:scale>
          <a:sx n="56" d="100"/>
          <a:sy n="56" d="100"/>
        </p:scale>
        <p:origin x="222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apon.te.ua/informatsiina-platforma/materialy-monu/na-pochatok-navchalnoho-roku/itemlist/date/2020/7" TargetMode="External"/><Relationship Id="rId2" Type="http://schemas.openxmlformats.org/officeDocument/2006/relationships/hyperlink" Target="https://docs.google.com/spreadsheets/d/16NyRYEKgeQ4T5BE68La-s2gn0q2MPyIWSWx-Vdw-zmA/edit?ts=5a364195#gid=337295027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gapon.te.ua/informatsiina-platforma/materialy-monu/na-pochatok-navchalnoho-roku/item/1435-na-pochatok-20202021-navchalnoho-rok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57628" y="8174141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Тернопіль</a:t>
            </a:r>
          </a:p>
          <a:p>
            <a:pPr algn="ctr"/>
            <a:r>
              <a:rPr lang="uk-UA" b="1" dirty="0" smtClean="0"/>
              <a:t>18.08.2020р.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885012" y="8100962"/>
            <a:ext cx="3000372" cy="714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987986" y="0"/>
            <a:ext cx="5870014" cy="2123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754" y="4980030"/>
            <a:ext cx="1905754" cy="414337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214290" cy="9144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57628" y="8858280"/>
            <a:ext cx="3000372" cy="214282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976559" y="6303455"/>
            <a:ext cx="3929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ТЕРНОПІЛЬСЬКИЙ КОМУНАЛЬНИЙ МЕТОДИЧНИЙ ЦЕНТР НАУКОВО-ОСВІТНІХ ІННОВАЦІЙ ТА МОНІТОРИНГУ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66831" y="436568"/>
            <a:ext cx="53220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Вебінар</a:t>
            </a:r>
            <a:r>
              <a:rPr lang="uk-UA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вчителів української мови й літератури</a:t>
            </a:r>
          </a:p>
          <a:p>
            <a:pPr algn="ctr"/>
            <a:r>
              <a:rPr lang="uk-UA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Спікер – Леся </a:t>
            </a:r>
            <a:r>
              <a:rPr lang="uk-UA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Гапон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357298" y="285720"/>
            <a:ext cx="5500702" cy="1428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7283" y="2332201"/>
            <a:ext cx="6621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dirty="0" smtClean="0">
                <a:latin typeface="Impact" panose="020B0806030902050204" pitchFamily="34" charset="0"/>
              </a:rPr>
              <a:t>ВАЛІЗА ВЧИТЕЛЯ-СЛОВЕСНИКА</a:t>
            </a:r>
            <a:endParaRPr lang="uk-UA" sz="6000" dirty="0">
              <a:latin typeface="Impact" panose="020B0806030902050204" pitchFamily="34" charset="0"/>
            </a:endParaRPr>
          </a:p>
        </p:txBody>
      </p:sp>
      <p:pic>
        <p:nvPicPr>
          <p:cNvPr id="1034" name="Picture 10" descr="Твої перші уроки | Видавнича Група «Основа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508" y="4479787"/>
            <a:ext cx="4645202" cy="309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715620"/>
            <a:ext cx="6858024" cy="183474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214290" cy="9144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57346" y="1479678"/>
            <a:ext cx="5500654" cy="5000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27384" y="179512"/>
            <a:ext cx="33107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7200" dirty="0" smtClean="0">
                <a:latin typeface="Impact" pitchFamily="34" charset="0"/>
              </a:rPr>
              <a:t>ПЛАН</a:t>
            </a:r>
            <a:endParaRPr lang="ru-RU" sz="7200" dirty="0" smtClean="0">
              <a:latin typeface="Impact" pitchFamily="34" charset="0"/>
            </a:endParaRPr>
          </a:p>
        </p:txBody>
      </p:sp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20688" y="2065655"/>
            <a:ext cx="581053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</a:rPr>
              <a:t>НА ПОЧАТОК 2020-2021 НАВЧАЛЬНОГО РОКУ</a:t>
            </a:r>
          </a:p>
          <a:p>
            <a:endParaRPr lang="uk-UA" i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0688" y="3786306"/>
            <a:ext cx="597666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Коригувальне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навчання.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Календарне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планування з УМЛ на 2020/2021 </a:t>
            </a:r>
            <a:r>
              <a:rPr lang="uk-U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н.р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Ведення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зошитів,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едення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журналів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ЗНО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 :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читацька грамотність.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Змішане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дистанційне навчання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Методичні рекомендації стосовно навчання УМЛ</a:t>
            </a:r>
            <a:endPara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98707" y="7202626"/>
            <a:ext cx="39604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1200" u="sng" dirty="0">
                <a:latin typeface="Lucida Grande"/>
                <a:hlinkClick r:id="rId2"/>
              </a:rPr>
              <a:t>Перелік навчальної літератури, рекомендованої Міністерством освіти і науки України для використання у закладах освіти у 2020/2021 навчальному році</a:t>
            </a:r>
            <a:endParaRPr lang="uk-UA" sz="1200" u="sng" dirty="0">
              <a:latin typeface="Lucida Grande"/>
            </a:endParaRPr>
          </a:p>
          <a:p>
            <a:pPr marL="342900" indent="-342900">
              <a:buFont typeface="+mj-lt"/>
              <a:buAutoNum type="arabicPeriod"/>
            </a:pPr>
            <a:r>
              <a:rPr lang="uk-UA" sz="1200" u="sng" dirty="0">
                <a:latin typeface="Lucida Grande"/>
                <a:hlinkClick r:id="rId3" tooltip="Завантажити: Методичні рекомендації про викладання української літератури у 2020/2021 навчальному році"/>
              </a:rPr>
              <a:t>Методичні рекомендації МОНУ про викладання української літератури у 2020/2021 навчальному році</a:t>
            </a:r>
            <a:endParaRPr lang="uk-UA" sz="1200" u="sng" dirty="0">
              <a:latin typeface="Lucida Grande"/>
            </a:endParaRPr>
          </a:p>
          <a:p>
            <a:pPr marL="342900" indent="-342900">
              <a:buFont typeface="+mj-lt"/>
              <a:buAutoNum type="arabicPeriod"/>
            </a:pPr>
            <a:r>
              <a:rPr lang="uk-UA" sz="1200" u="sng" dirty="0">
                <a:latin typeface="Lucida Grande"/>
                <a:hlinkClick r:id="rId4" tooltip="Завантажити: Методичні рекомендації про викладання української мови  у 2020/2021 навчальному році"/>
              </a:rPr>
              <a:t>Методичні рекомендації МОНУ про викладання української </a:t>
            </a:r>
            <a:r>
              <a:rPr lang="uk-UA" sz="1200" dirty="0">
                <a:latin typeface="Lucida Grande"/>
                <a:hlinkClick r:id="rId4" tooltip="Завантажити: Методичні рекомендації про викладання української мови  у 2020/2021 навчальному році"/>
              </a:rPr>
              <a:t>мови </a:t>
            </a:r>
            <a:r>
              <a:rPr lang="uk-UA" sz="1200" dirty="0">
                <a:solidFill>
                  <a:srgbClr val="65ADC5"/>
                </a:solidFill>
                <a:latin typeface="Lucida Grande"/>
                <a:hlinkClick r:id="rId4" tooltip="Завантажити: Методичні рекомендації про викладання української мови  у 2020/2021 навчальному році"/>
              </a:rPr>
              <a:t>у 2020/2021 навчальному році</a:t>
            </a:r>
            <a:endParaRPr lang="uk-UA" sz="1200" b="0" i="0" dirty="0">
              <a:solidFill>
                <a:srgbClr val="444446"/>
              </a:solidFill>
              <a:effectLst/>
              <a:latin typeface="Lucida Grande"/>
            </a:endParaRPr>
          </a:p>
        </p:txBody>
      </p:sp>
      <p:sp>
        <p:nvSpPr>
          <p:cNvPr id="6" name="AutoShape 2" descr="Стокові векторні зображення Нота бене | Depositphotos®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28" name="Picture 4" descr="Моя коллекция из детства фантиков от жвачек. - ЯПлакалъ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7133938"/>
            <a:ext cx="2136245" cy="168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958002" y="179511"/>
            <a:ext cx="26393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Затверджую</a:t>
            </a:r>
          </a:p>
          <a:p>
            <a:r>
              <a:rPr lang="uk-UA" b="1" dirty="0"/>
              <a:t>______________</a:t>
            </a:r>
          </a:p>
          <a:p>
            <a:r>
              <a:rPr lang="uk-UA" b="1" dirty="0" err="1"/>
              <a:t>Г.І.Литвинюк</a:t>
            </a:r>
            <a:r>
              <a:rPr lang="uk-UA" b="1" dirty="0"/>
              <a:t>, </a:t>
            </a:r>
          </a:p>
          <a:p>
            <a:r>
              <a:rPr lang="uk-UA" b="1" dirty="0"/>
              <a:t>директор ТКМЦНОІМ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43710" y="0"/>
            <a:ext cx="214290" cy="9144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27384" y="448329"/>
            <a:ext cx="6671094" cy="11713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24" y="183534"/>
            <a:ext cx="5500654" cy="5000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6" name="AutoShape 4" descr="http://usuft-mp.ucoz.ua/symbols4_red.png"/>
          <p:cNvSpPr>
            <a:spLocks noChangeAspect="1" noChangeArrowheads="1"/>
          </p:cNvSpPr>
          <p:nvPr/>
        </p:nvSpPr>
        <p:spPr bwMode="auto">
          <a:xfrm>
            <a:off x="63500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4250" y="755576"/>
            <a:ext cx="60090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АКЦЕНТУЄМО УВАГУ!</a:t>
            </a:r>
            <a:endParaRPr lang="uk-U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0670" y="1714316"/>
            <a:ext cx="6369086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/>
              <a:t>ОЦІНЮВАННЯ РЕЗУЛЬТАТІВ НАВЧАННЯ УЧНІВ У ЗАКЛАДАХ ЗАГАЛЬНОЇ СЕРЕДНЬОЇ ОСВІТИ УРЕГУЛЬОВАНО ТАКИМИ ДОКУМЕНТАМИ:</a:t>
            </a:r>
          </a:p>
          <a:p>
            <a:endParaRPr lang="uk-UA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Закон України «Про повну загальну середню освіту» (стаття 17);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Порядок переведення учнів (вихованців) закладу загальної середньої освіти до наступного класу, затверджений наказом Міністерства освіти і науки України 14.07.2015 </a:t>
            </a:r>
            <a:r>
              <a:rPr lang="en-US" sz="1400" dirty="0"/>
              <a:t>No 762 (</a:t>
            </a:r>
            <a:r>
              <a:rPr lang="uk-UA" sz="1400" dirty="0"/>
              <a:t>у редакції наказу Міністерства освіти і науки України від 08.05.2019 </a:t>
            </a:r>
            <a:r>
              <a:rPr lang="en-US" sz="1400" dirty="0"/>
              <a:t>No 621), </a:t>
            </a:r>
            <a:r>
              <a:rPr lang="uk-UA" sz="1400" dirty="0"/>
              <a:t>зареєстрований в Міністерстві юстиції України 30.07.2015 за </a:t>
            </a:r>
            <a:r>
              <a:rPr lang="en-US" sz="1400" dirty="0"/>
              <a:t>No 924/27369;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Інструкція з ведення класного журналу 5-11(12)-х класів загальноосвітніх навчальних закладів, затверджена наказом Міністерства освіти і науки України від 03.06.2006 </a:t>
            </a:r>
            <a:r>
              <a:rPr lang="en-US" sz="1400" dirty="0"/>
              <a:t>No 496</a:t>
            </a:r>
            <a:r>
              <a:rPr lang="en-US" sz="1400" dirty="0" smtClean="0"/>
              <a:t>.</a:t>
            </a:r>
            <a:endParaRPr lang="uk-UA" sz="1400" dirty="0" smtClean="0"/>
          </a:p>
          <a:p>
            <a:endParaRPr lang="en-US" sz="1400" dirty="0"/>
          </a:p>
          <a:p>
            <a:pPr algn="ctr"/>
            <a:r>
              <a:rPr lang="uk-UA" sz="2000" b="1" dirty="0" smtClean="0"/>
              <a:t>ПАМ'ЯТНІ ДАТИ, ЮВІЛЕЇ (ІІ СЕМЕСТР 2020 РОКУ)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 smtClean="0"/>
              <a:t>23 </a:t>
            </a:r>
            <a:r>
              <a:rPr lang="uk-UA" sz="1400" dirty="0"/>
              <a:t>вересня - 120 років з дня народження Володимира Кубійовича (1900-1985), вченого, історика, географа, енциклопедиста, громадського та політичного діяча, організатора та головного редактора "Енциклопедії українознавства";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29 вересня - 175 років з дня народження Івана Карпенка-Карого (справжнє прізвище - Тобілевич) (1845-1907), письменника, драматурга, актора, режисера;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18 жовтня - 130 років з дня народження Олени Курило (1890-1946), вченої, філолога, педагога, репресованої;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28 листопада - 130 років з дня народження Зінаїди Тулуб (1890-1964), письменниці, перекладачки;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14 грудня - 180 років з дня народження Михайла Старицького (1840-1904), письменника, драматурга, режисера, перекладача, культурного, громадського діяча;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24 грудня - 100 років з дня народження Святослава Караванського (1920-2016), філолога, письменника, журналіста, політв’язня радянського режиму.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908720" y="-1"/>
            <a:ext cx="5949280" cy="19211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uk-UA" sz="900" dirty="0" smtClean="0">
              <a:solidFill>
                <a:schemeClr val="tx1"/>
              </a:solidFill>
              <a:latin typeface="Impact" pitchFamily="34" charset="0"/>
            </a:endParaRPr>
          </a:p>
          <a:p>
            <a:pPr lvl="0" algn="ctr"/>
            <a:r>
              <a:rPr lang="uk-UA" sz="3600" dirty="0" smtClean="0">
                <a:solidFill>
                  <a:schemeClr val="tx1"/>
                </a:solidFill>
                <a:latin typeface="Impact" pitchFamily="34" charset="0"/>
              </a:rPr>
              <a:t>Коригувальне навчання</a:t>
            </a:r>
            <a:endParaRPr lang="ru-RU" sz="3600" dirty="0">
              <a:solidFill>
                <a:schemeClr val="tx1"/>
              </a:solidFill>
              <a:latin typeface="Impact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214290" cy="9144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57628" y="8858280"/>
            <a:ext cx="3000372" cy="214282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357298" y="285720"/>
            <a:ext cx="5500702" cy="1428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8219" y="2204225"/>
            <a:ext cx="628978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dirty="0"/>
              <a:t>У журнал </a:t>
            </a:r>
            <a:r>
              <a:rPr lang="uk-UA" sz="2400" dirty="0" smtClean="0"/>
              <a:t>ми </a:t>
            </a:r>
            <a:r>
              <a:rPr lang="uk-UA" sz="2400" dirty="0" smtClean="0"/>
              <a:t>маємо</a:t>
            </a:r>
            <a:r>
              <a:rPr lang="uk-UA" sz="2400" dirty="0" smtClean="0"/>
              <a:t> </a:t>
            </a:r>
            <a:r>
              <a:rPr lang="uk-UA" sz="2400" dirty="0"/>
              <a:t>записати зміст програм, які </a:t>
            </a:r>
            <a:r>
              <a:rPr lang="uk-UA" sz="2400" dirty="0" err="1"/>
              <a:t>цьогоріч</a:t>
            </a:r>
            <a:r>
              <a:rPr lang="uk-UA" sz="2400" dirty="0"/>
              <a:t> не зазнали ніяких змін. Єдине, що ми можемо змінити -  кількість годин на вивчення тем і  послідовність вивчення тем. А усі </a:t>
            </a:r>
            <a:r>
              <a:rPr lang="uk-UA" sz="2400" dirty="0" smtClean="0"/>
              <a:t>інші аспекти </a:t>
            </a:r>
            <a:r>
              <a:rPr lang="uk-UA" sz="2400" dirty="0"/>
              <a:t>коригувального навчання - лише організаційні (їх можна відстежити у поурочних планах учителів: діагностична робота як вид роботи на </a:t>
            </a:r>
            <a:r>
              <a:rPr lang="uk-UA" sz="2400" dirty="0" err="1"/>
              <a:t>уроці</a:t>
            </a:r>
            <a:r>
              <a:rPr lang="uk-UA" sz="2400" dirty="0"/>
              <a:t>, акцент на повторення певних тем, правил, пунктограм чи орфограм, певні методи і прийоми роботи тощо). Саме тому ніяких додаткових записів у журналах щодо коригувального навчання не повинно бути, окрім того, що для реалізації розділів щодо повторення вивченого має бути трішки більше годин, аніж зазначено у програмі, і більше уроків </a:t>
            </a:r>
            <a:r>
              <a:rPr lang="uk-UA" sz="2400" dirty="0" smtClean="0"/>
              <a:t>присвятити </a:t>
            </a:r>
            <a:r>
              <a:rPr lang="uk-UA" sz="2400" dirty="0"/>
              <a:t>повторенню вивченого у квітні - травні.</a:t>
            </a:r>
            <a:endParaRPr lang="uk-UA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366</Words>
  <Application>Microsoft Office PowerPoint</Application>
  <PresentationFormat>Экран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Impact</vt:lpstr>
      <vt:lpstr>Lucida Grande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vip-fast</cp:lastModifiedBy>
  <cp:revision>27</cp:revision>
  <dcterms:modified xsi:type="dcterms:W3CDTF">2020-10-28T13:39:33Z</dcterms:modified>
</cp:coreProperties>
</file>