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40" y="1158877"/>
            <a:ext cx="4213886" cy="3670956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7240" y="5100630"/>
            <a:ext cx="4213886" cy="1412119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7239" y="475668"/>
            <a:ext cx="2314719" cy="44662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154072"/>
            <a:ext cx="601504" cy="72739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797240" y="5096783"/>
            <a:ext cx="421388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07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05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154074"/>
            <a:ext cx="827270" cy="673095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619" y="1154074"/>
            <a:ext cx="3975821" cy="67309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5188521" y="1154074"/>
            <a:ext cx="0" cy="6730951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29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11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2536632"/>
            <a:ext cx="4212752" cy="272703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5497839"/>
            <a:ext cx="4212752" cy="1463120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82618" y="5496089"/>
            <a:ext cx="421275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34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9" y="1162620"/>
            <a:ext cx="4928507" cy="153010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618" y="2909019"/>
            <a:ext cx="2344403" cy="496536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6887" y="2909019"/>
            <a:ext cx="2344239" cy="496536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49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1161571"/>
            <a:ext cx="4928508" cy="15257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8" y="2917129"/>
            <a:ext cx="2344325" cy="11583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618" y="4079502"/>
            <a:ext cx="2344325" cy="38197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887" y="2922118"/>
            <a:ext cx="2344239" cy="115878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6887" y="4075488"/>
            <a:ext cx="2344239" cy="380953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22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86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281" y="1154073"/>
            <a:ext cx="1819463" cy="324583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154074"/>
            <a:ext cx="2871134" cy="672941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282" y="4630156"/>
            <a:ext cx="1820527" cy="3247373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1311" y="4630154"/>
            <a:ext cx="181745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52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747376" y="696470"/>
            <a:ext cx="2633540" cy="7437590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112" y="1631519"/>
            <a:ext cx="2433701" cy="264417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621452"/>
            <a:ext cx="1676249" cy="558469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2619" y="4544211"/>
            <a:ext cx="2430215" cy="2894294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7498" y="7900905"/>
            <a:ext cx="2439315" cy="462400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8148" y="460260"/>
            <a:ext cx="2438665" cy="463567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0961" y="4540763"/>
            <a:ext cx="24315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39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11616"/>
            <a:ext cx="6858000" cy="589264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8804255"/>
            <a:ext cx="6858001" cy="111905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8812739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19" y="1162085"/>
            <a:ext cx="4928507" cy="1515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2911615"/>
            <a:ext cx="4928507" cy="4984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77202"/>
            <a:ext cx="1776219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2618" y="475668"/>
            <a:ext cx="3025503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4" y="1154072"/>
            <a:ext cx="596810" cy="7273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6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161902" y="3656856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61902" y="7689304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00565" y="3034595"/>
            <a:ext cx="63287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/>
              <a:t>Акмеоклуб учителів української мови й літератури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49376" y="5893878"/>
            <a:ext cx="4162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«Світлиця» Тернопільської обласної організації Національної спілки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письменників України </a:t>
            </a: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15 вересня 2023 року </a:t>
            </a:r>
          </a:p>
          <a:p>
            <a:pPr algn="ctr"/>
            <a:r>
              <a:rPr lang="uk-UA" dirty="0">
                <a:latin typeface="TimesNewRomanPSMT"/>
              </a:rPr>
              <a:t>Початок </a:t>
            </a:r>
            <a:r>
              <a:rPr lang="uk-UA" sz="1800" b="0" i="0" dirty="0">
                <a:effectLst/>
                <a:latin typeface="TimesNewRomanPSMT"/>
              </a:rPr>
              <a:t>о 15.00. годині</a:t>
            </a:r>
            <a:r>
              <a:rPr lang="uk-UA" sz="2400" dirty="0"/>
              <a:t> </a:t>
            </a:r>
            <a:br>
              <a:rPr lang="uk-UA" sz="2400" dirty="0"/>
            </a:br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3136" y="7905328"/>
            <a:ext cx="216882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70980" y="5893878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667E735-AA3F-4860-9081-EF156DBB86A4}"/>
              </a:ext>
            </a:extLst>
          </p:cNvPr>
          <p:cNvSpPr txBox="1"/>
          <p:nvPr/>
        </p:nvSpPr>
        <p:spPr>
          <a:xfrm>
            <a:off x="-2" y="500120"/>
            <a:ext cx="66614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0" i="0" dirty="0">
                <a:effectLst/>
                <a:latin typeface="TimesNewRomanPSMT"/>
              </a:rPr>
              <a:t>Тернопільська обласна організація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Літературне об’єднання при Тернопільській обласній організації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Управління освіти та науки Тернопільської міської ради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Тернопільський комунальний методичний центр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науково-освітніх інновацій і моніторингу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A721162-0ED5-410A-BA8B-EB933FD2CF4F}"/>
              </a:ext>
            </a:extLst>
          </p:cNvPr>
          <p:cNvSpPr txBox="1"/>
          <p:nvPr/>
        </p:nvSpPr>
        <p:spPr>
          <a:xfrm>
            <a:off x="620686" y="3889425"/>
            <a:ext cx="588855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0" i="0" dirty="0">
                <a:effectLst/>
                <a:latin typeface="Arial Black" panose="020B0A04020102020204" pitchFamily="34" charset="0"/>
              </a:rPr>
              <a:t>Літературні зустрічі</a:t>
            </a:r>
          </a:p>
          <a:p>
            <a:pPr algn="ctr"/>
            <a:endParaRPr lang="uk-UA" sz="2400" b="0" i="0" dirty="0">
              <a:effectLst/>
              <a:latin typeface="Arial Black" panose="020B0A04020102020204" pitchFamily="34" charset="0"/>
            </a:endParaRPr>
          </a:p>
          <a:p>
            <a:pPr algn="ctr"/>
            <a:r>
              <a:rPr lang="ru-RU" sz="2400" b="1" i="0" dirty="0" err="1">
                <a:effectLst/>
                <a:latin typeface="Arial Black" panose="020B0A04020102020204" pitchFamily="34" charset="0"/>
              </a:rPr>
              <a:t>Марія</a:t>
            </a:r>
            <a:r>
              <a:rPr lang="ru-RU" sz="2400" b="1" i="0" dirty="0">
                <a:effectLst/>
                <a:latin typeface="Arial Black" panose="020B0A04020102020204" pitchFamily="34" charset="0"/>
              </a:rPr>
              <a:t> Назар -  </a:t>
            </a:r>
            <a:r>
              <a:rPr lang="ru-RU" sz="2400" b="0" i="0" dirty="0" err="1">
                <a:effectLst/>
                <a:latin typeface="Arial Black" panose="020B0A04020102020204" pitchFamily="34" charset="0"/>
              </a:rPr>
              <a:t>поетеса</a:t>
            </a:r>
            <a:r>
              <a:rPr lang="ru-RU" sz="2400" b="0" i="0" dirty="0">
                <a:effectLst/>
                <a:latin typeface="Arial Black" panose="020B0A04020102020204" pitchFamily="34" charset="0"/>
              </a:rPr>
              <a:t>, </a:t>
            </a:r>
            <a:r>
              <a:rPr lang="ru-RU" sz="2400" b="0" i="0" dirty="0" err="1">
                <a:effectLst/>
                <a:latin typeface="Arial Black" panose="020B0A04020102020204" pitchFamily="34" charset="0"/>
              </a:rPr>
              <a:t>літературознавиця</a:t>
            </a:r>
            <a:r>
              <a:rPr lang="ru-RU" sz="2400" b="0" i="0" dirty="0">
                <a:effectLst/>
                <a:latin typeface="Arial Black" panose="020B0A04020102020204" pitchFamily="34" charset="0"/>
              </a:rPr>
              <a:t>, </a:t>
            </a:r>
            <a:r>
              <a:rPr lang="ru-RU" sz="2400" b="0" i="0" dirty="0" err="1">
                <a:effectLst/>
                <a:latin typeface="Arial Black" panose="020B0A04020102020204" pitchFamily="34" charset="0"/>
              </a:rPr>
              <a:t>краєзнавиця</a:t>
            </a:r>
            <a:r>
              <a:rPr lang="ru-RU" sz="2400" b="0" i="0" dirty="0">
                <a:effectLst/>
                <a:latin typeface="Arial Black" panose="020B0A04020102020204" pitchFamily="34" charset="0"/>
              </a:rPr>
              <a:t/>
            </a:r>
            <a:br>
              <a:rPr lang="ru-RU" sz="2400" b="0" i="0" dirty="0">
                <a:effectLst/>
                <a:latin typeface="Arial Black" panose="020B0A04020102020204" pitchFamily="34" charset="0"/>
              </a:rPr>
            </a:br>
            <a:endParaRPr lang="uk-UA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2677919"/>
            <a:ext cx="579577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cap="all" dirty="0"/>
              <a:t>ПЛАН</a:t>
            </a:r>
          </a:p>
          <a:p>
            <a:r>
              <a:rPr lang="uk-UA" sz="1400" b="1" cap="all" dirty="0"/>
              <a:t/>
            </a:r>
            <a:br>
              <a:rPr lang="uk-UA" sz="1400" b="1" cap="all" dirty="0"/>
            </a:br>
            <a:r>
              <a:rPr lang="uk-UA" b="1" cap="all" dirty="0">
                <a:latin typeface="Arial Black" panose="020B0A04020102020204" pitchFamily="34" charset="0"/>
              </a:rPr>
              <a:t>1.</a:t>
            </a:r>
            <a:r>
              <a:rPr lang="ru-RU" b="1" i="0" dirty="0">
                <a:effectLst/>
                <a:latin typeface="Arial Black" panose="020B0A04020102020204" pitchFamily="34" charset="0"/>
              </a:rPr>
              <a:t> </a:t>
            </a:r>
            <a:r>
              <a:rPr lang="ru-RU" b="1" i="0" dirty="0" err="1">
                <a:effectLst/>
                <a:latin typeface="Arial Black" panose="020B0A04020102020204" pitchFamily="34" charset="0"/>
              </a:rPr>
              <a:t>Постать</a:t>
            </a:r>
            <a:r>
              <a:rPr lang="ru-RU" dirty="0"/>
              <a:t> </a:t>
            </a:r>
            <a:r>
              <a:rPr lang="ru-RU" dirty="0" err="1">
                <a:latin typeface="Arial Black" panose="020B0A04020102020204" pitchFamily="34" charset="0"/>
              </a:rPr>
              <a:t>Марії</a:t>
            </a:r>
            <a:r>
              <a:rPr lang="ru-RU" dirty="0">
                <a:latin typeface="Arial Black" panose="020B0A04020102020204" pitchFamily="34" charset="0"/>
              </a:rPr>
              <a:t>  Назар -  </a:t>
            </a:r>
            <a:r>
              <a:rPr lang="ru-RU" dirty="0" err="1">
                <a:latin typeface="Arial Black" panose="020B0A04020102020204" pitchFamily="34" charset="0"/>
              </a:rPr>
              <a:t>поетеси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 err="1">
                <a:latin typeface="Arial Black" panose="020B0A04020102020204" pitchFamily="34" charset="0"/>
              </a:rPr>
              <a:t>літературознавиці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 err="1">
                <a:latin typeface="Arial Black" panose="020B0A04020102020204" pitchFamily="34" charset="0"/>
              </a:rPr>
              <a:t>краєзнавиц</a:t>
            </a:r>
            <a:r>
              <a:rPr lang="uk-UA" dirty="0">
                <a:latin typeface="Arial Black" panose="020B0A04020102020204" pitchFamily="34" charset="0"/>
              </a:rPr>
              <a:t>і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Леся Гапон 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консультант </a:t>
            </a:r>
            <a:r>
              <a:rPr lang="uk-UA" dirty="0">
                <a:latin typeface="Arial Black" panose="020B0A04020102020204" pitchFamily="34" charset="0"/>
              </a:rPr>
              <a:t>ТКМЦНОІМ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2. Естетично-світоглядний простір читачів української поезії 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Тетяна </a:t>
            </a:r>
            <a:r>
              <a:rPr lang="uk-UA" dirty="0" err="1">
                <a:latin typeface="Arial Black" panose="020B0A04020102020204" pitchFamily="34" charset="0"/>
              </a:rPr>
              <a:t>Дігай</a:t>
            </a:r>
            <a:r>
              <a:rPr lang="uk-UA" dirty="0">
                <a:latin typeface="Arial Black" panose="020B0A04020102020204" pitchFamily="34" charset="0"/>
              </a:rPr>
              <a:t> </a:t>
            </a:r>
            <a:br>
              <a:rPr lang="uk-UA" dirty="0">
                <a:latin typeface="Arial Black" panose="020B0A04020102020204" pitchFamily="34" charset="0"/>
              </a:rPr>
            </a:br>
            <a:r>
              <a:rPr lang="uk-UA" dirty="0">
                <a:latin typeface="Arial Black" panose="020B0A04020102020204" pitchFamily="34" charset="0"/>
              </a:rPr>
              <a:t/>
            </a:r>
            <a:br>
              <a:rPr lang="uk-UA" dirty="0">
                <a:latin typeface="Arial Black" panose="020B0A04020102020204" pitchFamily="34" charset="0"/>
              </a:rPr>
            </a:br>
            <a:r>
              <a:rPr lang="uk-UA" dirty="0">
                <a:latin typeface="Arial Black" panose="020B0A04020102020204" pitchFamily="34" charset="0"/>
              </a:rPr>
              <a:t>   </a:t>
            </a: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 3. Дивосвіт творчості </a:t>
            </a:r>
            <a:r>
              <a:rPr lang="uk-UA" dirty="0" err="1">
                <a:latin typeface="Arial Black" panose="020B0A04020102020204" pitchFamily="34" charset="0"/>
              </a:rPr>
              <a:t>мисткині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Марії</a:t>
            </a:r>
            <a:r>
              <a:rPr lang="ru-RU" dirty="0">
                <a:latin typeface="Arial Black" panose="020B0A04020102020204" pitchFamily="34" charset="0"/>
              </a:rPr>
              <a:t>  Назар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Марія Назар, поетка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Олег Смоляк, письменник </a:t>
            </a:r>
            <a:br>
              <a:rPr lang="uk-UA" dirty="0">
                <a:latin typeface="Arial Black" panose="020B0A04020102020204" pitchFamily="34" charset="0"/>
              </a:rPr>
            </a:b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45024" y="1091059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Lucida Grande"/>
              </a:rPr>
              <a:t>«ЗАТВЕРДЖУЮ»</a:t>
            </a:r>
          </a:p>
          <a:p>
            <a:endParaRPr lang="uk-UA" b="1" dirty="0"/>
          </a:p>
          <a:p>
            <a:r>
              <a:rPr lang="uk-UA" b="1" dirty="0"/>
              <a:t>Д</a:t>
            </a:r>
            <a:r>
              <a:rPr lang="uk-UA" b="1" dirty="0" smtClean="0"/>
              <a:t>иректор </a:t>
            </a:r>
            <a:r>
              <a:rPr lang="uk-UA" b="1" dirty="0"/>
              <a:t>ТКМЦНОІМ</a:t>
            </a:r>
          </a:p>
          <a:p>
            <a:r>
              <a:rPr lang="uk-UA" b="1" dirty="0"/>
              <a:t>Галина ЛИТВИНЮК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6307" y="632520"/>
            <a:ext cx="6525386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cs typeface="Aharoni" panose="02010803020104030203" pitchFamily="2" charset="-79"/>
              </a:rPr>
              <a:t>Марія Назар</a:t>
            </a:r>
            <a:br>
              <a:rPr lang="uk-UA" sz="2000" b="1" dirty="0">
                <a:cs typeface="Aharoni" panose="02010803020104030203" pitchFamily="2" charset="-79"/>
              </a:rPr>
            </a:br>
            <a:r>
              <a:rPr lang="uk-UA" sz="2000" b="1" dirty="0">
                <a:cs typeface="Aharoni" panose="02010803020104030203" pitchFamily="2" charset="-79"/>
              </a:rPr>
              <a:t>поетеса, </a:t>
            </a:r>
            <a:r>
              <a:rPr lang="uk-UA" sz="2000" b="1" dirty="0" err="1">
                <a:cs typeface="Aharoni" panose="02010803020104030203" pitchFamily="2" charset="-79"/>
              </a:rPr>
              <a:t>літературознавиця</a:t>
            </a:r>
            <a:r>
              <a:rPr lang="uk-UA" sz="2000" b="1" dirty="0">
                <a:cs typeface="Aharoni" panose="02010803020104030203" pitchFamily="2" charset="-79"/>
              </a:rPr>
              <a:t>, </a:t>
            </a:r>
            <a:r>
              <a:rPr lang="uk-UA" sz="2000" b="1" dirty="0" err="1">
                <a:cs typeface="Aharoni" panose="02010803020104030203" pitchFamily="2" charset="-79"/>
              </a:rPr>
              <a:t>краєзнавиця</a:t>
            </a:r>
            <a:r>
              <a:rPr lang="uk-UA" sz="2000" b="1" dirty="0">
                <a:cs typeface="Aharoni" panose="02010803020104030203" pitchFamily="2" charset="-79"/>
              </a:rPr>
              <a:t/>
            </a:r>
            <a:br>
              <a:rPr lang="uk-UA" sz="2000" b="1" dirty="0">
                <a:cs typeface="Aharoni" panose="02010803020104030203" pitchFamily="2" charset="-79"/>
              </a:rPr>
            </a:br>
            <a:r>
              <a:rPr lang="uk-UA" sz="2000" b="1" dirty="0">
                <a:cs typeface="Aharoni" panose="02010803020104030203" pitchFamily="2" charset="-79"/>
              </a:rPr>
              <a:t>(с. Доброводи Тернопільського району)</a:t>
            </a:r>
          </a:p>
          <a:p>
            <a:r>
              <a:rPr lang="uk-UA" b="1" dirty="0"/>
              <a:t/>
            </a:r>
            <a:br>
              <a:rPr lang="uk-UA" b="1" dirty="0"/>
            </a:br>
            <a:r>
              <a:rPr lang="uk-UA" dirty="0"/>
              <a:t>Народилася 31 січня 1956 року в с. Доброводи Збаразького району Тернопільської </a:t>
            </a:r>
            <a:r>
              <a:rPr lang="uk-UA" dirty="0" smtClean="0"/>
              <a:t>області. Закінчила </a:t>
            </a:r>
            <a:r>
              <a:rPr lang="uk-UA" dirty="0" err="1"/>
              <a:t>Камʼянець</a:t>
            </a:r>
            <a:r>
              <a:rPr lang="uk-UA" dirty="0"/>
              <a:t>-Подільський </a:t>
            </a:r>
            <a:r>
              <a:rPr lang="uk-UA" dirty="0" smtClean="0"/>
              <a:t>педінститут (1979</a:t>
            </a:r>
            <a:r>
              <a:rPr lang="uk-UA" dirty="0"/>
              <a:t>). Працювала викладачем української мови </a:t>
            </a:r>
            <a:r>
              <a:rPr lang="uk-UA" dirty="0" smtClean="0"/>
              <a:t>і  літератури </a:t>
            </a:r>
            <a:r>
              <a:rPr lang="uk-UA" dirty="0"/>
              <a:t>у </a:t>
            </a:r>
            <a:r>
              <a:rPr lang="uk-UA" dirty="0" err="1"/>
              <a:t>Доброводівському</a:t>
            </a:r>
            <a:r>
              <a:rPr lang="uk-UA" dirty="0"/>
              <a:t> технічному </a:t>
            </a:r>
            <a:r>
              <a:rPr lang="uk-UA" dirty="0" smtClean="0"/>
              <a:t>ліцеї ім</a:t>
            </a:r>
            <a:r>
              <a:rPr lang="uk-UA" dirty="0"/>
              <a:t>. Олександра </a:t>
            </a:r>
            <a:r>
              <a:rPr lang="uk-UA" dirty="0" err="1" smtClean="0"/>
              <a:t>Смакули</a:t>
            </a:r>
            <a:r>
              <a:rPr lang="uk-UA" dirty="0" smtClean="0"/>
              <a:t>. </a:t>
            </a:r>
            <a:r>
              <a:rPr lang="uk-UA" dirty="0" err="1" smtClean="0"/>
              <a:t>Членкиня</a:t>
            </a:r>
            <a:r>
              <a:rPr lang="uk-UA" dirty="0" smtClean="0"/>
              <a:t> </a:t>
            </a:r>
            <a:r>
              <a:rPr lang="uk-UA" dirty="0"/>
              <a:t>Національних спілок письменників України (2013) та журналістів України (2009). Членкиня Наукового товариства ім. Шевченка (2016). Твори друкувала у багатьох виданнях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b="1" dirty="0" smtClean="0"/>
              <a:t>Авторка </a:t>
            </a:r>
            <a:r>
              <a:rPr lang="uk-UA" b="1" dirty="0"/>
              <a:t>книжок: </a:t>
            </a:r>
          </a:p>
          <a:p>
            <a:r>
              <a:rPr lang="uk-UA" dirty="0"/>
              <a:t>«Слово про Бориса Харчука» (1995), «Доброводи» (1997), «Автографи одкровень» (2002), «Підкова світла» (2006), «Франкові зерна» (2006), «Думки без абзаців» (2008), «Село Доброводи у пам’ятниках» (2008), «У плесі тиші» (2011), «Штрихи до творчості Оксани Лятуринської» (2013), «Літа у цвіту» (2013), «І вічний сад»(2014), «І слово незнищенне </a:t>
            </a:r>
            <a:r>
              <a:rPr lang="uk-UA" dirty="0" err="1"/>
              <a:t>оживе</a:t>
            </a:r>
            <a:r>
              <a:rPr lang="uk-UA" dirty="0"/>
              <a:t>» (2014), «Слово про Осипа </a:t>
            </a:r>
            <a:r>
              <a:rPr lang="uk-UA" dirty="0" err="1"/>
              <a:t>Роздольського</a:t>
            </a:r>
            <a:r>
              <a:rPr lang="uk-UA" dirty="0"/>
              <a:t>» (2014), «У долонях неба» (2016), «Біля джерел мови» (2016), «Клавіатура слова» (2018), «Наша церква – храм душі» (2019), «</a:t>
            </a:r>
            <a:r>
              <a:rPr lang="uk-UA" dirty="0" err="1"/>
              <a:t>Руслослів’я</a:t>
            </a:r>
            <a:r>
              <a:rPr lang="uk-UA" dirty="0"/>
              <a:t>» (2020), «У Доброводи повернувсь» (2020), «Вивчення творчості Ярослава </a:t>
            </a:r>
            <a:r>
              <a:rPr lang="uk-UA" dirty="0" err="1"/>
              <a:t>Павуляка</a:t>
            </a:r>
            <a:r>
              <a:rPr lang="uk-UA" dirty="0"/>
              <a:t> в школі» (2020), «</a:t>
            </a:r>
            <a:r>
              <a:rPr lang="uk-UA" dirty="0" err="1"/>
              <a:t>Кольористика</a:t>
            </a:r>
            <a:r>
              <a:rPr lang="uk-UA" dirty="0"/>
              <a:t> лірики Ярослава </a:t>
            </a:r>
            <a:r>
              <a:rPr lang="uk-UA" dirty="0" err="1"/>
              <a:t>Павуляка</a:t>
            </a:r>
            <a:r>
              <a:rPr lang="uk-UA" dirty="0"/>
              <a:t>» (2020), «Єрусалимськими стезями» (2021), «Три вінки сонетів» (2021), «Наш Сковорода від А до Я» (2022) 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9179" y="1784648"/>
            <a:ext cx="532859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– </a:t>
            </a:r>
            <a:r>
              <a:rPr lang="uk-UA" dirty="0"/>
              <a:t>р</a:t>
            </a:r>
            <a:r>
              <a:rPr lang="uk-UA" dirty="0" smtClean="0"/>
              <a:t>озуміння </a:t>
            </a:r>
            <a:r>
              <a:rPr lang="uk-UA" dirty="0"/>
              <a:t>учнями літератури як художнього відображення духовного життя українського народу і тієї спільноти, яка оточує </a:t>
            </a:r>
            <a:r>
              <a:rPr lang="uk-UA" dirty="0" smtClean="0"/>
              <a:t>дитину</a:t>
            </a:r>
            <a:endParaRPr lang="uk-UA" dirty="0"/>
          </a:p>
          <a:p>
            <a:r>
              <a:rPr lang="uk-UA" dirty="0"/>
              <a:t> – урахування вікових, психологічних і пізнавальних можливостей школярів, їхнього загального розвитку</a:t>
            </a:r>
          </a:p>
          <a:p>
            <a:r>
              <a:rPr lang="uk-UA" dirty="0"/>
              <a:t>– формування вмінь кваліфікованого читача, який розуміє літературу як мистецтво, сприймає художні цінності та шліфує свою культуру почуттів</a:t>
            </a:r>
          </a:p>
          <a:p>
            <a:r>
              <a:rPr lang="uk-UA" dirty="0"/>
              <a:t>– добір літературно-краєзнавчого матеріалу з урахуванням принципу від простого до </a:t>
            </a:r>
            <a:r>
              <a:rPr lang="uk-UA" dirty="0" smtClean="0"/>
              <a:t>складного</a:t>
            </a:r>
          </a:p>
          <a:p>
            <a:r>
              <a:rPr lang="uk-UA" dirty="0"/>
              <a:t> – глибоке знання вчителем історії й літератури рідного краю та об’єктивне його тлумачення в культурно-мистецькому просторі</a:t>
            </a:r>
          </a:p>
          <a:p>
            <a:r>
              <a:rPr lang="uk-UA" dirty="0"/>
              <a:t> – доцільність і різноманітність навчальних форм роботи і типів уроків, які посилювали б зацікавленість літературно-мистецькою спадщиною земляків</a:t>
            </a:r>
          </a:p>
          <a:p>
            <a:r>
              <a:rPr lang="uk-UA" dirty="0"/>
              <a:t>– наступність у розвитку зв’язного мовлення з вивченням творів літератури рідного краю й теоретичних розділів навчальної програми</a:t>
            </a:r>
          </a:p>
          <a:p>
            <a:r>
              <a:rPr lang="uk-UA" dirty="0"/>
              <a:t>– особистісно зорієнтований підхід у формуванні навчальних запитань і завдань</a:t>
            </a:r>
          </a:p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08720" y="632520"/>
            <a:ext cx="5184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МЕТОДИЧНІ ПРИНЦИПИ УРОКІВ ЛІТЕРАТУРИ РІДНОГО </a:t>
            </a:r>
            <a:r>
              <a:rPr lang="uk-UA" sz="2400" b="1" dirty="0" smtClean="0"/>
              <a:t>КРАЮ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406822624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327</TotalTime>
  <Words>169</Words>
  <Application>Microsoft Office PowerPoint</Application>
  <PresentationFormat>Лист A4 (210x297 мм)</PresentationFormat>
  <Paragraphs>38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Aharoni</vt:lpstr>
      <vt:lpstr>Arial</vt:lpstr>
      <vt:lpstr>Arial Black</vt:lpstr>
      <vt:lpstr>Gill Sans MT</vt:lpstr>
      <vt:lpstr>Lucida Grande</vt:lpstr>
      <vt:lpstr>Segoe UI Historic</vt:lpstr>
      <vt:lpstr>TimesNewRomanPSMT</vt:lpstr>
      <vt:lpstr>Галерея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vip-fast</cp:lastModifiedBy>
  <cp:revision>39</cp:revision>
  <dcterms:created xsi:type="dcterms:W3CDTF">2019-03-29T08:22:12Z</dcterms:created>
  <dcterms:modified xsi:type="dcterms:W3CDTF">2023-10-04T05:46:12Z</dcterms:modified>
</cp:coreProperties>
</file>