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59" r:id="rId5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D8F5CD2-1473-4086-9494-F55CD3CF8F5E}">
          <p14:sldIdLst>
            <p14:sldId id="263"/>
          </p14:sldIdLst>
        </p14:section>
        <p14:section name="Раздел без заголовка" id="{D0DD9F1E-C7E0-4D25-A935-06EBA1808F1B}">
          <p14:sldIdLst>
            <p14:sldId id="264"/>
            <p14:sldId id="265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636"/>
    <a:srgbClr val="E055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1930" y="3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url.li/mace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3"/>
          <p:cNvSpPr/>
          <p:nvPr/>
        </p:nvSpPr>
        <p:spPr>
          <a:xfrm>
            <a:off x="620698" y="1423809"/>
            <a:ext cx="5616624" cy="7628573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 </a:t>
            </a:r>
          </a:p>
          <a:p>
            <a:pPr algn="ctr"/>
            <a:r>
              <a:rPr lang="uk-UA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СТУДІЯ</a:t>
            </a:r>
          </a:p>
          <a:p>
            <a:pPr algn="ctr"/>
            <a:r>
              <a:rPr lang="uk-UA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МЕТОДИЧНОЇ</a:t>
            </a:r>
          </a:p>
          <a:p>
            <a:pPr algn="ctr"/>
            <a:r>
              <a:rPr lang="uk-UA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ТВОРЧОСТІ</a:t>
            </a:r>
          </a:p>
          <a:p>
            <a:pPr algn="r"/>
            <a:endParaRPr lang="uk-UA" sz="32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r"/>
            <a:endParaRPr lang="uk-UA" sz="3200" b="0" i="0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r"/>
            <a:endParaRPr lang="uk-UA" sz="3200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r"/>
            <a:endParaRPr lang="uk-UA" sz="3200" b="0" i="0" dirty="0">
              <a:ln>
                <a:solidFill>
                  <a:schemeClr val="bg1"/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ctr"/>
            <a:r>
              <a:rPr lang="uk-UA" sz="3200" b="1" i="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Медіаосвіта</a:t>
            </a:r>
            <a:r>
              <a:rPr lang="uk-UA" sz="3200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lang="uk-UA" sz="3200" b="1" i="0" dirty="0" smtClean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та </a:t>
            </a:r>
            <a:r>
              <a:rPr lang="uk-UA" sz="3200" b="1" i="0" dirty="0" err="1" smtClean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медіаграмотність</a:t>
            </a:r>
            <a:r>
              <a:rPr lang="uk-UA" sz="3200" b="1" i="0" dirty="0" smtClean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, </a:t>
            </a:r>
          </a:p>
          <a:p>
            <a:pPr algn="ctr"/>
            <a:r>
              <a:rPr lang="uk-UA" sz="3200" b="1" i="0" dirty="0" smtClean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інноваційні </a:t>
            </a:r>
            <a:r>
              <a:rPr lang="uk-UA" sz="3200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форми роботи </a:t>
            </a:r>
            <a:endParaRPr lang="uk-UA" sz="3200" b="1" i="0" dirty="0" smtClean="0"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  <a:p>
            <a:pPr algn="ctr"/>
            <a:r>
              <a:rPr lang="uk-UA" sz="3200" b="1" i="0" dirty="0" smtClean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на </a:t>
            </a:r>
            <a:r>
              <a:rPr lang="uk-UA" sz="3200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уроках української  </a:t>
            </a:r>
          </a:p>
          <a:p>
            <a:pPr algn="ctr"/>
            <a:r>
              <a:rPr lang="uk-UA" sz="3200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словесності</a:t>
            </a:r>
            <a:endParaRPr lang="uk-UA" sz="32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endParaRPr lang="ru-RU" dirty="0"/>
          </a:p>
        </p:txBody>
      </p:sp>
      <p:pic>
        <p:nvPicPr>
          <p:cNvPr id="10" name="object 38">
            <a:extLst>
              <a:ext uri="{FF2B5EF4-FFF2-40B4-BE49-F238E27FC236}">
                <a16:creationId xmlns:a16="http://schemas.microsoft.com/office/drawing/2014/main" xmlns="" id="{781F9596-FFBA-4ACA-94E4-E1D22CC3CF6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671" y="1338174"/>
            <a:ext cx="3504681" cy="678296"/>
          </a:xfrm>
          <a:prstGeom prst="rect">
            <a:avLst/>
          </a:prstGeom>
        </p:spPr>
      </p:pic>
      <p:sp>
        <p:nvSpPr>
          <p:cNvPr id="13" name="Прямоугольник 21">
            <a:extLst>
              <a:ext uri="{FF2B5EF4-FFF2-40B4-BE49-F238E27FC236}">
                <a16:creationId xmlns:a16="http://schemas.microsoft.com/office/drawing/2014/main" xmlns="" id="{13F9C499-76A9-488A-B6A3-FB2613E27668}"/>
              </a:ext>
            </a:extLst>
          </p:cNvPr>
          <p:cNvSpPr/>
          <p:nvPr/>
        </p:nvSpPr>
        <p:spPr>
          <a:xfrm>
            <a:off x="2148890" y="4398741"/>
            <a:ext cx="2560239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3200" dirty="0">
                <a:latin typeface="Arial Narrow" panose="020B0606020202030204" pitchFamily="34" charset="0"/>
              </a:rPr>
              <a:t>19 жовтня </a:t>
            </a:r>
          </a:p>
          <a:p>
            <a:pPr algn="ctr"/>
            <a:r>
              <a:rPr lang="uk-UA" sz="3200" dirty="0">
                <a:latin typeface="Arial Narrow" panose="020B0606020202030204" pitchFamily="34" charset="0"/>
              </a:rPr>
              <a:t>2023  року</a:t>
            </a:r>
          </a:p>
        </p:txBody>
      </p:sp>
      <p:sp>
        <p:nvSpPr>
          <p:cNvPr id="14" name="Прямоугольник 3">
            <a:extLst>
              <a:ext uri="{FF2B5EF4-FFF2-40B4-BE49-F238E27FC236}">
                <a16:creationId xmlns:a16="http://schemas.microsoft.com/office/drawing/2014/main" xmlns="" id="{B9FF1F79-1C27-42D5-859E-09493AB7D872}"/>
              </a:ext>
            </a:extLst>
          </p:cNvPr>
          <p:cNvSpPr/>
          <p:nvPr/>
        </p:nvSpPr>
        <p:spPr>
          <a:xfrm>
            <a:off x="0" y="8951933"/>
            <a:ext cx="6858024" cy="96045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3">
            <a:extLst>
              <a:ext uri="{FF2B5EF4-FFF2-40B4-BE49-F238E27FC236}">
                <a16:creationId xmlns:a16="http://schemas.microsoft.com/office/drawing/2014/main" xmlns="" id="{75D3C32A-DD8E-4571-9EA7-D1D4FEAEA52D}"/>
              </a:ext>
            </a:extLst>
          </p:cNvPr>
          <p:cNvSpPr/>
          <p:nvPr/>
        </p:nvSpPr>
        <p:spPr>
          <a:xfrm>
            <a:off x="0" y="-79128"/>
            <a:ext cx="6858024" cy="110255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6932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4" y="0"/>
            <a:ext cx="6858024" cy="228870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0091" y="41935"/>
            <a:ext cx="6287343" cy="2246769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uk-UA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19.10.2023</a:t>
            </a:r>
          </a:p>
          <a:p>
            <a:r>
              <a:rPr lang="uk-UA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Тернопільська спеціалізована школа І-ІІІ ступенів №3 </a:t>
            </a:r>
          </a:p>
          <a:p>
            <a:r>
              <a:rPr lang="uk-UA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з поглибленим вивченням іноземних мов</a:t>
            </a:r>
          </a:p>
          <a:p>
            <a:r>
              <a:rPr lang="uk-UA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(Грушевського, 3, кімната школяра)</a:t>
            </a:r>
          </a:p>
          <a:p>
            <a:r>
              <a:rPr lang="uk-UA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Учасники:  учителі української мови й літератури  Тернополя</a:t>
            </a:r>
          </a:p>
          <a:p>
            <a:endParaRPr lang="uk-UA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Початок о 15.00  </a:t>
            </a:r>
            <a:endParaRPr lang="ru-RU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653282" y="31361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endParaRPr lang="ru-RU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CAC1313-C54C-48B7-B9E1-B5CC5F398C4C}"/>
              </a:ext>
            </a:extLst>
          </p:cNvPr>
          <p:cNvSpPr txBox="1"/>
          <p:nvPr/>
        </p:nvSpPr>
        <p:spPr>
          <a:xfrm>
            <a:off x="454025" y="3321604"/>
            <a:ext cx="34326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5400" b="1" dirty="0">
                <a:latin typeface="Arial Narrow" panose="020B0606020202030204" pitchFamily="34" charset="0"/>
              </a:rPr>
              <a:t>ПЛАН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54D4BBA-F753-4D11-AB5D-75F7EADCAB37}"/>
              </a:ext>
            </a:extLst>
          </p:cNvPr>
          <p:cNvSpPr txBox="1"/>
          <p:nvPr/>
        </p:nvSpPr>
        <p:spPr>
          <a:xfrm>
            <a:off x="307333" y="4244934"/>
            <a:ext cx="630717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uk-UA" sz="1800" b="1" dirty="0"/>
          </a:p>
          <a:p>
            <a:pPr algn="just"/>
            <a:r>
              <a:rPr lang="uk-UA" sz="1800" dirty="0"/>
              <a:t>1.Методична творчість учителя </a:t>
            </a:r>
            <a:r>
              <a:rPr lang="uk-UA" dirty="0"/>
              <a:t>я</a:t>
            </a:r>
            <a:r>
              <a:rPr lang="uk-UA" sz="1800" dirty="0"/>
              <a:t>к основа професійного поступу</a:t>
            </a:r>
            <a:r>
              <a:rPr lang="uk-UA" sz="1800" dirty="0" smtClean="0"/>
              <a:t>. </a:t>
            </a:r>
            <a:r>
              <a:rPr lang="uk-UA" sz="1800" dirty="0" err="1" smtClean="0"/>
              <a:t>Медіаресурси</a:t>
            </a:r>
            <a:r>
              <a:rPr lang="uk-UA" sz="1800" dirty="0" smtClean="0"/>
              <a:t>  вчителя-словесника.</a:t>
            </a:r>
            <a:endParaRPr lang="uk-UA" sz="1800" dirty="0"/>
          </a:p>
          <a:p>
            <a:pPr algn="r"/>
            <a:r>
              <a:rPr lang="uk-UA" sz="1800" b="1" i="1" dirty="0"/>
              <a:t>Леся Гапон,  </a:t>
            </a:r>
          </a:p>
          <a:p>
            <a:pPr algn="r"/>
            <a:r>
              <a:rPr lang="uk-UA" sz="1800" i="1" dirty="0"/>
              <a:t>кандидат філологічних наук, </a:t>
            </a:r>
            <a:r>
              <a:rPr lang="uk-UA" i="1" dirty="0"/>
              <a:t>консультант</a:t>
            </a:r>
            <a:r>
              <a:rPr lang="uk-UA" sz="1800" i="1" dirty="0"/>
              <a:t> ТКМЦНОІМ,</a:t>
            </a:r>
          </a:p>
          <a:p>
            <a:pPr algn="r"/>
            <a:r>
              <a:rPr lang="uk-UA" b="1" i="1" dirty="0"/>
              <a:t>Руслана </a:t>
            </a:r>
            <a:r>
              <a:rPr lang="uk-UA" b="1" i="1" dirty="0" err="1"/>
              <a:t>Петрокушин</a:t>
            </a:r>
            <a:r>
              <a:rPr lang="uk-UA" b="1" i="1" dirty="0"/>
              <a:t>,</a:t>
            </a:r>
          </a:p>
          <a:p>
            <a:pPr algn="r"/>
            <a:r>
              <a:rPr lang="uk-UA" i="1" dirty="0">
                <a:latin typeface="+mj-lt"/>
              </a:rPr>
              <a:t>ди</a:t>
            </a:r>
            <a:r>
              <a:rPr lang="uk-UA" sz="1800" i="1" dirty="0">
                <a:latin typeface="+mj-lt"/>
              </a:rPr>
              <a:t>ректор Тернопільської спеціалізованої школи І-ІІІ ступенів №3 з поглибленим вивченням іноземних мов</a:t>
            </a:r>
          </a:p>
          <a:p>
            <a:pPr algn="just"/>
            <a:endParaRPr lang="uk-UA" sz="1800" dirty="0"/>
          </a:p>
          <a:p>
            <a:pPr marL="342900" indent="-342900" algn="just">
              <a:buAutoNum type="arabicPeriod" startAt="2"/>
            </a:pPr>
            <a:r>
              <a:rPr lang="ru-RU" sz="1800" dirty="0"/>
              <a:t>Як провести (</a:t>
            </a:r>
            <a:r>
              <a:rPr lang="ru-RU" dirty="0"/>
              <a:t>н</a:t>
            </a:r>
            <a:r>
              <a:rPr lang="ru-RU" sz="1800" dirty="0"/>
              <a:t>е)</a:t>
            </a:r>
            <a:r>
              <a:rPr lang="ru-RU" sz="1800" dirty="0" err="1"/>
              <a:t>типовий</a:t>
            </a:r>
            <a:r>
              <a:rPr lang="ru-RU" sz="1800" dirty="0"/>
              <a:t> урок української…</a:t>
            </a:r>
          </a:p>
          <a:p>
            <a:pPr marL="342900" indent="-342900" algn="just">
              <a:buAutoNum type="arabicPeriod" startAt="2"/>
            </a:pPr>
            <a:r>
              <a:rPr lang="ru-RU" sz="1800" dirty="0"/>
              <a:t>Урок </a:t>
            </a:r>
            <a:r>
              <a:rPr lang="ru-RU" sz="1800" dirty="0" err="1"/>
              <a:t>літератури</a:t>
            </a:r>
            <a:r>
              <a:rPr lang="ru-RU" sz="1800" dirty="0"/>
              <a:t> </a:t>
            </a:r>
            <a:r>
              <a:rPr lang="ru-RU" sz="1800" dirty="0" err="1"/>
              <a:t>занадто</a:t>
            </a:r>
            <a:r>
              <a:rPr lang="ru-RU" sz="1800" dirty="0"/>
              <a:t> короткий, </a:t>
            </a:r>
            <a:r>
              <a:rPr lang="ru-RU" sz="1800" dirty="0" err="1"/>
              <a:t>щоб</a:t>
            </a:r>
            <a:r>
              <a:rPr lang="ru-RU" sz="1800" dirty="0"/>
              <a:t>...</a:t>
            </a:r>
          </a:p>
          <a:p>
            <a:pPr algn="r"/>
            <a:r>
              <a:rPr lang="ru-RU" sz="1800" b="1" i="1" dirty="0"/>
              <a:t>Ганна </a:t>
            </a:r>
            <a:r>
              <a:rPr lang="ru-RU" sz="1800" b="1" i="1" dirty="0" err="1"/>
              <a:t>Новицька</a:t>
            </a:r>
            <a:r>
              <a:rPr lang="ru-RU" sz="1800" b="1" i="1" dirty="0"/>
              <a:t>, </a:t>
            </a:r>
          </a:p>
          <a:p>
            <a:pPr algn="r"/>
            <a:r>
              <a:rPr lang="uk-UA" sz="1800" i="1" dirty="0"/>
              <a:t>завідувачка кафедри гуманітарного циклу,</a:t>
            </a:r>
          </a:p>
          <a:p>
            <a:pPr algn="r"/>
            <a:r>
              <a:rPr lang="uk-UA" sz="1800" i="1" dirty="0"/>
              <a:t> заступник директора з навчально-виховної роботи Миколаївського  ліцею № 2</a:t>
            </a:r>
          </a:p>
          <a:p>
            <a:pPr algn="r"/>
            <a:endParaRPr lang="ru-RU" sz="1800" i="1" dirty="0"/>
          </a:p>
          <a:p>
            <a:r>
              <a:rPr lang="ru-RU" sz="1800" dirty="0"/>
              <a:t>3. </a:t>
            </a:r>
            <a:r>
              <a:rPr lang="ru-RU" sz="1800" dirty="0" err="1"/>
              <a:t>Огляд</a:t>
            </a:r>
            <a:r>
              <a:rPr lang="ru-RU" sz="1800" dirty="0"/>
              <a:t> </a:t>
            </a:r>
            <a:r>
              <a:rPr lang="ru-RU" sz="1800" dirty="0" err="1"/>
              <a:t>методичної</a:t>
            </a:r>
            <a:r>
              <a:rPr lang="ru-RU" sz="1800" dirty="0"/>
              <a:t> </a:t>
            </a:r>
            <a:r>
              <a:rPr lang="ru-RU" sz="1800" dirty="0" err="1"/>
              <a:t>літератури</a:t>
            </a:r>
            <a:r>
              <a:rPr lang="ru-RU" sz="1800" dirty="0"/>
              <a:t> для </a:t>
            </a:r>
            <a:r>
              <a:rPr lang="ru-RU" sz="1800" dirty="0" err="1"/>
              <a:t>вчителів-словесників</a:t>
            </a:r>
            <a:r>
              <a:rPr lang="ru-RU" sz="1800" dirty="0"/>
              <a:t>.</a:t>
            </a:r>
          </a:p>
          <a:p>
            <a:pPr algn="r"/>
            <a:r>
              <a:rPr lang="uk-UA" sz="1800" b="1" i="1" dirty="0"/>
              <a:t>Ірина </a:t>
            </a:r>
            <a:r>
              <a:rPr lang="uk-UA" sz="1800" b="1" i="1" dirty="0" err="1"/>
              <a:t>Дворницька</a:t>
            </a:r>
            <a:r>
              <a:rPr lang="uk-UA" sz="1800" i="1" dirty="0"/>
              <a:t>, </a:t>
            </a:r>
          </a:p>
          <a:p>
            <a:pPr algn="r"/>
            <a:r>
              <a:rPr lang="uk-UA" sz="1800" i="1" dirty="0"/>
              <a:t>редактор видавництва «Підручники і посібники»</a:t>
            </a:r>
            <a:endParaRPr lang="uk-UA" sz="1800" dirty="0"/>
          </a:p>
          <a:p>
            <a:r>
              <a:rPr lang="uk-UA" sz="1800" dirty="0"/>
              <a:t>   </a:t>
            </a:r>
            <a:r>
              <a:rPr lang="uk-UA" sz="1800" i="1" dirty="0"/>
              <a:t>.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501008" y="2500462"/>
            <a:ext cx="28083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/>
              <a:t>ЗАТВЕРДЖУЮ</a:t>
            </a:r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Директор ТКМЦНОІМ</a:t>
            </a:r>
          </a:p>
          <a:p>
            <a:pPr algn="just"/>
            <a:r>
              <a:rPr lang="uk-UA" dirty="0" smtClean="0"/>
              <a:t>Галина ЛИТВИНЮК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5061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4" y="0"/>
            <a:ext cx="6858024" cy="13526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653282" y="31361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endParaRPr lang="ru-RU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54D4BBA-F753-4D11-AB5D-75F7EADCAB37}"/>
              </a:ext>
            </a:extLst>
          </p:cNvPr>
          <p:cNvSpPr txBox="1"/>
          <p:nvPr/>
        </p:nvSpPr>
        <p:spPr>
          <a:xfrm>
            <a:off x="307182" y="152656"/>
            <a:ext cx="6307176" cy="9602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uk-UA" sz="1800" b="1" dirty="0"/>
          </a:p>
          <a:p>
            <a:r>
              <a:rPr lang="uk-UA" sz="2000" b="1" dirty="0" smtClean="0">
                <a:solidFill>
                  <a:schemeClr val="bg1"/>
                </a:solidFill>
              </a:rPr>
              <a:t>ЗАВДАННЯ, СПРЯМОВАНІ НА ФОРМУВАННЯ МЕДІАКУЛЬТУРИ ТА МЕДІАГРАМОТНОСТІ УЧНІВ </a:t>
            </a:r>
          </a:p>
          <a:p>
            <a:endParaRPr lang="uk-UA" sz="2000" b="1" dirty="0" smtClean="0">
              <a:solidFill>
                <a:schemeClr val="bg1"/>
              </a:solidFill>
            </a:endParaRPr>
          </a:p>
          <a:p>
            <a:endParaRPr lang="uk-UA" dirty="0"/>
          </a:p>
          <a:p>
            <a:r>
              <a:rPr lang="uk-UA" b="1" dirty="0"/>
              <a:t>Завдання «Уявна подорож»</a:t>
            </a:r>
            <a:endParaRPr lang="uk-UA" dirty="0"/>
          </a:p>
          <a:p>
            <a:r>
              <a:rPr lang="uk-UA" dirty="0"/>
              <a:t>Створіть за допомогою програми </a:t>
            </a:r>
            <a:r>
              <a:rPr lang="en-US" dirty="0"/>
              <a:t>Power Point </a:t>
            </a:r>
            <a:r>
              <a:rPr lang="uk-UA" dirty="0"/>
              <a:t>візуальний  образ певного міста, села, де народився, жив письменник чи літературний герой.  Працюйте парами чи в групах.</a:t>
            </a:r>
          </a:p>
          <a:p>
            <a:r>
              <a:rPr lang="uk-UA" b="1" dirty="0"/>
              <a:t>Завдання «Злови помилку»</a:t>
            </a:r>
            <a:endParaRPr lang="uk-UA" dirty="0"/>
          </a:p>
          <a:p>
            <a:r>
              <a:rPr lang="uk-UA" dirty="0"/>
              <a:t>Незважаючи на відсутність дефіциту словникової чи довідкової літератури, </a:t>
            </a:r>
            <a:r>
              <a:rPr lang="uk-UA" dirty="0" err="1"/>
              <a:t>мовна</a:t>
            </a:r>
            <a:r>
              <a:rPr lang="uk-UA" dirty="0"/>
              <a:t> ситуація у сучасних ЗМІ за останні роки не змінилася на краще. Ознайомтесь із статтею «Стилістичні помилки в сучасних засобах масової інформації». Знайдіть стилістичні помилки у ЗМІ (газетні статті, реклама на вулицях міста, мова </a:t>
            </a:r>
            <a:r>
              <a:rPr lang="uk-UA" dirty="0" err="1"/>
              <a:t>телеведучих</a:t>
            </a:r>
            <a:r>
              <a:rPr lang="uk-UA" dirty="0"/>
              <a:t> тощо). Обговоріть з однокласниками результати ваших досліджень.</a:t>
            </a:r>
          </a:p>
          <a:p>
            <a:r>
              <a:rPr lang="uk-UA" b="1" dirty="0"/>
              <a:t>Завдання «Афіша»</a:t>
            </a:r>
            <a:endParaRPr lang="uk-UA" dirty="0"/>
          </a:p>
          <a:p>
            <a:r>
              <a:rPr lang="uk-UA" dirty="0"/>
              <a:t>Створіть рекламну афішу та власний рекламний </a:t>
            </a:r>
            <a:r>
              <a:rPr lang="uk-UA" dirty="0" err="1"/>
              <a:t>медіатекст</a:t>
            </a:r>
            <a:r>
              <a:rPr lang="uk-UA" dirty="0"/>
              <a:t>  до прочитаної самостійно книги . Використайте </a:t>
            </a:r>
            <a:r>
              <a:rPr lang="uk-UA" dirty="0" err="1"/>
              <a:t>фотоколаж</a:t>
            </a:r>
            <a:r>
              <a:rPr lang="uk-UA" dirty="0"/>
              <a:t> з </a:t>
            </a:r>
            <a:r>
              <a:rPr lang="uk-UA" dirty="0" err="1"/>
              <a:t>домальовуваннями</a:t>
            </a:r>
            <a:r>
              <a:rPr lang="uk-UA" dirty="0"/>
              <a:t> або оригінальні власні малюнки. </a:t>
            </a:r>
          </a:p>
          <a:p>
            <a:r>
              <a:rPr lang="uk-UA" b="1" dirty="0"/>
              <a:t>Завдання «Світ очима художника»</a:t>
            </a:r>
            <a:endParaRPr lang="uk-UA" dirty="0"/>
          </a:p>
          <a:p>
            <a:r>
              <a:rPr lang="uk-UA" dirty="0"/>
              <a:t>Створіть за допомогою програми </a:t>
            </a:r>
            <a:r>
              <a:rPr lang="en-US" dirty="0"/>
              <a:t>Power Point  </a:t>
            </a:r>
            <a:r>
              <a:rPr lang="uk-UA" dirty="0"/>
              <a:t>альбоми з картинами відомих письменників- художників. Доповніть зміст інформацією про особливості творчої манери цього митця. Чи вдалося вам зацікавити друзів?</a:t>
            </a:r>
          </a:p>
          <a:p>
            <a:r>
              <a:rPr lang="uk-UA" b="1" dirty="0"/>
              <a:t>Завдання «Життя без телевізора/комп’ютера”</a:t>
            </a:r>
            <a:endParaRPr lang="uk-UA" dirty="0"/>
          </a:p>
          <a:p>
            <a:r>
              <a:rPr lang="uk-UA" dirty="0"/>
              <a:t>Напишіть інтерв’ю з однокласниками на подану тему. Обговоріть в класі.</a:t>
            </a:r>
          </a:p>
          <a:p>
            <a:r>
              <a:rPr lang="uk-UA" b="1" dirty="0"/>
              <a:t>Завдання «Слайд-фільм або відеофільм»</a:t>
            </a:r>
            <a:r>
              <a:rPr lang="uk-UA" dirty="0"/>
              <a:t> Створіть </a:t>
            </a:r>
            <a:r>
              <a:rPr lang="uk-UA" dirty="0" err="1"/>
              <a:t>медіатекст</a:t>
            </a:r>
            <a:r>
              <a:rPr lang="uk-UA" dirty="0"/>
              <a:t> відповідно  до композиції прочитаного твору. Використайте програми </a:t>
            </a:r>
            <a:r>
              <a:rPr lang="en-US" dirty="0"/>
              <a:t>Nero </a:t>
            </a:r>
            <a:r>
              <a:rPr lang="uk-UA" dirty="0"/>
              <a:t>або </a:t>
            </a:r>
            <a:r>
              <a:rPr lang="en-US" dirty="0" err="1"/>
              <a:t>Movi</a:t>
            </a:r>
            <a:r>
              <a:rPr lang="en-US" dirty="0"/>
              <a:t> Maker.</a:t>
            </a:r>
          </a:p>
        </p:txBody>
      </p:sp>
    </p:spTree>
    <p:extLst>
      <p:ext uri="{BB962C8B-B14F-4D97-AF65-F5344CB8AC3E}">
        <p14:creationId xmlns:p14="http://schemas.microsoft.com/office/powerpoint/2010/main" val="4075503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4D86116D-57B4-4BCA-9F91-62FEF0DED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04" y="293059"/>
            <a:ext cx="3398011" cy="5097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8E94CA1-0F0A-430C-B0CB-404E47A0C358}"/>
              </a:ext>
            </a:extLst>
          </p:cNvPr>
          <p:cNvSpPr txBox="1"/>
          <p:nvPr/>
        </p:nvSpPr>
        <p:spPr>
          <a:xfrm>
            <a:off x="4317953" y="303674"/>
            <a:ext cx="221142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>
                <a:latin typeface="Arial Narrow" panose="020B0606020202030204" pitchFamily="34" charset="0"/>
              </a:rPr>
              <a:t>ГАННА </a:t>
            </a:r>
          </a:p>
          <a:p>
            <a:r>
              <a:rPr lang="uk-UA" sz="3200" b="1" dirty="0">
                <a:latin typeface="Arial Narrow" panose="020B0606020202030204" pitchFamily="34" charset="0"/>
              </a:rPr>
              <a:t>НОВИЦЬКА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BF8E47B4-862B-4559-8139-417111674021}"/>
              </a:ext>
            </a:extLst>
          </p:cNvPr>
          <p:cNvSpPr txBox="1"/>
          <p:nvPr/>
        </p:nvSpPr>
        <p:spPr>
          <a:xfrm>
            <a:off x="548681" y="5580984"/>
            <a:ext cx="6011798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 Лауреат усеукраїнського конкурсу «Учитель року-2015» у номінації «Українська мова та література» </a:t>
            </a:r>
          </a:p>
          <a:p>
            <a:endParaRPr lang="uk-UA" sz="800" dirty="0"/>
          </a:p>
          <a:p>
            <a:r>
              <a:rPr lang="uk-UA" dirty="0"/>
              <a:t>Координатор  усеукраїнського експерименту з упровадження </a:t>
            </a:r>
            <a:r>
              <a:rPr lang="uk-UA" dirty="0" err="1"/>
              <a:t>медіаосвіти</a:t>
            </a:r>
            <a:r>
              <a:rPr lang="uk-UA" dirty="0"/>
              <a:t> в освітній процес закладів загальної середньої освіти </a:t>
            </a:r>
          </a:p>
          <a:p>
            <a:endParaRPr lang="uk-UA" sz="800" dirty="0"/>
          </a:p>
          <a:p>
            <a:r>
              <a:rPr lang="uk-UA" dirty="0"/>
              <a:t>Експерт-практик у галузі </a:t>
            </a:r>
            <a:r>
              <a:rPr lang="uk-UA" dirty="0" err="1"/>
              <a:t>медіаосвіти</a:t>
            </a:r>
            <a:r>
              <a:rPr lang="uk-UA" dirty="0"/>
              <a:t> міжнародного проекту «</a:t>
            </a:r>
            <a:r>
              <a:rPr lang="uk-UA" dirty="0" err="1"/>
              <a:t>Медіанавігатор</a:t>
            </a:r>
            <a:r>
              <a:rPr lang="uk-UA" dirty="0"/>
              <a:t>»</a:t>
            </a:r>
          </a:p>
          <a:p>
            <a:endParaRPr lang="uk-UA" sz="800" dirty="0"/>
          </a:p>
          <a:p>
            <a:r>
              <a:rPr lang="uk-UA" dirty="0"/>
              <a:t>Член журі </a:t>
            </a:r>
            <a:r>
              <a:rPr lang="en-US" dirty="0"/>
              <a:t>IV </a:t>
            </a:r>
            <a:r>
              <a:rPr lang="uk-UA" dirty="0"/>
              <a:t>етапу Всеукраїнської учнівської олімпіади з української мови та літератури</a:t>
            </a:r>
          </a:p>
          <a:p>
            <a:endParaRPr lang="uk-UA" sz="800" dirty="0"/>
          </a:p>
          <a:p>
            <a:r>
              <a:rPr lang="uk-UA" dirty="0"/>
              <a:t>Член журі ІІ-</a:t>
            </a:r>
            <a:r>
              <a:rPr lang="en-US" dirty="0"/>
              <a:t>IV </a:t>
            </a:r>
            <a:r>
              <a:rPr lang="uk-UA" dirty="0"/>
              <a:t>етапів Міжнародного мовно-літературного конкурсу учнівської і студентської молоді імені </a:t>
            </a:r>
            <a:r>
              <a:rPr lang="uk-UA" dirty="0" err="1"/>
              <a:t>Т.Г.Шевченка</a:t>
            </a:r>
            <a:endParaRPr lang="uk-U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EC06A9-633E-44C7-9665-FC73BE29FEE6}"/>
              </a:ext>
            </a:extLst>
          </p:cNvPr>
          <p:cNvSpPr txBox="1"/>
          <p:nvPr/>
        </p:nvSpPr>
        <p:spPr>
          <a:xfrm>
            <a:off x="4317953" y="1522492"/>
            <a:ext cx="241536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Учитель-методист,</a:t>
            </a:r>
          </a:p>
          <a:p>
            <a:r>
              <a:rPr lang="uk-UA" dirty="0"/>
              <a:t>учитель української мови і літератури,</a:t>
            </a:r>
          </a:p>
          <a:p>
            <a:r>
              <a:rPr lang="uk-UA" dirty="0"/>
              <a:t>інтегрованого курсу «Мистецтво», </a:t>
            </a:r>
            <a:r>
              <a:rPr lang="uk-UA" dirty="0" err="1"/>
              <a:t>медіаосвіти</a:t>
            </a:r>
            <a:endParaRPr lang="uk-UA" dirty="0"/>
          </a:p>
          <a:p>
            <a:endParaRPr lang="uk-UA" dirty="0"/>
          </a:p>
          <a:p>
            <a:r>
              <a:rPr lang="uk-UA" dirty="0" err="1"/>
              <a:t>Завкафедри</a:t>
            </a:r>
            <a:r>
              <a:rPr lang="uk-UA" dirty="0"/>
              <a:t> гуманітарного циклу, </a:t>
            </a:r>
          </a:p>
          <a:p>
            <a:r>
              <a:rPr lang="uk-UA" dirty="0"/>
              <a:t>заступник директора </a:t>
            </a:r>
          </a:p>
          <a:p>
            <a:r>
              <a:rPr lang="uk-UA" dirty="0"/>
              <a:t>з навчально-виховної роботи Миколаївського </a:t>
            </a:r>
          </a:p>
          <a:p>
            <a:r>
              <a:rPr lang="uk-UA" dirty="0"/>
              <a:t>ліцею №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E46430BE-8F06-47F7-BB17-DBB05B449772}"/>
              </a:ext>
            </a:extLst>
          </p:cNvPr>
          <p:cNvSpPr txBox="1"/>
          <p:nvPr/>
        </p:nvSpPr>
        <p:spPr>
          <a:xfrm>
            <a:off x="2403209" y="9287259"/>
            <a:ext cx="3432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>
                <a:hlinkClick r:id="rId3"/>
              </a:rPr>
              <a:t>http://surl.li/maceo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4000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248</Words>
  <Application>Microsoft Office PowerPoint</Application>
  <PresentationFormat>Лист A4 (210x297 мм)</PresentationFormat>
  <Paragraphs>78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Impact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vip-fast</cp:lastModifiedBy>
  <cp:revision>70</cp:revision>
  <dcterms:created xsi:type="dcterms:W3CDTF">2018-12-10T10:34:29Z</dcterms:created>
  <dcterms:modified xsi:type="dcterms:W3CDTF">2023-10-17T06:09:10Z</dcterms:modified>
</cp:coreProperties>
</file>