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7" d="100"/>
          <a:sy n="37" d="100"/>
        </p:scale>
        <p:origin x="948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51D76-F24E-441D-9F8F-1423042BF71B}" type="datetimeFigureOut">
              <a:rPr lang="uk-UA" smtClean="0"/>
              <a:t>19.05.2024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94BC7-62A7-4077-9760-352FB93126A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31270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51D76-F24E-441D-9F8F-1423042BF71B}" type="datetimeFigureOut">
              <a:rPr lang="uk-UA" smtClean="0"/>
              <a:t>19.05.2024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94BC7-62A7-4077-9760-352FB93126A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899983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51D76-F24E-441D-9F8F-1423042BF71B}" type="datetimeFigureOut">
              <a:rPr lang="uk-UA" smtClean="0"/>
              <a:t>19.05.2024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94BC7-62A7-4077-9760-352FB93126A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19175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51D76-F24E-441D-9F8F-1423042BF71B}" type="datetimeFigureOut">
              <a:rPr lang="uk-UA" smtClean="0"/>
              <a:t>19.05.2024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94BC7-62A7-4077-9760-352FB93126A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63443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51D76-F24E-441D-9F8F-1423042BF71B}" type="datetimeFigureOut">
              <a:rPr lang="uk-UA" smtClean="0"/>
              <a:t>19.05.2024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94BC7-62A7-4077-9760-352FB93126A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38377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51D76-F24E-441D-9F8F-1423042BF71B}" type="datetimeFigureOut">
              <a:rPr lang="uk-UA" smtClean="0"/>
              <a:t>19.05.2024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94BC7-62A7-4077-9760-352FB93126A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57510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51D76-F24E-441D-9F8F-1423042BF71B}" type="datetimeFigureOut">
              <a:rPr lang="uk-UA" smtClean="0"/>
              <a:t>19.05.2024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94BC7-62A7-4077-9760-352FB93126A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95524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51D76-F24E-441D-9F8F-1423042BF71B}" type="datetimeFigureOut">
              <a:rPr lang="uk-UA" smtClean="0"/>
              <a:t>19.05.2024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94BC7-62A7-4077-9760-352FB93126A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93584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51D76-F24E-441D-9F8F-1423042BF71B}" type="datetimeFigureOut">
              <a:rPr lang="uk-UA" smtClean="0"/>
              <a:t>19.05.2024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94BC7-62A7-4077-9760-352FB93126A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44019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51D76-F24E-441D-9F8F-1423042BF71B}" type="datetimeFigureOut">
              <a:rPr lang="uk-UA" smtClean="0"/>
              <a:t>19.05.2024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94BC7-62A7-4077-9760-352FB93126A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50249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51D76-F24E-441D-9F8F-1423042BF71B}" type="datetimeFigureOut">
              <a:rPr lang="uk-UA" smtClean="0"/>
              <a:t>19.05.2024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94BC7-62A7-4077-9760-352FB93126A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32032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851D76-F24E-441D-9F8F-1423042BF71B}" type="datetimeFigureOut">
              <a:rPr lang="uk-UA" smtClean="0"/>
              <a:t>19.05.2024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A94BC7-62A7-4077-9760-352FB93126A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7482292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64275" y="1545443"/>
            <a:ext cx="10654352" cy="2387600"/>
          </a:xfrm>
        </p:spPr>
        <p:txBody>
          <a:bodyPr>
            <a:normAutofit fontScale="90000"/>
          </a:bodyPr>
          <a:lstStyle/>
          <a:p>
            <a:r>
              <a:rPr lang="uk-UA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</a:rPr>
              <a:t>Оптимальні моделі профільного навчання очима вчителя-словесника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78842" y="4789394"/>
            <a:ext cx="9144000" cy="1655762"/>
          </a:xfrm>
        </p:spPr>
        <p:txBody>
          <a:bodyPr/>
          <a:lstStyle/>
          <a:p>
            <a:r>
              <a:rPr lang="uk-UA" dirty="0"/>
              <a:t>16.05.2024</a:t>
            </a:r>
          </a:p>
          <a:p>
            <a:r>
              <a:rPr lang="uk-UA"/>
              <a:t>Леся Гапон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740040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>
                <a:solidFill>
                  <a:srgbClr val="FF0000"/>
                </a:solidFill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</a:rPr>
              <a:t>Який настрій?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uk-UA" dirty="0"/>
              <a:t>Охарактеризувати свій настрій, використовуючи кольорові картки: </a:t>
            </a:r>
          </a:p>
          <a:p>
            <a:pPr lvl="0"/>
            <a:r>
              <a:rPr lang="uk-UA" b="1" dirty="0">
                <a:solidFill>
                  <a:schemeClr val="accent3"/>
                </a:solidFill>
              </a:rPr>
              <a:t>синя картка </a:t>
            </a:r>
            <a:r>
              <a:rPr lang="uk-UA" dirty="0"/>
              <a:t>– маю досвід, хочу поділитися</a:t>
            </a:r>
          </a:p>
          <a:p>
            <a:pPr lvl="0"/>
            <a:r>
              <a:rPr lang="uk-UA" b="1" dirty="0">
                <a:solidFill>
                  <a:srgbClr val="00B050"/>
                </a:solidFill>
              </a:rPr>
              <a:t>зелена</a:t>
            </a:r>
            <a:r>
              <a:rPr lang="uk-UA" dirty="0"/>
              <a:t> </a:t>
            </a:r>
            <a:r>
              <a:rPr lang="uk-UA" b="1" dirty="0">
                <a:solidFill>
                  <a:srgbClr val="00B050"/>
                </a:solidFill>
              </a:rPr>
              <a:t>картка</a:t>
            </a:r>
            <a:r>
              <a:rPr lang="uk-UA" dirty="0"/>
              <a:t> – налаштований/на активну творчу роботу, хочу дізнатися</a:t>
            </a:r>
          </a:p>
          <a:p>
            <a:pPr lvl="0"/>
            <a:r>
              <a:rPr lang="uk-UA" b="1" dirty="0">
                <a:solidFill>
                  <a:srgbClr val="FFC000"/>
                </a:solidFill>
              </a:rPr>
              <a:t>жовта</a:t>
            </a:r>
            <a:r>
              <a:rPr lang="uk-UA" dirty="0"/>
              <a:t> </a:t>
            </a:r>
            <a:r>
              <a:rPr lang="uk-UA" b="1" dirty="0">
                <a:solidFill>
                  <a:srgbClr val="FFC000"/>
                </a:solidFill>
              </a:rPr>
              <a:t>картка</a:t>
            </a:r>
            <a:r>
              <a:rPr lang="uk-UA" dirty="0"/>
              <a:t> – налаштований/на витримати помірні навантаження, хочу  поєднати корисне з приємним (працю і відпочинок)</a:t>
            </a:r>
          </a:p>
          <a:p>
            <a:pPr lvl="0"/>
            <a:r>
              <a:rPr lang="uk-UA" b="1" dirty="0">
                <a:solidFill>
                  <a:srgbClr val="FF0066"/>
                </a:solidFill>
              </a:rPr>
              <a:t>рожева</a:t>
            </a:r>
            <a:r>
              <a:rPr lang="uk-UA" dirty="0"/>
              <a:t> </a:t>
            </a:r>
            <a:r>
              <a:rPr lang="uk-UA" b="1" dirty="0">
                <a:solidFill>
                  <a:srgbClr val="FF0066"/>
                </a:solidFill>
              </a:rPr>
              <a:t>картка </a:t>
            </a:r>
            <a:r>
              <a:rPr lang="uk-UA" dirty="0"/>
              <a:t>– не налаштований/на, хочу відпочити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160872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5003042" cy="1325563"/>
          </a:xfrm>
        </p:spPr>
        <p:txBody>
          <a:bodyPr/>
          <a:lstStyle/>
          <a:p>
            <a:pPr algn="ctr"/>
            <a:r>
              <a:rPr lang="uk-UA" b="1" dirty="0">
                <a:solidFill>
                  <a:srgbClr val="FF0000"/>
                </a:solidFill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</a:rPr>
              <a:t>Очікування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7949" y="1880217"/>
            <a:ext cx="6395113" cy="2937443"/>
          </a:xfrm>
        </p:spPr>
        <p:txBody>
          <a:bodyPr/>
          <a:lstStyle/>
          <a:p>
            <a:pPr lvl="0"/>
            <a:r>
              <a:rPr lang="uk-UA" dirty="0"/>
              <a:t>Об’єднайтесь у групи  в групи за кольором</a:t>
            </a:r>
          </a:p>
          <a:p>
            <a:pPr lvl="0"/>
            <a:r>
              <a:rPr lang="uk-UA" dirty="0"/>
              <a:t> Сформулюйте кілька очікувань і  запишіть їх на аркуші.</a:t>
            </a:r>
          </a:p>
          <a:p>
            <a:pPr lvl="0"/>
            <a:r>
              <a:rPr lang="uk-UA" dirty="0"/>
              <a:t>Прочитайте очікування вголос </a:t>
            </a:r>
          </a:p>
          <a:p>
            <a:pPr lvl="0"/>
            <a:r>
              <a:rPr lang="uk-UA" dirty="0"/>
              <a:t> Закріпіть аркуш на дошці</a:t>
            </a:r>
            <a:endParaRPr lang="uk-UA" i="1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/>
          <a:srcRect l="20655" t="36694" r="59775" b="17151"/>
          <a:stretch/>
        </p:blipFill>
        <p:spPr>
          <a:xfrm>
            <a:off x="7274589" y="600501"/>
            <a:ext cx="4148587" cy="550088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7820115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ctr"/>
            <a:r>
              <a:rPr lang="uk-UA" b="1" dirty="0">
                <a:solidFill>
                  <a:srgbClr val="FF0000"/>
                </a:solidFill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</a:rPr>
              <a:t>Робота в малих групах</a:t>
            </a:r>
            <a:endParaRPr lang="uk-UA" dirty="0">
              <a:solidFill>
                <a:srgbClr val="FF0000"/>
              </a:solidFill>
              <a:latin typeface="Meiryo" panose="020B0604030504040204" pitchFamily="34" charset="-128"/>
              <a:ea typeface="Meiryo" panose="020B0604030504040204" pitchFamily="34" charset="-128"/>
              <a:cs typeface="Meiryo" panose="020B0604030504040204" pitchFamily="34" charset="-128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b="1" dirty="0">
                <a:solidFill>
                  <a:srgbClr val="0070C0"/>
                </a:solidFill>
              </a:rPr>
              <a:t>СИНІ </a:t>
            </a:r>
            <a:r>
              <a:rPr lang="uk-UA" dirty="0"/>
              <a:t>– виберіть текст , обґрунтуйте вибір і складіть на його основі завдання, які допоможуть учням розвинути комунікативні навички </a:t>
            </a:r>
          </a:p>
          <a:p>
            <a:r>
              <a:rPr lang="uk-UA" b="1" dirty="0">
                <a:solidFill>
                  <a:srgbClr val="00B050"/>
                </a:solidFill>
              </a:rPr>
              <a:t>ЗЕЛЕНІ</a:t>
            </a:r>
            <a:r>
              <a:rPr lang="uk-UA" dirty="0">
                <a:solidFill>
                  <a:srgbClr val="00B050"/>
                </a:solidFill>
              </a:rPr>
              <a:t> </a:t>
            </a:r>
            <a:r>
              <a:rPr lang="uk-UA" dirty="0"/>
              <a:t>–</a:t>
            </a:r>
            <a:r>
              <a:rPr lang="uk-UA" b="1" dirty="0"/>
              <a:t> </a:t>
            </a:r>
            <a:r>
              <a:rPr lang="uk-UA" dirty="0"/>
              <a:t>виберіть текст, обґрунтуйте вибір  і</a:t>
            </a:r>
            <a:r>
              <a:rPr lang="uk-UA" b="1" dirty="0"/>
              <a:t> </a:t>
            </a:r>
            <a:r>
              <a:rPr lang="uk-UA" dirty="0"/>
              <a:t>складіть на його основі завдання, які допоможуть учням закріпити граматичні знання</a:t>
            </a:r>
          </a:p>
          <a:p>
            <a:r>
              <a:rPr lang="uk-UA" b="1" dirty="0">
                <a:solidFill>
                  <a:srgbClr val="FFC000"/>
                </a:solidFill>
              </a:rPr>
              <a:t>ЖОВТІ</a:t>
            </a:r>
            <a:r>
              <a:rPr lang="uk-UA" dirty="0"/>
              <a:t> – виберіть текст, обґрунтуйте вибір  і</a:t>
            </a:r>
            <a:r>
              <a:rPr lang="uk-UA" b="1" dirty="0"/>
              <a:t> </a:t>
            </a:r>
            <a:r>
              <a:rPr lang="uk-UA" dirty="0"/>
              <a:t>складіть на його основі завдання, які допоможуть учням розширити словниковий запас</a:t>
            </a:r>
          </a:p>
          <a:p>
            <a:r>
              <a:rPr lang="uk-UA" dirty="0"/>
              <a:t> </a:t>
            </a:r>
            <a:r>
              <a:rPr lang="uk-UA" b="1" dirty="0">
                <a:solidFill>
                  <a:srgbClr val="FF0066"/>
                </a:solidFill>
              </a:rPr>
              <a:t>РОЖЕВІ</a:t>
            </a:r>
            <a:r>
              <a:rPr lang="uk-UA" dirty="0"/>
              <a:t> –  пригадайте (або придумайте)  і проведіть  з усіма учасниками/учасницями </a:t>
            </a:r>
            <a:r>
              <a:rPr lang="uk-UA" dirty="0" err="1"/>
              <a:t>руханку</a:t>
            </a:r>
            <a:r>
              <a:rPr lang="uk-UA" dirty="0"/>
              <a:t> (або гру) 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426817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>
                <a:solidFill>
                  <a:srgbClr val="FF0000"/>
                </a:solidFill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</a:rPr>
              <a:t>Рефлексія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/>
              <a:t>Об’єднайтеся в групи  «Квіти»   і  напишіть </a:t>
            </a:r>
            <a:r>
              <a:rPr lang="uk-UA" dirty="0" err="1"/>
              <a:t>рефлексійний</a:t>
            </a:r>
            <a:r>
              <a:rPr lang="uk-UA" dirty="0"/>
              <a:t> твір  на тему «Філологічна мрія» (до 10 речень) </a:t>
            </a:r>
          </a:p>
          <a:p>
            <a:pPr marL="0" indent="0">
              <a:buNone/>
            </a:pPr>
            <a:endParaRPr lang="uk-UA" sz="1000" dirty="0"/>
          </a:p>
          <a:p>
            <a:r>
              <a:rPr lang="uk-UA" dirty="0">
                <a:solidFill>
                  <a:srgbClr val="0070C0"/>
                </a:solidFill>
              </a:rPr>
              <a:t> </a:t>
            </a:r>
            <a:r>
              <a:rPr lang="uk-UA" sz="3200" b="1" dirty="0">
                <a:solidFill>
                  <a:srgbClr val="0070C0"/>
                </a:solidFill>
              </a:rPr>
              <a:t>Група </a:t>
            </a:r>
            <a:r>
              <a:rPr lang="uk-UA" sz="3200" b="1" dirty="0">
                <a:solidFill>
                  <a:srgbClr val="0070C0"/>
                </a:solidFill>
                <a:ea typeface="Meiryo" panose="020B0604030504040204" pitchFamily="34" charset="-128"/>
                <a:cs typeface="Meiryo" panose="020B0604030504040204" pitchFamily="34" charset="-128"/>
              </a:rPr>
              <a:t>«Волошка»</a:t>
            </a:r>
            <a:r>
              <a:rPr lang="uk-UA" sz="3200" b="1" dirty="0">
                <a:solidFill>
                  <a:srgbClr val="0070C0"/>
                </a:solidFill>
              </a:rPr>
              <a:t> </a:t>
            </a:r>
            <a:r>
              <a:rPr lang="uk-UA" b="1" dirty="0"/>
              <a:t>– </a:t>
            </a:r>
            <a:r>
              <a:rPr lang="uk-UA" dirty="0"/>
              <a:t>напишіть </a:t>
            </a:r>
            <a:r>
              <a:rPr lang="uk-UA" dirty="0" err="1"/>
              <a:t>монофон</a:t>
            </a:r>
            <a:endParaRPr lang="uk-UA" dirty="0"/>
          </a:p>
          <a:p>
            <a:r>
              <a:rPr lang="uk-UA" sz="32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Група </a:t>
            </a:r>
            <a:r>
              <a:rPr lang="uk-UA" sz="3200" b="1" dirty="0">
                <a:solidFill>
                  <a:schemeClr val="accent6">
                    <a:lumMod val="60000"/>
                    <a:lumOff val="40000"/>
                  </a:schemeClr>
                </a:solidFill>
                <a:ea typeface="Meiryo" panose="020B0604030504040204" pitchFamily="34" charset="-128"/>
                <a:cs typeface="Meiryo" panose="020B0604030504040204" pitchFamily="34" charset="-128"/>
              </a:rPr>
              <a:t>«</a:t>
            </a:r>
            <a:r>
              <a:rPr lang="uk-UA" sz="32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Ромашка»</a:t>
            </a:r>
            <a:r>
              <a:rPr lang="uk-UA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uk-UA" dirty="0"/>
              <a:t>– напишіть </a:t>
            </a:r>
            <a:r>
              <a:rPr lang="uk-UA" dirty="0" err="1"/>
              <a:t>монорим</a:t>
            </a:r>
            <a:endParaRPr lang="uk-UA" dirty="0"/>
          </a:p>
          <a:p>
            <a:r>
              <a:rPr lang="uk-UA" sz="3200" b="1" dirty="0">
                <a:solidFill>
                  <a:srgbClr val="FF0000"/>
                </a:solidFill>
                <a:ea typeface="Meiryo" panose="020B0604030504040204" pitchFamily="34" charset="-128"/>
                <a:cs typeface="Meiryo" panose="020B0604030504040204" pitchFamily="34" charset="-128"/>
              </a:rPr>
              <a:t>Група «Мак» </a:t>
            </a:r>
            <a:r>
              <a:rPr lang="uk-UA" dirty="0"/>
              <a:t>–  </a:t>
            </a:r>
            <a:r>
              <a:rPr lang="uk-UA"/>
              <a:t>напишіть поезію </a:t>
            </a:r>
            <a:r>
              <a:rPr lang="uk-UA" dirty="0"/>
              <a:t>в прозі</a:t>
            </a:r>
          </a:p>
          <a:p>
            <a:pPr lvl="0"/>
            <a:r>
              <a:rPr lang="uk-UA" sz="3200" b="1" dirty="0">
                <a:solidFill>
                  <a:srgbClr val="FFC000"/>
                </a:solidFill>
              </a:rPr>
              <a:t>Група </a:t>
            </a:r>
            <a:r>
              <a:rPr lang="uk-UA" sz="3200" b="1" dirty="0">
                <a:solidFill>
                  <a:srgbClr val="FFC000"/>
                </a:solidFill>
                <a:ea typeface="Meiryo" panose="020B0604030504040204" pitchFamily="34" charset="-128"/>
                <a:cs typeface="Meiryo" panose="020B0604030504040204" pitchFamily="34" charset="-128"/>
              </a:rPr>
              <a:t>«</a:t>
            </a:r>
            <a:r>
              <a:rPr lang="uk-UA" sz="3200" b="1" dirty="0">
                <a:solidFill>
                  <a:srgbClr val="FFC000"/>
                </a:solidFill>
              </a:rPr>
              <a:t>Соняшник</a:t>
            </a:r>
            <a:r>
              <a:rPr lang="uk-UA" sz="3200" b="1" dirty="0">
                <a:solidFill>
                  <a:srgbClr val="FFC000"/>
                </a:solidFill>
                <a:ea typeface="Meiryo" panose="020B0604030504040204" pitchFamily="34" charset="-128"/>
                <a:cs typeface="Meiryo" panose="020B0604030504040204" pitchFamily="34" charset="-128"/>
              </a:rPr>
              <a:t>»</a:t>
            </a:r>
            <a:r>
              <a:rPr lang="uk-UA" sz="3200" b="1" dirty="0">
                <a:solidFill>
                  <a:srgbClr val="FFC000"/>
                </a:solidFill>
              </a:rPr>
              <a:t> </a:t>
            </a:r>
            <a:r>
              <a:rPr lang="uk-UA" dirty="0"/>
              <a:t>– напишіть </a:t>
            </a:r>
            <a:r>
              <a:rPr lang="uk-UA" dirty="0" err="1"/>
              <a:t>мініесе</a:t>
            </a:r>
            <a:r>
              <a:rPr lang="uk-UA" dirty="0"/>
              <a:t> з використанням слів, що належать до тої самої частини мови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2666780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2"/>
          <a:srcRect l="23602" t="22476" r="40840" b="32572"/>
          <a:stretch/>
        </p:blipFill>
        <p:spPr>
          <a:xfrm>
            <a:off x="418173" y="4459162"/>
            <a:ext cx="2801543" cy="199112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2"/>
          <a:srcRect l="23602" t="22476" r="40840" b="32572"/>
          <a:stretch/>
        </p:blipFill>
        <p:spPr>
          <a:xfrm>
            <a:off x="3147013" y="4450750"/>
            <a:ext cx="2858001" cy="203124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2"/>
          <a:srcRect l="23602" t="22476" r="40840" b="32572"/>
          <a:stretch/>
        </p:blipFill>
        <p:spPr>
          <a:xfrm>
            <a:off x="6037795" y="4442140"/>
            <a:ext cx="2849441" cy="202516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1" name="Рисунок 10"/>
          <p:cNvPicPr>
            <a:picLocks noChangeAspect="1"/>
          </p:cNvPicPr>
          <p:nvPr/>
        </p:nvPicPr>
        <p:blipFill rotWithShape="1">
          <a:blip r:embed="rId2"/>
          <a:srcRect l="23602" t="22476" r="40840" b="32572"/>
          <a:stretch/>
        </p:blipFill>
        <p:spPr>
          <a:xfrm>
            <a:off x="8887236" y="4427451"/>
            <a:ext cx="2890782" cy="205454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2" name="Прямоугольник 11"/>
          <p:cNvSpPr/>
          <p:nvPr/>
        </p:nvSpPr>
        <p:spPr>
          <a:xfrm>
            <a:off x="3351481" y="2982934"/>
            <a:ext cx="558037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400" b="1" dirty="0">
                <a:solidFill>
                  <a:srgbClr val="FFC000"/>
                </a:solidFill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</a:rPr>
              <a:t>ТРИМАЙМОСЯ</a:t>
            </a:r>
            <a:endParaRPr lang="uk-UA" sz="5400" dirty="0"/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 rotWithShape="1">
          <a:blip r:embed="rId2"/>
          <a:srcRect l="23602" t="22476" r="40840" b="32572"/>
          <a:stretch/>
        </p:blipFill>
        <p:spPr>
          <a:xfrm>
            <a:off x="418172" y="2455423"/>
            <a:ext cx="2801543" cy="199112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4" name="Рисунок 13"/>
          <p:cNvPicPr>
            <a:picLocks noChangeAspect="1"/>
          </p:cNvPicPr>
          <p:nvPr/>
        </p:nvPicPr>
        <p:blipFill rotWithShape="1">
          <a:blip r:embed="rId2"/>
          <a:srcRect l="23602" t="22476" r="40840" b="32572"/>
          <a:stretch/>
        </p:blipFill>
        <p:spPr>
          <a:xfrm>
            <a:off x="418171" y="326165"/>
            <a:ext cx="2801543" cy="199112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5" name="Рисунок 14"/>
          <p:cNvPicPr>
            <a:picLocks noChangeAspect="1"/>
          </p:cNvPicPr>
          <p:nvPr/>
        </p:nvPicPr>
        <p:blipFill rotWithShape="1">
          <a:blip r:embed="rId2"/>
          <a:srcRect l="23602" t="22476" r="40840" b="32572"/>
          <a:stretch/>
        </p:blipFill>
        <p:spPr>
          <a:xfrm>
            <a:off x="8931855" y="2317286"/>
            <a:ext cx="2801543" cy="199112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6" name="Рисунок 15"/>
          <p:cNvPicPr>
            <a:picLocks noChangeAspect="1"/>
          </p:cNvPicPr>
          <p:nvPr/>
        </p:nvPicPr>
        <p:blipFill rotWithShape="1">
          <a:blip r:embed="rId2"/>
          <a:srcRect l="23602" t="22476" r="40840" b="32572"/>
          <a:stretch/>
        </p:blipFill>
        <p:spPr>
          <a:xfrm>
            <a:off x="8887236" y="207121"/>
            <a:ext cx="2801543" cy="199112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7" name="Рисунок 16"/>
          <p:cNvPicPr>
            <a:picLocks noChangeAspect="1"/>
          </p:cNvPicPr>
          <p:nvPr/>
        </p:nvPicPr>
        <p:blipFill rotWithShape="1">
          <a:blip r:embed="rId2"/>
          <a:srcRect l="23602" t="22476" r="40840" b="32572"/>
          <a:stretch/>
        </p:blipFill>
        <p:spPr>
          <a:xfrm>
            <a:off x="3201424" y="258747"/>
            <a:ext cx="2801543" cy="199112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8" name="Рисунок 17"/>
          <p:cNvPicPr>
            <a:picLocks noChangeAspect="1"/>
          </p:cNvPicPr>
          <p:nvPr/>
        </p:nvPicPr>
        <p:blipFill rotWithShape="1">
          <a:blip r:embed="rId2"/>
          <a:srcRect l="23602" t="22476" r="40840" b="32572"/>
          <a:stretch/>
        </p:blipFill>
        <p:spPr>
          <a:xfrm>
            <a:off x="6044330" y="250308"/>
            <a:ext cx="2801543" cy="199112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1585139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3E4F19A7-A959-40BB-972C-4880BAF8EB0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132</TotalTime>
  <Words>246</Words>
  <Application>Microsoft Office PowerPoint</Application>
  <PresentationFormat>Широкий екран</PresentationFormat>
  <Paragraphs>27</Paragraphs>
  <Slides>6</Slides>
  <Notes>0</Notes>
  <HiddenSlides>1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6</vt:i4>
      </vt:variant>
    </vt:vector>
  </HeadingPairs>
  <TitlesOfParts>
    <vt:vector size="11" baseType="lpstr">
      <vt:lpstr>Meiryo</vt:lpstr>
      <vt:lpstr>Arial</vt:lpstr>
      <vt:lpstr>Calibri</vt:lpstr>
      <vt:lpstr>Calibri Light</vt:lpstr>
      <vt:lpstr>Office Theme</vt:lpstr>
      <vt:lpstr>Оптимальні моделі профільного навчання очима вчителя-словесника</vt:lpstr>
      <vt:lpstr>Який настрій? </vt:lpstr>
      <vt:lpstr>Очікування</vt:lpstr>
      <vt:lpstr>Робота в малих групах</vt:lpstr>
      <vt:lpstr>Рефлексія</vt:lpstr>
      <vt:lpstr>Презентація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Оптимальні моделі профільного навчання очима вчителя-словесника</dc:title>
  <dc:creator>vip-fast</dc:creator>
  <cp:lastModifiedBy>user</cp:lastModifiedBy>
  <cp:revision>17</cp:revision>
  <dcterms:created xsi:type="dcterms:W3CDTF">2024-05-16T07:23:07Z</dcterms:created>
  <dcterms:modified xsi:type="dcterms:W3CDTF">2024-05-18T21:15:39Z</dcterms:modified>
</cp:coreProperties>
</file>