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58" r:id="rId3"/>
    <p:sldId id="262" r:id="rId4"/>
    <p:sldId id="259" r:id="rId5"/>
    <p:sldId id="267" r:id="rId6"/>
    <p:sldId id="268" r:id="rId7"/>
    <p:sldId id="270" r:id="rId8"/>
    <p:sldId id="269" r:id="rId9"/>
    <p:sldId id="271" r:id="rId10"/>
    <p:sldId id="263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78045-0EFD-4A88-8F3E-A0791F457A4A}" type="datetimeFigureOut">
              <a:rPr lang="uk-UA" smtClean="0"/>
              <a:t>20.05.2024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1FA2C-6DBA-46C5-B7F3-0411799AF60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0131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F51B-B70A-4B03-80E3-F9265945269D}" type="datetimeFigureOut">
              <a:rPr lang="uk-UA" smtClean="0"/>
              <a:t>20.05.2024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79C5F-8642-490D-B342-DC27D24EF8B5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496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F51B-B70A-4B03-80E3-F9265945269D}" type="datetimeFigureOut">
              <a:rPr lang="uk-UA" smtClean="0"/>
              <a:t>20.05.2024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79C5F-8642-490D-B342-DC27D24EF8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0469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F51B-B70A-4B03-80E3-F9265945269D}" type="datetimeFigureOut">
              <a:rPr lang="uk-UA" smtClean="0"/>
              <a:t>20.05.2024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79C5F-8642-490D-B342-DC27D24EF8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976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F51B-B70A-4B03-80E3-F9265945269D}" type="datetimeFigureOut">
              <a:rPr lang="uk-UA" smtClean="0"/>
              <a:t>20.05.2024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79C5F-8642-490D-B342-DC27D24EF8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238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F51B-B70A-4B03-80E3-F9265945269D}" type="datetimeFigureOut">
              <a:rPr lang="uk-UA" smtClean="0"/>
              <a:t>20.05.2024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79C5F-8642-490D-B342-DC27D24EF8B5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4975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F51B-B70A-4B03-80E3-F9265945269D}" type="datetimeFigureOut">
              <a:rPr lang="uk-UA" smtClean="0"/>
              <a:t>20.05.2024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79C5F-8642-490D-B342-DC27D24EF8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941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F51B-B70A-4B03-80E3-F9265945269D}" type="datetimeFigureOut">
              <a:rPr lang="uk-UA" smtClean="0"/>
              <a:t>20.05.2024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79C5F-8642-490D-B342-DC27D24EF8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799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F51B-B70A-4B03-80E3-F9265945269D}" type="datetimeFigureOut">
              <a:rPr lang="uk-UA" smtClean="0"/>
              <a:t>20.05.2024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79C5F-8642-490D-B342-DC27D24EF8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4975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F51B-B70A-4B03-80E3-F9265945269D}" type="datetimeFigureOut">
              <a:rPr lang="uk-UA" smtClean="0"/>
              <a:t>20.05.2024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79C5F-8642-490D-B342-DC27D24EF8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0536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450F51B-B70A-4B03-80E3-F9265945269D}" type="datetimeFigureOut">
              <a:rPr lang="uk-UA" smtClean="0"/>
              <a:t>20.05.2024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679C5F-8642-490D-B342-DC27D24EF8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5733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F51B-B70A-4B03-80E3-F9265945269D}" type="datetimeFigureOut">
              <a:rPr lang="uk-UA" smtClean="0"/>
              <a:t>20.05.2024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79C5F-8642-490D-B342-DC27D24EF8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3197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450F51B-B70A-4B03-80E3-F9265945269D}" type="datetimeFigureOut">
              <a:rPr lang="uk-UA" smtClean="0"/>
              <a:t>20.05.2024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8679C5F-8642-490D-B342-DC27D24EF8B5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907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8MrxvuT22us" TargetMode="External"/><Relationship Id="rId3" Type="http://schemas.openxmlformats.org/officeDocument/2006/relationships/hyperlink" Target="https://zakon.rada.gov.ua/laws/show/988-2016-&#1088;" TargetMode="External"/><Relationship Id="rId7" Type="http://schemas.openxmlformats.org/officeDocument/2006/relationships/hyperlink" Target="https://www.youtube.com/watch?v=1NLP-R7b-bI" TargetMode="External"/><Relationship Id="rId2" Type="http://schemas.openxmlformats.org/officeDocument/2006/relationships/hyperlink" Target="https://zakon.rada.gov.ua/laws/show/2145-1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IxGxh-WctoI86JuPeeR4OYtZWbp0Q0ue/view?fbclid=IwAR2hJoCd6Ns9TW2E-LIMoXdhWUCWuN3y8XeBxfHbC92MDMvHn2fzrSkghu8" TargetMode="External"/><Relationship Id="rId5" Type="http://schemas.openxmlformats.org/officeDocument/2006/relationships/hyperlink" Target="https://bitly.ws/3hfrB" TargetMode="External"/><Relationship Id="rId4" Type="http://schemas.openxmlformats.org/officeDocument/2006/relationships/hyperlink" Target="https://doi.org/10.37472/v.naes.2023.520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Оптимальні моделі профільного навчання очима </a:t>
            </a:r>
            <a:r>
              <a:rPr lang="ru-RU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вчителя-словесника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97280" y="4469269"/>
            <a:ext cx="10058400" cy="1143000"/>
          </a:xfrm>
        </p:spPr>
        <p:txBody>
          <a:bodyPr/>
          <a:lstStyle/>
          <a:p>
            <a:r>
              <a:rPr lang="uk-UA" dirty="0" smtClean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56588" y="4809936"/>
            <a:ext cx="1582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>
                <a:solidFill>
                  <a:schemeClr val="accent1"/>
                </a:solidFill>
              </a:rPr>
              <a:t>16.05.2024</a:t>
            </a:r>
            <a:endParaRPr lang="uk-UA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189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Джерела</a:t>
            </a:r>
            <a:endParaRPr lang="uk-UA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uk-UA" dirty="0"/>
              <a:t>Закон України  «Про освіту» . (2017, 5 вересня).  </a:t>
            </a:r>
            <a:r>
              <a:rPr lang="en-US" dirty="0">
                <a:hlinkClick r:id="rId2"/>
              </a:rPr>
              <a:t>https://zakon.rada.gov.ua/laws/show/2145-19</a:t>
            </a:r>
            <a:r>
              <a:rPr lang="uk-UA" dirty="0"/>
              <a:t> Кабінет Міністрів України. (2016, 14 грудня).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dirty="0"/>
              <a:t>Про схвалення Концепції реалізації державної політики у сфері реформування загальної середньої освіти «Нова українська школа» на період до 2029 року (988-р). </a:t>
            </a:r>
            <a:r>
              <a:rPr lang="en-US" dirty="0">
                <a:hlinkClick r:id="rId3"/>
              </a:rPr>
              <a:t>https://zakon.rada.gov.ua/laws/show/988-2016-</a:t>
            </a:r>
            <a:r>
              <a:rPr lang="uk-UA" dirty="0">
                <a:hlinkClick r:id="rId3"/>
              </a:rPr>
              <a:t>р</a:t>
            </a:r>
            <a:r>
              <a:rPr lang="uk-UA" dirty="0"/>
              <a:t> 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dirty="0"/>
              <a:t>Кремень, В.Г., Топузов, О.М., Ляшенко, О.І., Мальований, Ю.І., </a:t>
            </a:r>
            <a:r>
              <a:rPr lang="uk-UA" dirty="0" smtClean="0"/>
              <a:t> </a:t>
            </a:r>
            <a:r>
              <a:rPr lang="uk-UA" dirty="0" err="1"/>
              <a:t>Засєкіна</a:t>
            </a:r>
            <a:r>
              <a:rPr lang="uk-UA" dirty="0"/>
              <a:t> Т.М. (2023). Профільна середня освіта: концептуальні засади для Нової української школи. Вісник Національної академії педагогічних наук України 5(2). </a:t>
            </a:r>
            <a:r>
              <a:rPr lang="en-US" dirty="0">
                <a:hlinkClick r:id="rId4"/>
              </a:rPr>
              <a:t>https://doi.org/10.37472/v.naes.2023.5201</a:t>
            </a:r>
            <a:r>
              <a:rPr lang="uk-UA" dirty="0"/>
              <a:t> </a:t>
            </a:r>
            <a:endParaRPr lang="en-US" dirty="0"/>
          </a:p>
          <a:p>
            <a:pPr marL="342900" indent="-342900" algn="just">
              <a:buFont typeface="+mj-lt"/>
              <a:buAutoNum type="arabicPeriod"/>
            </a:pPr>
            <a:r>
              <a:rPr lang="uk-UA" dirty="0"/>
              <a:t>Міністерство освіти і науки України. (2024, 11 берез-ня). Стратегічний план діяльності Міністерства освіти і науки України до 2027 року «Освіта </a:t>
            </a:r>
            <a:r>
              <a:rPr lang="uk-UA" dirty="0" smtClean="0"/>
              <a:t>переможців</a:t>
            </a:r>
            <a:r>
              <a:rPr lang="uk-UA" dirty="0"/>
              <a:t>». </a:t>
            </a:r>
            <a:r>
              <a:rPr lang="en-US" dirty="0">
                <a:hlinkClick r:id="rId5"/>
              </a:rPr>
              <a:t>https://bitly.ws/3hfrB</a:t>
            </a:r>
            <a:endParaRPr lang="uk-UA" dirty="0"/>
          </a:p>
          <a:p>
            <a:pPr marL="342900" indent="-342900" algn="just">
              <a:buFont typeface="+mj-lt"/>
              <a:buAutoNum type="arabicPeriod"/>
            </a:pPr>
            <a:r>
              <a:rPr lang="uk-UA" dirty="0"/>
              <a:t>Закон України «Про освіту». (2017, 5 вересня). </a:t>
            </a:r>
            <a:r>
              <a:rPr lang="en-US" dirty="0">
                <a:hlinkClick r:id="rId2"/>
              </a:rPr>
              <a:t>https://zakon.rada.gov.ua/laws/show/2145-19</a:t>
            </a:r>
            <a:r>
              <a:rPr lang="uk-UA" dirty="0"/>
              <a:t> </a:t>
            </a:r>
            <a:r>
              <a:rPr lang="en-US" dirty="0"/>
              <a:t> </a:t>
            </a:r>
            <a:r>
              <a:rPr lang="uk-UA" dirty="0"/>
              <a:t>Кабінет Міністрів України. (2016, 14 грудня).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dirty="0"/>
              <a:t>Про схвалення Концепції реалізації державної </a:t>
            </a:r>
            <a:r>
              <a:rPr lang="uk-UA" dirty="0" smtClean="0"/>
              <a:t>політики </a:t>
            </a:r>
            <a:r>
              <a:rPr lang="uk-UA" dirty="0"/>
              <a:t>у сфері реформування загальної середньої освіти «Нова українська школа» на період до 2029 року (988-р). </a:t>
            </a:r>
            <a:r>
              <a:rPr lang="en-US" dirty="0">
                <a:hlinkClick r:id="rId3"/>
              </a:rPr>
              <a:t>https://zakon.rada.gov.ua/laws/show/988-2016-</a:t>
            </a:r>
            <a:r>
              <a:rPr lang="uk-UA" dirty="0">
                <a:hlinkClick r:id="rId3"/>
              </a:rPr>
              <a:t>р</a:t>
            </a:r>
            <a:r>
              <a:rPr lang="uk-UA" dirty="0"/>
              <a:t> 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dirty="0"/>
              <a:t>Кремень, В.Г., Топузов, О.М., Ляшенко, О.І., </a:t>
            </a:r>
            <a:r>
              <a:rPr lang="uk-UA" dirty="0" smtClean="0"/>
              <a:t>Мальований</a:t>
            </a:r>
            <a:r>
              <a:rPr lang="uk-UA" dirty="0"/>
              <a:t>, Ю.І., &amp; </a:t>
            </a:r>
            <a:r>
              <a:rPr lang="uk-UA" dirty="0" err="1"/>
              <a:t>Засєкіна</a:t>
            </a:r>
            <a:r>
              <a:rPr lang="uk-UA" dirty="0"/>
              <a:t> Т.М. (2023). Профільна </a:t>
            </a:r>
            <a:r>
              <a:rPr lang="uk-UA" dirty="0" smtClean="0"/>
              <a:t>середня </a:t>
            </a:r>
            <a:r>
              <a:rPr lang="uk-UA" dirty="0"/>
              <a:t>освіта: концептуальні засади для Нової української школи. Вісник Національної академії педагогічних наук України, 5(2). </a:t>
            </a:r>
            <a:r>
              <a:rPr lang="en-US" dirty="0">
                <a:hlinkClick r:id="rId4"/>
              </a:rPr>
              <a:t>https://doi.org/10.37472/v.naes.2023.5201</a:t>
            </a:r>
            <a:r>
              <a:rPr lang="uk-UA" dirty="0"/>
              <a:t> </a:t>
            </a:r>
            <a:endParaRPr lang="en-US" dirty="0"/>
          </a:p>
          <a:p>
            <a:pPr marL="342900" indent="-342900" algn="just">
              <a:buFont typeface="+mj-lt"/>
              <a:buAutoNum type="arabicPeriod"/>
            </a:pPr>
            <a:r>
              <a:rPr lang="uk-UA" dirty="0"/>
              <a:t>Міністерство освіти і науки України. (2024, 11 берез-ня). Стратегічний план діяльності Міністерства освіти і науки України до 2027 року «Освіта переможців». </a:t>
            </a:r>
            <a:r>
              <a:rPr lang="en-US" dirty="0">
                <a:hlinkClick r:id="rId5"/>
              </a:rPr>
              <a:t>https://bitly.ws/3hfrB</a:t>
            </a:r>
            <a:r>
              <a:rPr lang="uk-UA" dirty="0"/>
              <a:t> </a:t>
            </a:r>
            <a:endParaRPr lang="uk-UA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uk-UA" dirty="0" err="1" smtClean="0"/>
              <a:t>Курикулум</a:t>
            </a:r>
            <a:r>
              <a:rPr lang="uk-UA" dirty="0" smtClean="0"/>
              <a:t> профільної середньої освіти </a:t>
            </a:r>
            <a:r>
              <a:rPr lang="en-US" dirty="0" smtClean="0">
                <a:hlinkClick r:id="rId6"/>
              </a:rPr>
              <a:t>https</a:t>
            </a:r>
            <a:r>
              <a:rPr lang="en-US" dirty="0">
                <a:hlinkClick r:id="rId6"/>
              </a:rPr>
              <a:t>://</a:t>
            </a:r>
            <a:r>
              <a:rPr lang="en-US" dirty="0" smtClean="0">
                <a:hlinkClick r:id="rId6"/>
              </a:rPr>
              <a:t>drive.google.com/file/d/1IxGxh-WctoI86JuPeeR4OYtZWbp0Q0ue/view?fbclid=IwAR2hJoCd6Ns9TW2E-LIMoXdhWUCWuN3y8XeBxfHbC92MDMvHn2fzrSkghu8</a:t>
            </a:r>
            <a:r>
              <a:rPr lang="uk-UA" dirty="0" smtClean="0"/>
              <a:t> 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dirty="0" smtClean="0"/>
              <a:t>Національний </a:t>
            </a:r>
            <a:r>
              <a:rPr lang="uk-UA" dirty="0"/>
              <a:t>форум: «Реформування старшої профільної середньої освіти (академічний ліцей)». </a:t>
            </a:r>
            <a:r>
              <a:rPr lang="en-US" dirty="0"/>
              <a:t>URL : </a:t>
            </a:r>
            <a:r>
              <a:rPr lang="en-US" dirty="0">
                <a:hlinkClick r:id="rId7"/>
              </a:rPr>
              <a:t>https://www.youtube.com/watch?v=1NLP-R7b-bI</a:t>
            </a:r>
            <a:r>
              <a:rPr lang="en-US" dirty="0"/>
              <a:t>, </a:t>
            </a:r>
            <a:r>
              <a:rPr lang="en-US" dirty="0">
                <a:hlinkClick r:id="rId8"/>
              </a:rPr>
              <a:t>https://www.youtube.com/watch?v=8MrxvuT22us</a:t>
            </a:r>
            <a:r>
              <a:rPr lang="en-US" dirty="0"/>
              <a:t> </a:t>
            </a:r>
            <a:endParaRPr lang="uk-UA" dirty="0"/>
          </a:p>
          <a:p>
            <a:pPr marL="342900" indent="-342900" algn="just">
              <a:buFont typeface="+mj-lt"/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15831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Профілізація загальної середньої  освіти</a:t>
            </a:r>
            <a:endParaRPr lang="uk-UA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Профілізація </a:t>
            </a:r>
            <a:r>
              <a:rPr lang="ru-RU" sz="2800" dirty="0"/>
              <a:t>загальної середньої </a:t>
            </a:r>
            <a:r>
              <a:rPr lang="ru-RU" sz="2800" dirty="0" smtClean="0"/>
              <a:t> освіти </a:t>
            </a:r>
            <a:r>
              <a:rPr lang="uk-UA" sz="2800" dirty="0" smtClean="0"/>
              <a:t>академічного спрямування досягається завдяки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/>
              <a:t>вивченню </a:t>
            </a:r>
            <a:r>
              <a:rPr lang="uk-UA" sz="2800" dirty="0"/>
              <a:t>окремих освітніх компонентів </a:t>
            </a:r>
            <a:r>
              <a:rPr lang="uk-UA" sz="2800" dirty="0" smtClean="0"/>
              <a:t> на </a:t>
            </a:r>
            <a:r>
              <a:rPr lang="uk-UA" sz="2800" dirty="0"/>
              <a:t>поглибленому рівні</a:t>
            </a:r>
            <a:r>
              <a:rPr lang="uk-UA" sz="2800" dirty="0" smtClean="0"/>
              <a:t>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/>
              <a:t>запровадженню  спеціальних </a:t>
            </a:r>
            <a:r>
              <a:rPr lang="uk-UA" sz="2800" dirty="0"/>
              <a:t>курсів, які розширюють сферу </a:t>
            </a:r>
            <a:r>
              <a:rPr lang="uk-UA" sz="2800" dirty="0" smtClean="0"/>
              <a:t>пізнання </a:t>
            </a:r>
            <a:r>
              <a:rPr lang="uk-UA" sz="2800" dirty="0"/>
              <a:t>учнів у відповідній галузі знань чи виді </a:t>
            </a:r>
            <a:r>
              <a:rPr lang="uk-UA" sz="2800" dirty="0" smtClean="0"/>
              <a:t> діяльності</a:t>
            </a:r>
            <a:r>
              <a:rPr lang="uk-UA" sz="2800" dirty="0"/>
              <a:t>. </a:t>
            </a:r>
            <a:endParaRPr lang="uk-UA" sz="2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/>
              <a:t>факультативний  складник для </a:t>
            </a:r>
            <a:r>
              <a:rPr lang="uk-UA" sz="2800" dirty="0" err="1" smtClean="0"/>
              <a:t>задовілення</a:t>
            </a:r>
            <a:r>
              <a:rPr lang="uk-UA" sz="2800" dirty="0" smtClean="0"/>
              <a:t> своїх додаткових освітніх  потреб </a:t>
            </a:r>
            <a:r>
              <a:rPr lang="uk-UA" sz="2800" dirty="0"/>
              <a:t>у певній галузі знань чи виді діяльності.</a:t>
            </a:r>
          </a:p>
          <a:p>
            <a:pPr marL="0" indent="0">
              <a:buNone/>
            </a:pPr>
            <a:r>
              <a:rPr lang="uk-UA" sz="2800" dirty="0" smtClean="0"/>
              <a:t/>
            </a:r>
            <a:br>
              <a:rPr lang="uk-UA" sz="2800" dirty="0" smtClean="0"/>
            </a:b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936249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Зміст профільної освіти</a:t>
            </a:r>
            <a:endParaRPr lang="uk-UA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3200" dirty="0" smtClean="0"/>
              <a:t>У </a:t>
            </a:r>
            <a:r>
              <a:rPr lang="uk-UA" sz="3200" dirty="0"/>
              <a:t>змісті профільної середньої освіти </a:t>
            </a:r>
            <a:r>
              <a:rPr lang="uk-UA" sz="3200" dirty="0" smtClean="0"/>
              <a:t>мають </a:t>
            </a:r>
            <a:r>
              <a:rPr lang="uk-UA" sz="3200" dirty="0"/>
              <a:t>бути такі </a:t>
            </a:r>
            <a:r>
              <a:rPr lang="uk-UA" sz="3200" dirty="0" smtClean="0"/>
              <a:t> три складники:</a:t>
            </a:r>
            <a:endParaRPr lang="uk-UA" sz="3200" dirty="0"/>
          </a:p>
          <a:p>
            <a:pPr>
              <a:buFont typeface="Wingdings" panose="05000000000000000000" pitchFamily="2" charset="2"/>
              <a:buChar char="q"/>
            </a:pPr>
            <a:r>
              <a:rPr lang="uk-UA" sz="3200" dirty="0" smtClean="0"/>
              <a:t> базовий </a:t>
            </a:r>
            <a:r>
              <a:rPr lang="uk-UA" sz="3200" dirty="0"/>
              <a:t>(основний) зміст освіти;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3200" dirty="0" smtClean="0"/>
              <a:t>зміст</a:t>
            </a:r>
            <a:r>
              <a:rPr lang="uk-UA" sz="3200" dirty="0"/>
              <a:t>, що забезпечує профільну спрямованість;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3200" dirty="0" smtClean="0"/>
              <a:t> </a:t>
            </a:r>
            <a:r>
              <a:rPr lang="uk-UA" sz="3200" dirty="0" smtClean="0"/>
              <a:t>зміст факультативних занять, які дають можливість учням набути додаткових компетентностей за своїми інтересами.</a:t>
            </a:r>
          </a:p>
          <a:p>
            <a:pPr marL="0" indent="0">
              <a:buNone/>
            </a:pP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8468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Реалізація змісту профільної освіти</a:t>
            </a:r>
            <a:endParaRPr lang="uk-UA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uk-UA" sz="2800" dirty="0"/>
              <a:t>П</a:t>
            </a:r>
            <a:r>
              <a:rPr lang="uk-UA" sz="2800" dirty="0" smtClean="0"/>
              <a:t>ерший із наведених складників - </a:t>
            </a:r>
            <a:r>
              <a:rPr lang="uk-UA" sz="2800" b="1" dirty="0"/>
              <a:t>базовий (основний) зміст освіти</a:t>
            </a:r>
            <a:r>
              <a:rPr lang="uk-UA" sz="2800" dirty="0"/>
              <a:t> </a:t>
            </a:r>
            <a:r>
              <a:rPr lang="uk-UA" sz="2800" dirty="0" smtClean="0"/>
              <a:t>- визначається Державним стандартом у вигляді вимог до обов’язкових результатів навчання;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/>
              <a:t>другий складник </a:t>
            </a:r>
            <a:r>
              <a:rPr lang="uk-UA" sz="2800" b="1" dirty="0" smtClean="0"/>
              <a:t>- </a:t>
            </a:r>
            <a:r>
              <a:rPr lang="uk-UA" sz="2800" b="1" dirty="0"/>
              <a:t>зміст, що забезпечує профільну </a:t>
            </a:r>
            <a:r>
              <a:rPr lang="uk-UA" sz="2800" b="1" dirty="0" smtClean="0"/>
              <a:t>спрямованість</a:t>
            </a:r>
            <a:r>
              <a:rPr lang="uk-UA" sz="2800" dirty="0" smtClean="0"/>
              <a:t> - </a:t>
            </a:r>
            <a:r>
              <a:rPr lang="uk-UA" sz="2800" dirty="0"/>
              <a:t>формується </a:t>
            </a:r>
            <a:r>
              <a:rPr lang="uk-UA" sz="2800" dirty="0" smtClean="0"/>
              <a:t>на основі модельних навчальних програм поглибленого змісту і спецкурсів, рекомендованих МОН України;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/>
              <a:t>третій </a:t>
            </a:r>
            <a:r>
              <a:rPr lang="uk-UA" sz="2800" dirty="0"/>
              <a:t>складник </a:t>
            </a:r>
            <a:r>
              <a:rPr lang="uk-UA" sz="2800" dirty="0" smtClean="0"/>
              <a:t>- </a:t>
            </a:r>
            <a:r>
              <a:rPr lang="uk-UA" sz="2800" b="1" dirty="0" smtClean="0"/>
              <a:t>зміст </a:t>
            </a:r>
            <a:r>
              <a:rPr lang="uk-UA" sz="2800" b="1" dirty="0"/>
              <a:t>факультативних занять, які дають можливість учням набути додаткових компетентностей за своїми інтересами </a:t>
            </a:r>
            <a:r>
              <a:rPr lang="uk-UA" sz="2800" b="1" dirty="0" smtClean="0"/>
              <a:t> </a:t>
            </a:r>
            <a:r>
              <a:rPr lang="uk-UA" sz="2800" dirty="0" smtClean="0"/>
              <a:t>-формує заклад освіти самостійно, виходячи з потреб своїх учнів, наявних кадрових можливостей і матеріально-технічних ресурсів.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8082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Структура освітніх компонентів</a:t>
            </a:r>
            <a:endParaRPr lang="uk-UA" dirty="0"/>
          </a:p>
        </p:txBody>
      </p:sp>
      <p:sp>
        <p:nvSpPr>
          <p:cNvPr id="6" name="Google Shape;1142;p43"/>
          <p:cNvSpPr txBox="1"/>
          <p:nvPr/>
        </p:nvSpPr>
        <p:spPr>
          <a:xfrm>
            <a:off x="1097280" y="1924334"/>
            <a:ext cx="2587782" cy="1646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dirty="0">
                <a:sym typeface="Times New Roman"/>
              </a:rPr>
              <a:t>Обов’язкові освітні компоненти</a:t>
            </a:r>
            <a:endParaRPr dirty="0">
              <a:sym typeface="Times New Roman"/>
            </a:endParaRPr>
          </a:p>
          <a:p>
            <a:pPr algn="ctr"/>
            <a:r>
              <a:rPr lang="en" dirty="0">
                <a:sym typeface="Times New Roman"/>
              </a:rPr>
              <a:t>(базові предмети незалежно від напряму</a:t>
            </a:r>
            <a:r>
              <a:rPr lang="en" sz="1600" b="1" dirty="0">
                <a:solidFill>
                  <a:schemeClr val="dk1"/>
                </a:solidFill>
                <a:latin typeface="Segoe UI Light" panose="020B0502040204020203" pitchFamily="34" charset="0"/>
                <a:ea typeface="Times New Roman"/>
                <a:cs typeface="Times New Roman"/>
                <a:sym typeface="Times New Roman"/>
              </a:rPr>
              <a:t>)</a:t>
            </a:r>
            <a:endParaRPr sz="1600" b="1" dirty="0">
              <a:solidFill>
                <a:schemeClr val="dk1"/>
              </a:solidFill>
              <a:latin typeface="Segoe UI Light" panose="020B0502040204020203" pitchFamily="34" charset="0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Google Shape;1140;p43"/>
          <p:cNvSpPr txBox="1"/>
          <p:nvPr/>
        </p:nvSpPr>
        <p:spPr>
          <a:xfrm>
            <a:off x="1097280" y="3794078"/>
            <a:ext cx="2587782" cy="18600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dirty="0">
                <a:sym typeface="Times New Roman"/>
              </a:rPr>
              <a:t>Основні компоненти за </a:t>
            </a:r>
            <a:r>
              <a:rPr lang="en" dirty="0" smtClean="0">
                <a:sym typeface="Times New Roman"/>
              </a:rPr>
              <a:t>вибором</a:t>
            </a:r>
            <a:r>
              <a:rPr lang="uk-UA" dirty="0" smtClean="0">
                <a:sym typeface="Times New Roman"/>
              </a:rPr>
              <a:t> </a:t>
            </a:r>
            <a:r>
              <a:rPr lang="en" dirty="0" smtClean="0">
                <a:sym typeface="Times New Roman"/>
              </a:rPr>
              <a:t>(в </a:t>
            </a:r>
            <a:r>
              <a:rPr lang="en" dirty="0">
                <a:sym typeface="Times New Roman"/>
              </a:rPr>
              <a:t>межах </a:t>
            </a:r>
            <a:r>
              <a:rPr lang="en" dirty="0" smtClean="0">
                <a:sym typeface="Times New Roman"/>
              </a:rPr>
              <a:t>напряму</a:t>
            </a:r>
            <a:r>
              <a:rPr lang="en" dirty="0">
                <a:sym typeface="Times New Roman"/>
              </a:rPr>
              <a:t>)</a:t>
            </a:r>
            <a:endParaRPr dirty="0">
              <a:sym typeface="Times New Roman"/>
            </a:endParaRPr>
          </a:p>
        </p:txBody>
      </p:sp>
      <p:sp>
        <p:nvSpPr>
          <p:cNvPr id="8" name="Google Shape;1143;p43"/>
          <p:cNvSpPr txBox="1"/>
          <p:nvPr/>
        </p:nvSpPr>
        <p:spPr>
          <a:xfrm>
            <a:off x="8069884" y="1924334"/>
            <a:ext cx="3182400" cy="1646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dirty="0">
                <a:sym typeface="Times New Roman"/>
              </a:rPr>
              <a:t>Обов’язкові навчальні предмети та інтегровані курси</a:t>
            </a:r>
            <a:endParaRPr dirty="0">
              <a:sym typeface="Times New Roman"/>
            </a:endParaRPr>
          </a:p>
          <a:p>
            <a:pPr algn="ctr"/>
            <a:r>
              <a:rPr lang="en" dirty="0">
                <a:sym typeface="Times New Roman"/>
              </a:rPr>
              <a:t>(за обраним напрямом)</a:t>
            </a:r>
            <a:endParaRPr sz="2400" u="sng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Google Shape;1141;p43"/>
          <p:cNvSpPr txBox="1"/>
          <p:nvPr/>
        </p:nvSpPr>
        <p:spPr>
          <a:xfrm>
            <a:off x="8069884" y="3803942"/>
            <a:ext cx="3182400" cy="17527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lang="uk-UA" dirty="0" smtClean="0">
              <a:sym typeface="Times New Roman"/>
            </a:endParaRPr>
          </a:p>
          <a:p>
            <a:pPr algn="ctr"/>
            <a:endParaRPr lang="uk-UA" dirty="0">
              <a:sym typeface="Times New Roman"/>
            </a:endParaRPr>
          </a:p>
          <a:p>
            <a:pPr algn="ctr"/>
            <a:r>
              <a:rPr lang="en" dirty="0" smtClean="0">
                <a:sym typeface="Times New Roman"/>
              </a:rPr>
              <a:t>Освітні </a:t>
            </a:r>
            <a:r>
              <a:rPr lang="en" dirty="0">
                <a:sym typeface="Times New Roman"/>
              </a:rPr>
              <a:t>компоненти за вибором</a:t>
            </a:r>
            <a:endParaRPr dirty="0">
              <a:sym typeface="Times New Roman"/>
            </a:endParaRPr>
          </a:p>
          <a:p>
            <a:pPr algn="ctr"/>
            <a:r>
              <a:rPr lang="en" dirty="0">
                <a:sym typeface="Times New Roman"/>
              </a:rPr>
              <a:t>(поза напрямом</a:t>
            </a:r>
            <a:r>
              <a:rPr lang="en" dirty="0" smtClean="0">
                <a:sym typeface="Times New Roman"/>
              </a:rPr>
              <a:t>)</a:t>
            </a:r>
            <a:endParaRPr lang="uk-UA" dirty="0" smtClean="0">
              <a:sym typeface="Times New Roman"/>
            </a:endParaRPr>
          </a:p>
          <a:p>
            <a:pPr algn="ctr"/>
            <a:endParaRPr lang="uk-UA" dirty="0">
              <a:sym typeface="Times New Roman"/>
            </a:endParaRPr>
          </a:p>
          <a:p>
            <a:pPr algn="ctr"/>
            <a:endParaRPr dirty="0">
              <a:sym typeface="Times New Roman"/>
            </a:endParaRPr>
          </a:p>
        </p:txBody>
      </p:sp>
      <p:sp>
        <p:nvSpPr>
          <p:cNvPr id="10" name="Google Shape;1145;p43"/>
          <p:cNvSpPr txBox="1"/>
          <p:nvPr/>
        </p:nvSpPr>
        <p:spPr>
          <a:xfrm>
            <a:off x="4385538" y="5052283"/>
            <a:ext cx="3348800" cy="50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400" b="1" dirty="0">
                <a:sym typeface="Times New Roman"/>
              </a:rPr>
              <a:t>Професійна складова</a:t>
            </a:r>
            <a:endParaRPr sz="2400" b="1" dirty="0">
              <a:sym typeface="Times New Roman"/>
            </a:endParaRPr>
          </a:p>
        </p:txBody>
      </p:sp>
      <p:sp>
        <p:nvSpPr>
          <p:cNvPr id="11" name="Google Shape;1144;p43"/>
          <p:cNvSpPr txBox="1"/>
          <p:nvPr/>
        </p:nvSpPr>
        <p:spPr>
          <a:xfrm>
            <a:off x="4349492" y="2086829"/>
            <a:ext cx="3420892" cy="50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uk-UA" sz="2400" b="1" dirty="0" smtClean="0">
                <a:sym typeface="Times New Roman"/>
              </a:rPr>
              <a:t>Етапи навчання</a:t>
            </a:r>
            <a:endParaRPr sz="2400" b="1" dirty="0">
              <a:sym typeface="Times New Roman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349492" y="2875002"/>
            <a:ext cx="1669171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 клас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116153" y="2875002"/>
            <a:ext cx="1654231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11-12 класи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421584" y="3488602"/>
            <a:ext cx="3348800" cy="1384995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en" sz="2800" b="1" dirty="0" smtClean="0">
                <a:solidFill>
                  <a:schemeClr val="bg1"/>
                </a:solidFill>
              </a:rPr>
              <a:t>СТРУКТУРА </a:t>
            </a:r>
            <a:endParaRPr lang="uk-UA" sz="2800" b="1" dirty="0" smtClean="0">
              <a:solidFill>
                <a:schemeClr val="bg1"/>
              </a:solidFill>
            </a:endParaRPr>
          </a:p>
          <a:p>
            <a:pPr algn="ctr"/>
            <a:r>
              <a:rPr lang="uk-UA" sz="2800" b="1" dirty="0" smtClean="0">
                <a:solidFill>
                  <a:schemeClr val="bg1"/>
                </a:solidFill>
              </a:rPr>
              <a:t>О</a:t>
            </a:r>
            <a:r>
              <a:rPr lang="en" sz="2800" b="1" dirty="0" smtClean="0">
                <a:solidFill>
                  <a:schemeClr val="bg1"/>
                </a:solidFill>
              </a:rPr>
              <a:t>СВІТНІХ</a:t>
            </a:r>
            <a:endParaRPr lang="uk-UA" sz="2800" b="1" dirty="0" smtClean="0">
              <a:solidFill>
                <a:schemeClr val="bg1"/>
              </a:solidFill>
            </a:endParaRPr>
          </a:p>
          <a:p>
            <a:pPr algn="ctr"/>
            <a:r>
              <a:rPr lang="en" sz="2800" b="1" dirty="0" smtClean="0">
                <a:solidFill>
                  <a:schemeClr val="bg1"/>
                </a:solidFill>
              </a:rPr>
              <a:t> КОМПОНЕНТІВ</a:t>
            </a:r>
            <a:endParaRPr lang="uk-U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424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 </a:t>
            </a:r>
            <a:br>
              <a:rPr lang="uk-UA" b="1" dirty="0" smtClean="0"/>
            </a:br>
            <a:r>
              <a:rPr lang="uk-UA" b="1" dirty="0" smtClean="0"/>
              <a:t>Комунікативно-орієнтоване навчання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b="1" dirty="0" smtClean="0"/>
              <a:t>Завдання </a:t>
            </a:r>
            <a:r>
              <a:rPr lang="uk-UA" b="1" dirty="0"/>
              <a:t>на основі автентичних матеріалів:</a:t>
            </a:r>
            <a:r>
              <a:rPr lang="uk-UA" dirty="0"/>
              <a:t> Використання реальних текстів, таких як статті, вірші, або листи, для стимулювання мовного розвитку та навичок критичного мислення.</a:t>
            </a:r>
          </a:p>
          <a:p>
            <a:pPr lvl="0"/>
            <a:r>
              <a:rPr lang="uk-UA" b="1" dirty="0"/>
              <a:t>Рольові ігри та симуляції:</a:t>
            </a:r>
            <a:r>
              <a:rPr lang="uk-UA" dirty="0"/>
              <a:t> Створення ситуацій, які змушують учнів використовувати мову в реальних контекстах.</a:t>
            </a:r>
          </a:p>
          <a:p>
            <a:pPr lvl="0"/>
            <a:r>
              <a:rPr lang="uk-UA" b="1" dirty="0"/>
              <a:t>Проектна робота:</a:t>
            </a:r>
            <a:r>
              <a:rPr lang="uk-UA" dirty="0"/>
              <a:t> Завдання, які потребують від учнів дослідження, співпраці та представлення своїх знань у </a:t>
            </a:r>
            <a:r>
              <a:rPr lang="uk-UA" dirty="0" err="1"/>
              <a:t>мовній</a:t>
            </a:r>
            <a:r>
              <a:rPr lang="uk-UA" dirty="0"/>
              <a:t> формі.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88273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Розвиток навичок читання та </a:t>
            </a:r>
            <a:r>
              <a:rPr lang="uk-UA" b="1" dirty="0" smtClean="0"/>
              <a:t>письма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b="1" dirty="0" smtClean="0"/>
              <a:t>Широке </a:t>
            </a:r>
            <a:r>
              <a:rPr lang="uk-UA" b="1" dirty="0"/>
              <a:t>читання:</a:t>
            </a:r>
            <a:r>
              <a:rPr lang="uk-UA" dirty="0"/>
              <a:t> Заохочення учнів читати різноманітні тексти, щоб розвинути їхні навички розуміння та розширити знання.</a:t>
            </a:r>
          </a:p>
          <a:p>
            <a:pPr lvl="0"/>
            <a:r>
              <a:rPr lang="uk-UA" b="1" dirty="0"/>
              <a:t>Аналітичне читання:</a:t>
            </a:r>
            <a:r>
              <a:rPr lang="uk-UA" dirty="0"/>
              <a:t> Навчання учнів критично аналізувати тексти, ідентифікувати структуру та аргументи.</a:t>
            </a:r>
          </a:p>
          <a:p>
            <a:pPr lvl="0"/>
            <a:r>
              <a:rPr lang="uk-UA" b="1" dirty="0"/>
              <a:t>Письмо за різними жанрами:</a:t>
            </a:r>
            <a:r>
              <a:rPr lang="uk-UA" dirty="0"/>
              <a:t> Завдання, які дають учням можливість писати різні типи текстів, такі як оповідання, есе, або листи.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78202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Фокусування на граматиці та словниковому </a:t>
            </a:r>
            <a:r>
              <a:rPr lang="uk-UA" b="1" dirty="0" smtClean="0"/>
              <a:t>запасі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b="1" dirty="0" smtClean="0"/>
              <a:t>Пряма </a:t>
            </a:r>
            <a:r>
              <a:rPr lang="uk-UA" b="1" dirty="0"/>
              <a:t>інструкція:</a:t>
            </a:r>
            <a:r>
              <a:rPr lang="uk-UA" dirty="0"/>
              <a:t> Чітке та систематичне пояснення граматичних правил та введення нових слів.</a:t>
            </a:r>
          </a:p>
          <a:p>
            <a:pPr lvl="0"/>
            <a:r>
              <a:rPr lang="uk-UA" b="1" dirty="0"/>
              <a:t>Практичні вправи:</a:t>
            </a:r>
            <a:r>
              <a:rPr lang="uk-UA" dirty="0"/>
              <a:t> Завдання, які допомагають учням закріпити граматичні знання та розширити словниковий запас.</a:t>
            </a:r>
          </a:p>
          <a:p>
            <a:pPr lvl="0"/>
            <a:r>
              <a:rPr lang="uk-UA" b="1" dirty="0"/>
              <a:t>Ігри та вікторини:</a:t>
            </a:r>
            <a:r>
              <a:rPr lang="uk-UA" dirty="0"/>
              <a:t> Розважні способи перевірити розуміння граматики та словникового запасу.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49918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Використання </a:t>
            </a:r>
            <a:r>
              <a:rPr lang="uk-UA" b="1" dirty="0" smtClean="0"/>
              <a:t>технологій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b="1" dirty="0" smtClean="0"/>
              <a:t>Програмне </a:t>
            </a:r>
            <a:r>
              <a:rPr lang="uk-UA" b="1" dirty="0"/>
              <a:t>забезпечення для вивчення мов:</a:t>
            </a:r>
            <a:r>
              <a:rPr lang="uk-UA" dirty="0"/>
              <a:t> </a:t>
            </a:r>
            <a:r>
              <a:rPr lang="uk-UA" dirty="0" smtClean="0"/>
              <a:t>інтерактивні </a:t>
            </a:r>
            <a:r>
              <a:rPr lang="uk-UA" dirty="0"/>
              <a:t>програми та </a:t>
            </a:r>
            <a:r>
              <a:rPr lang="uk-UA" dirty="0" err="1" smtClean="0"/>
              <a:t>вебсайти</a:t>
            </a:r>
            <a:r>
              <a:rPr lang="uk-UA" dirty="0"/>
              <a:t>, які можуть допомогти учням з різними аспектами мови.</a:t>
            </a:r>
          </a:p>
          <a:p>
            <a:pPr lvl="0"/>
            <a:r>
              <a:rPr lang="uk-UA" b="1" dirty="0"/>
              <a:t>Онлайн-ресурси:</a:t>
            </a:r>
            <a:r>
              <a:rPr lang="uk-UA" dirty="0"/>
              <a:t> Доступ до автентичних матеріалів та інтерактивних вправ в Інтернеті.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5072057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748</Words>
  <Application>Microsoft Office PowerPoint</Application>
  <PresentationFormat>Широкоэкранный</PresentationFormat>
  <Paragraphs>62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Calibri</vt:lpstr>
      <vt:lpstr>Calibri Light</vt:lpstr>
      <vt:lpstr>Segoe UI Light</vt:lpstr>
      <vt:lpstr>Times New Roman</vt:lpstr>
      <vt:lpstr>Wingdings</vt:lpstr>
      <vt:lpstr>Ретро</vt:lpstr>
      <vt:lpstr>Оптимальні моделі профільного навчання очима вчителя-словесника</vt:lpstr>
      <vt:lpstr>Профілізація загальної середньої  освіти</vt:lpstr>
      <vt:lpstr>Зміст профільної освіти</vt:lpstr>
      <vt:lpstr>Реалізація змісту профільної освіти</vt:lpstr>
      <vt:lpstr>Структура освітніх компонентів</vt:lpstr>
      <vt:lpstr>  Комунікативно-орієнтоване навчання </vt:lpstr>
      <vt:lpstr>Розвиток навичок читання та письма</vt:lpstr>
      <vt:lpstr>Фокусування на граматиці та словниковому запасі</vt:lpstr>
      <vt:lpstr>Використання технологій</vt:lpstr>
      <vt:lpstr>Джерела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vip-fast</dc:creator>
  <cp:lastModifiedBy>vip-fast</cp:lastModifiedBy>
  <cp:revision>18</cp:revision>
  <dcterms:created xsi:type="dcterms:W3CDTF">2024-05-02T12:10:45Z</dcterms:created>
  <dcterms:modified xsi:type="dcterms:W3CDTF">2024-05-20T05:40:55Z</dcterms:modified>
</cp:coreProperties>
</file>