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72" r:id="rId4"/>
    <p:sldId id="259" r:id="rId5"/>
    <p:sldId id="278" r:id="rId6"/>
    <p:sldId id="258" r:id="rId7"/>
    <p:sldId id="652" r:id="rId8"/>
    <p:sldId id="269" r:id="rId9"/>
    <p:sldId id="260" r:id="rId10"/>
    <p:sldId id="266" r:id="rId11"/>
    <p:sldId id="407" r:id="rId12"/>
  </p:sldIdLst>
  <p:sldSz cx="18288000" cy="10287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T Serif Bold" panose="020B0604020202020204" charset="-52"/>
      <p:regular r:id="rId18"/>
    </p:embeddedFont>
    <p:embeddedFont>
      <p:font typeface="Telegraf" panose="020B0604020202020204" charset="0"/>
      <p:regular r:id="rId19"/>
    </p:embeddedFont>
    <p:embeddedFont>
      <p:font typeface="Telegraf Bold" panose="020B0604020202020204" charset="0"/>
      <p:regular r:id="rId20"/>
    </p:embeddedFont>
    <p:embeddedFont>
      <p:font typeface="Times New Roman Bold" panose="02020803070505020304" pitchFamily="18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21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C7C0F-4E1F-47FE-B7DC-46F6288E0ADF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73D3-EA44-4276-8C42-73AFBFEFA8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3149600"/>
            <a:ext cx="13238487" cy="4016472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5238477" y="2688337"/>
            <a:ext cx="1485899" cy="4571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13427964" y="4841749"/>
            <a:ext cx="5789693" cy="4572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8811" y="443594"/>
            <a:ext cx="1257299" cy="11515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7454891"/>
            <a:ext cx="13238489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2" y="1028700"/>
            <a:ext cx="13238489" cy="5143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1" y="8304998"/>
            <a:ext cx="13238487" cy="74056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97" y="1595126"/>
            <a:ext cx="13247724" cy="2059479"/>
          </a:xfrm>
        </p:spPr>
        <p:txBody>
          <a:bodyPr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314950"/>
            <a:ext cx="13238489" cy="371475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1322349" y="911004"/>
            <a:ext cx="120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4826688" y="3920681"/>
            <a:ext cx="979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4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817" y="1473201"/>
            <a:ext cx="12680859" cy="4044948"/>
          </a:xfrm>
        </p:spPr>
        <p:txBody>
          <a:bodyPr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2918918" y="5518149"/>
            <a:ext cx="11596829" cy="5132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7543799"/>
            <a:ext cx="13867346" cy="1496786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3556001"/>
            <a:ext cx="13238490" cy="27337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537451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3905253"/>
            <a:ext cx="471281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32430" y="4769647"/>
            <a:ext cx="4712819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082" y="3905250"/>
            <a:ext cx="4720514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69082" y="4769645"/>
            <a:ext cx="472051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32203" y="3905252"/>
            <a:ext cx="471859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832494" y="4769643"/>
            <a:ext cx="4718304" cy="427094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05956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58602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1" y="6799266"/>
            <a:ext cx="457565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001830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32431" y="7663659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3298" y="6799267"/>
            <a:ext cx="4575657" cy="864395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122694" y="3905250"/>
            <a:ext cx="4036865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855258" y="7663658"/>
            <a:ext cx="4575657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74163" y="6799268"/>
            <a:ext cx="4576643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44547" y="3905250"/>
            <a:ext cx="4036863" cy="23872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74163" y="7663656"/>
            <a:ext cx="4576644" cy="137692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6608747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96703" y="3854450"/>
            <a:ext cx="0" cy="523874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1667" y="9587758"/>
            <a:ext cx="5466423" cy="45720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238489" cy="106044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3905250"/>
            <a:ext cx="13238489" cy="512445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43159" y="9587758"/>
            <a:ext cx="1485899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7853" y="1917701"/>
            <a:ext cx="2114948" cy="712288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32" y="1917701"/>
            <a:ext cx="9384038" cy="712288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79657" y="9587758"/>
            <a:ext cx="1488203" cy="4571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3" y="3649941"/>
            <a:ext cx="6520070" cy="283974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3" y="6637060"/>
            <a:ext cx="6520070" cy="1249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591AFD2-6F19-4349-B6C5-EA75918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7EB3B26-5365-416B-8AE3-419320A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2" y="3905250"/>
            <a:ext cx="13238489" cy="512445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4016468"/>
            <a:ext cx="6526538" cy="3425736"/>
          </a:xfrm>
        </p:spPr>
        <p:txBody>
          <a:bodyPr anchor="ctr"/>
          <a:lstStyle>
            <a:lvl1pPr algn="l">
              <a:defRPr sz="6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3339" y="4016466"/>
            <a:ext cx="5636318" cy="3425736"/>
          </a:xfrm>
        </p:spPr>
        <p:txBody>
          <a:bodyPr anchor="ctr"/>
          <a:lstStyle>
            <a:lvl1pPr marL="0" indent="0" algn="l">
              <a:buNone/>
              <a:defRPr sz="3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31" y="3905251"/>
            <a:ext cx="7237737" cy="512445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3069" y="3905250"/>
            <a:ext cx="7237739" cy="512445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7237736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2431" y="4769644"/>
            <a:ext cx="7237737" cy="426005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13069" y="3905250"/>
            <a:ext cx="723773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13069" y="4769644"/>
            <a:ext cx="7237739" cy="426005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32432" y="1460502"/>
            <a:ext cx="13142120" cy="1060446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1943100"/>
            <a:ext cx="4189737" cy="24003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719" y="2171700"/>
            <a:ext cx="7785099" cy="6858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4693921"/>
            <a:ext cx="4189737" cy="4343399"/>
          </a:xfrm>
        </p:spPr>
        <p:txBody>
          <a:bodyPr/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3" y="2540000"/>
            <a:ext cx="5797701" cy="2603501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21806" y="1714500"/>
            <a:ext cx="484079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732431" y="5486400"/>
            <a:ext cx="5788818" cy="2057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732432" y="1460502"/>
            <a:ext cx="13142120" cy="1060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3905250"/>
            <a:ext cx="13142120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979657" y="9587758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666" y="9587758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1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5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kre.dp.ua/Books/2-4%20kurs/%D0%A7%2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journal/International-Journal-of-Engineering-Technology-2227-524X?_tp=eyJjb250ZXh0Ijp7ImZpcnN0UGFnZSI6InB1YmxpY2F0aW9uIiwicGFnZSI6InB1YmxpY2F0aW9uIn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sv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29538" y="-433999"/>
            <a:ext cx="10896797" cy="3517487"/>
            <a:chOff x="0" y="0"/>
            <a:chExt cx="1265161" cy="373705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21896" y="0"/>
              <a:ext cx="1221369" cy="373705"/>
            </a:xfrm>
            <a:custGeom>
              <a:avLst/>
              <a:gdLst/>
              <a:ahLst/>
              <a:cxnLst/>
              <a:rect l="l" t="t" r="r" b="b"/>
              <a:pathLst>
                <a:path w="1221369" h="373705">
                  <a:moveTo>
                    <a:pt x="982066" y="0"/>
                  </a:moveTo>
                  <a:lnTo>
                    <a:pt x="36103" y="0"/>
                  </a:lnTo>
                  <a:cubicBezTo>
                    <a:pt x="23941" y="0"/>
                    <a:pt x="12679" y="6407"/>
                    <a:pt x="6464" y="16861"/>
                  </a:cubicBezTo>
                  <a:cubicBezTo>
                    <a:pt x="249" y="27314"/>
                    <a:pt x="0" y="40269"/>
                    <a:pt x="5810" y="50954"/>
                  </a:cubicBezTo>
                  <a:lnTo>
                    <a:pt x="153598" y="322751"/>
                  </a:lnTo>
                  <a:cubicBezTo>
                    <a:pt x="170674" y="354155"/>
                    <a:pt x="203557" y="373705"/>
                    <a:pt x="239303" y="373705"/>
                  </a:cubicBezTo>
                  <a:lnTo>
                    <a:pt x="1185266" y="373705"/>
                  </a:lnTo>
                  <a:cubicBezTo>
                    <a:pt x="1197428" y="373705"/>
                    <a:pt x="1208690" y="367298"/>
                    <a:pt x="1214905" y="356844"/>
                  </a:cubicBezTo>
                  <a:cubicBezTo>
                    <a:pt x="1221120" y="346390"/>
                    <a:pt x="1221369" y="333435"/>
                    <a:pt x="1215559" y="322751"/>
                  </a:cubicBezTo>
                  <a:lnTo>
                    <a:pt x="1067771" y="50954"/>
                  </a:lnTo>
                  <a:cubicBezTo>
                    <a:pt x="1050695" y="19550"/>
                    <a:pt x="1017812" y="0"/>
                    <a:pt x="98206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1061961" cy="41180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18804" y="5732818"/>
            <a:ext cx="7517262" cy="7517262"/>
          </a:xfrm>
          <a:custGeom>
            <a:avLst/>
            <a:gdLst/>
            <a:ahLst/>
            <a:cxnLst/>
            <a:rect l="l" t="t" r="r" b="b"/>
            <a:pathLst>
              <a:path w="7517262" h="7517262">
                <a:moveTo>
                  <a:pt x="0" y="0"/>
                </a:moveTo>
                <a:lnTo>
                  <a:pt x="7517262" y="0"/>
                </a:lnTo>
                <a:lnTo>
                  <a:pt x="7517262" y="7517262"/>
                </a:lnTo>
                <a:lnTo>
                  <a:pt x="0" y="751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6" name="Group 6"/>
          <p:cNvGrpSpPr/>
          <p:nvPr/>
        </p:nvGrpSpPr>
        <p:grpSpPr>
          <a:xfrm>
            <a:off x="12794250" y="8062436"/>
            <a:ext cx="6879828" cy="3951218"/>
            <a:chOff x="0" y="0"/>
            <a:chExt cx="812800" cy="698500"/>
          </a:xfrm>
          <a:solidFill>
            <a:schemeClr val="accent2">
              <a:lumMod val="7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6267" y="0"/>
              <a:ext cx="800267" cy="698500"/>
            </a:xfrm>
            <a:custGeom>
              <a:avLst/>
              <a:gdLst/>
              <a:ahLst/>
              <a:cxnLst/>
              <a:rect l="l" t="t" r="r" b="b"/>
              <a:pathLst>
                <a:path w="800267" h="698500">
                  <a:moveTo>
                    <a:pt x="790122" y="377457"/>
                  </a:moveTo>
                  <a:lnTo>
                    <a:pt x="619744" y="670293"/>
                  </a:lnTo>
                  <a:cubicBezTo>
                    <a:pt x="609584" y="687757"/>
                    <a:pt x="590903" y="698500"/>
                    <a:pt x="570699" y="698500"/>
                  </a:cubicBezTo>
                  <a:lnTo>
                    <a:pt x="229567" y="698500"/>
                  </a:lnTo>
                  <a:cubicBezTo>
                    <a:pt x="209363" y="698500"/>
                    <a:pt x="190682" y="687757"/>
                    <a:pt x="180522" y="670293"/>
                  </a:cubicBezTo>
                  <a:lnTo>
                    <a:pt x="10144" y="377457"/>
                  </a:lnTo>
                  <a:cubicBezTo>
                    <a:pt x="0" y="360021"/>
                    <a:pt x="0" y="338479"/>
                    <a:pt x="10144" y="321043"/>
                  </a:cubicBezTo>
                  <a:lnTo>
                    <a:pt x="180522" y="28207"/>
                  </a:lnTo>
                  <a:cubicBezTo>
                    <a:pt x="190682" y="10743"/>
                    <a:pt x="209363" y="0"/>
                    <a:pt x="229567" y="0"/>
                  </a:cubicBezTo>
                  <a:lnTo>
                    <a:pt x="570699" y="0"/>
                  </a:lnTo>
                  <a:cubicBezTo>
                    <a:pt x="590903" y="0"/>
                    <a:pt x="609584" y="10743"/>
                    <a:pt x="619744" y="28207"/>
                  </a:cubicBezTo>
                  <a:lnTo>
                    <a:pt x="790122" y="321043"/>
                  </a:lnTo>
                  <a:cubicBezTo>
                    <a:pt x="800266" y="338479"/>
                    <a:pt x="800266" y="360021"/>
                    <a:pt x="790122" y="37745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058834" y="1542793"/>
            <a:ext cx="7842567" cy="7126933"/>
          </a:xfrm>
          <a:custGeom>
            <a:avLst/>
            <a:gdLst/>
            <a:ahLst/>
            <a:cxnLst/>
            <a:rect l="l" t="t" r="r" b="b"/>
            <a:pathLst>
              <a:path w="7842567" h="7126933">
                <a:moveTo>
                  <a:pt x="0" y="0"/>
                </a:moveTo>
                <a:lnTo>
                  <a:pt x="7842567" y="0"/>
                </a:lnTo>
                <a:lnTo>
                  <a:pt x="7842567" y="7126933"/>
                </a:lnTo>
                <a:lnTo>
                  <a:pt x="0" y="7126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0" name="Group 10"/>
          <p:cNvGrpSpPr/>
          <p:nvPr/>
        </p:nvGrpSpPr>
        <p:grpSpPr>
          <a:xfrm>
            <a:off x="9765011" y="2150084"/>
            <a:ext cx="6879828" cy="5912352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6267" y="0"/>
              <a:ext cx="800267" cy="698500"/>
            </a:xfrm>
            <a:custGeom>
              <a:avLst/>
              <a:gdLst/>
              <a:ahLst/>
              <a:cxnLst/>
              <a:rect l="l" t="t" r="r" b="b"/>
              <a:pathLst>
                <a:path w="800267" h="698500">
                  <a:moveTo>
                    <a:pt x="790122" y="377457"/>
                  </a:moveTo>
                  <a:lnTo>
                    <a:pt x="619744" y="670293"/>
                  </a:lnTo>
                  <a:cubicBezTo>
                    <a:pt x="609584" y="687757"/>
                    <a:pt x="590903" y="698500"/>
                    <a:pt x="570699" y="698500"/>
                  </a:cubicBezTo>
                  <a:lnTo>
                    <a:pt x="229567" y="698500"/>
                  </a:lnTo>
                  <a:cubicBezTo>
                    <a:pt x="209363" y="698500"/>
                    <a:pt x="190682" y="687757"/>
                    <a:pt x="180522" y="670293"/>
                  </a:cubicBezTo>
                  <a:lnTo>
                    <a:pt x="10144" y="377457"/>
                  </a:lnTo>
                  <a:cubicBezTo>
                    <a:pt x="0" y="360021"/>
                    <a:pt x="0" y="338479"/>
                    <a:pt x="10144" y="321043"/>
                  </a:cubicBezTo>
                  <a:lnTo>
                    <a:pt x="180522" y="28207"/>
                  </a:lnTo>
                  <a:cubicBezTo>
                    <a:pt x="190682" y="10743"/>
                    <a:pt x="209363" y="0"/>
                    <a:pt x="229567" y="0"/>
                  </a:cubicBezTo>
                  <a:lnTo>
                    <a:pt x="570699" y="0"/>
                  </a:lnTo>
                  <a:cubicBezTo>
                    <a:pt x="590903" y="0"/>
                    <a:pt x="609584" y="10743"/>
                    <a:pt x="619744" y="28207"/>
                  </a:cubicBezTo>
                  <a:lnTo>
                    <a:pt x="790122" y="321043"/>
                  </a:lnTo>
                  <a:cubicBezTo>
                    <a:pt x="800266" y="338479"/>
                    <a:pt x="800266" y="360021"/>
                    <a:pt x="790122" y="377457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01767" y="2939266"/>
            <a:ext cx="8264793" cy="4333987"/>
            <a:chOff x="0" y="0"/>
            <a:chExt cx="1100372" cy="577026"/>
          </a:xfrm>
          <a:solidFill>
            <a:schemeClr val="accent2">
              <a:lumMod val="75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6261" y="0"/>
              <a:ext cx="1087850" cy="577026"/>
            </a:xfrm>
            <a:custGeom>
              <a:avLst/>
              <a:gdLst/>
              <a:ahLst/>
              <a:cxnLst/>
              <a:rect l="l" t="t" r="r" b="b"/>
              <a:pathLst>
                <a:path w="1087850" h="577026">
                  <a:moveTo>
                    <a:pt x="1078469" y="310723"/>
                  </a:moveTo>
                  <a:lnTo>
                    <a:pt x="906553" y="554816"/>
                  </a:lnTo>
                  <a:cubicBezTo>
                    <a:pt x="896746" y="568741"/>
                    <a:pt x="880778" y="577026"/>
                    <a:pt x="863746" y="577026"/>
                  </a:cubicBezTo>
                  <a:lnTo>
                    <a:pt x="224104" y="577026"/>
                  </a:lnTo>
                  <a:cubicBezTo>
                    <a:pt x="207072" y="577026"/>
                    <a:pt x="191104" y="568741"/>
                    <a:pt x="181297" y="554816"/>
                  </a:cubicBezTo>
                  <a:lnTo>
                    <a:pt x="9381" y="310723"/>
                  </a:lnTo>
                  <a:cubicBezTo>
                    <a:pt x="0" y="297402"/>
                    <a:pt x="0" y="279624"/>
                    <a:pt x="9381" y="266303"/>
                  </a:cubicBezTo>
                  <a:lnTo>
                    <a:pt x="181297" y="22210"/>
                  </a:lnTo>
                  <a:cubicBezTo>
                    <a:pt x="191104" y="8285"/>
                    <a:pt x="207072" y="0"/>
                    <a:pt x="224104" y="0"/>
                  </a:cubicBezTo>
                  <a:lnTo>
                    <a:pt x="863746" y="0"/>
                  </a:lnTo>
                  <a:cubicBezTo>
                    <a:pt x="880778" y="0"/>
                    <a:pt x="896746" y="8285"/>
                    <a:pt x="906553" y="22210"/>
                  </a:cubicBezTo>
                  <a:lnTo>
                    <a:pt x="1078469" y="266303"/>
                  </a:lnTo>
                  <a:cubicBezTo>
                    <a:pt x="1087850" y="279624"/>
                    <a:pt x="1087850" y="297402"/>
                    <a:pt x="1078469" y="31072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871772" cy="6151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75685" y="2483075"/>
            <a:ext cx="6058479" cy="5246370"/>
            <a:chOff x="0" y="0"/>
            <a:chExt cx="4282440" cy="3708400"/>
          </a:xfrm>
        </p:grpSpPr>
        <p:sp>
          <p:nvSpPr>
            <p:cNvPr id="17" name="Freeform 17"/>
            <p:cNvSpPr/>
            <p:nvPr/>
          </p:nvSpPr>
          <p:spPr>
            <a:xfrm>
              <a:off x="42351" y="0"/>
              <a:ext cx="4197738" cy="3708400"/>
            </a:xfrm>
            <a:custGeom>
              <a:avLst/>
              <a:gdLst/>
              <a:ahLst/>
              <a:cxnLst/>
              <a:rect l="l" t="t" r="r" b="b"/>
              <a:pathLst>
                <a:path w="4197738" h="3708400">
                  <a:moveTo>
                    <a:pt x="2947298" y="0"/>
                  </a:moveTo>
                  <a:lnTo>
                    <a:pt x="1250440" y="0"/>
                  </a:lnTo>
                  <a:cubicBezTo>
                    <a:pt x="1112953" y="0"/>
                    <a:pt x="985909" y="73346"/>
                    <a:pt x="917162" y="192410"/>
                  </a:cubicBezTo>
                  <a:lnTo>
                    <a:pt x="68746" y="1661790"/>
                  </a:lnTo>
                  <a:cubicBezTo>
                    <a:pt x="0" y="1780852"/>
                    <a:pt x="0" y="1927548"/>
                    <a:pt x="68746" y="2046610"/>
                  </a:cubicBezTo>
                  <a:lnTo>
                    <a:pt x="917162" y="3515990"/>
                  </a:lnTo>
                  <a:cubicBezTo>
                    <a:pt x="985909" y="3635054"/>
                    <a:pt x="1112953" y="3708400"/>
                    <a:pt x="1250440" y="3708400"/>
                  </a:cubicBezTo>
                  <a:lnTo>
                    <a:pt x="2947298" y="3708400"/>
                  </a:lnTo>
                  <a:cubicBezTo>
                    <a:pt x="3084785" y="3708400"/>
                    <a:pt x="3211829" y="3635054"/>
                    <a:pt x="3280576" y="3515990"/>
                  </a:cubicBezTo>
                  <a:lnTo>
                    <a:pt x="4128992" y="2046610"/>
                  </a:lnTo>
                  <a:cubicBezTo>
                    <a:pt x="4197738" y="1927548"/>
                    <a:pt x="4197738" y="1780852"/>
                    <a:pt x="4128992" y="1661790"/>
                  </a:cubicBezTo>
                  <a:lnTo>
                    <a:pt x="3280576" y="192410"/>
                  </a:lnTo>
                  <a:cubicBezTo>
                    <a:pt x="3211829" y="73346"/>
                    <a:pt x="3084785" y="0"/>
                    <a:pt x="2947298" y="0"/>
                  </a:cubicBezTo>
                  <a:close/>
                </a:path>
              </a:pathLst>
            </a:custGeom>
            <a:blipFill>
              <a:blip r:embed="rId5"/>
              <a:stretch>
                <a:fillRect l="-16845" r="-16845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399399" y="5905233"/>
            <a:ext cx="4245439" cy="3648424"/>
            <a:chOff x="0" y="0"/>
            <a:chExt cx="812800" cy="698500"/>
          </a:xfrm>
          <a:solidFill>
            <a:schemeClr val="accent2">
              <a:lumMod val="75000"/>
            </a:schemeClr>
          </a:solidFill>
        </p:grpSpPr>
        <p:sp>
          <p:nvSpPr>
            <p:cNvPr id="19" name="Freeform 19"/>
            <p:cNvSpPr/>
            <p:nvPr/>
          </p:nvSpPr>
          <p:spPr>
            <a:xfrm>
              <a:off x="10155" y="0"/>
              <a:ext cx="792490" cy="698500"/>
            </a:xfrm>
            <a:custGeom>
              <a:avLst/>
              <a:gdLst/>
              <a:ahLst/>
              <a:cxnLst/>
              <a:rect l="l" t="t" r="r" b="b"/>
              <a:pathLst>
                <a:path w="792490" h="698500">
                  <a:moveTo>
                    <a:pt x="776050" y="394960"/>
                  </a:moveTo>
                  <a:lnTo>
                    <a:pt x="626040" y="652790"/>
                  </a:lnTo>
                  <a:cubicBezTo>
                    <a:pt x="609574" y="681090"/>
                    <a:pt x="579303" y="698500"/>
                    <a:pt x="546561" y="698500"/>
                  </a:cubicBezTo>
                  <a:lnTo>
                    <a:pt x="245929" y="698500"/>
                  </a:lnTo>
                  <a:cubicBezTo>
                    <a:pt x="213187" y="698500"/>
                    <a:pt x="182916" y="681090"/>
                    <a:pt x="166450" y="652790"/>
                  </a:cubicBezTo>
                  <a:lnTo>
                    <a:pt x="16440" y="394960"/>
                  </a:lnTo>
                  <a:cubicBezTo>
                    <a:pt x="0" y="366704"/>
                    <a:pt x="0" y="331796"/>
                    <a:pt x="16440" y="303540"/>
                  </a:cubicBezTo>
                  <a:lnTo>
                    <a:pt x="166450" y="45710"/>
                  </a:lnTo>
                  <a:cubicBezTo>
                    <a:pt x="182916" y="17410"/>
                    <a:pt x="213187" y="0"/>
                    <a:pt x="245929" y="0"/>
                  </a:cubicBezTo>
                  <a:lnTo>
                    <a:pt x="546561" y="0"/>
                  </a:lnTo>
                  <a:cubicBezTo>
                    <a:pt x="579303" y="0"/>
                    <a:pt x="609574" y="17410"/>
                    <a:pt x="626040" y="45710"/>
                  </a:cubicBezTo>
                  <a:lnTo>
                    <a:pt x="776050" y="303540"/>
                  </a:lnTo>
                  <a:cubicBezTo>
                    <a:pt x="792490" y="331796"/>
                    <a:pt x="792490" y="366704"/>
                    <a:pt x="776050" y="3949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34169" y="6094566"/>
            <a:ext cx="3775899" cy="3269758"/>
            <a:chOff x="0" y="0"/>
            <a:chExt cx="4282440" cy="3708400"/>
          </a:xfrm>
        </p:grpSpPr>
        <p:sp>
          <p:nvSpPr>
            <p:cNvPr id="22" name="Freeform 22"/>
            <p:cNvSpPr/>
            <p:nvPr/>
          </p:nvSpPr>
          <p:spPr>
            <a:xfrm>
              <a:off x="67952" y="0"/>
              <a:ext cx="4146535" cy="3708400"/>
            </a:xfrm>
            <a:custGeom>
              <a:avLst/>
              <a:gdLst/>
              <a:ahLst/>
              <a:cxnLst/>
              <a:rect l="l" t="t" r="r" b="b"/>
              <a:pathLst>
                <a:path w="4146535" h="3708400">
                  <a:moveTo>
                    <a:pt x="2787386" y="0"/>
                  </a:moveTo>
                  <a:lnTo>
                    <a:pt x="1359150" y="0"/>
                  </a:lnTo>
                  <a:cubicBezTo>
                    <a:pt x="1138551" y="0"/>
                    <a:pt x="934708" y="117684"/>
                    <a:pt x="824401" y="308725"/>
                  </a:cubicBezTo>
                  <a:lnTo>
                    <a:pt x="110305" y="1545475"/>
                  </a:lnTo>
                  <a:cubicBezTo>
                    <a:pt x="0" y="1736513"/>
                    <a:pt x="0" y="1971887"/>
                    <a:pt x="110305" y="2162925"/>
                  </a:cubicBezTo>
                  <a:lnTo>
                    <a:pt x="824401" y="3399675"/>
                  </a:lnTo>
                  <a:cubicBezTo>
                    <a:pt x="934708" y="3590716"/>
                    <a:pt x="1138551" y="3708400"/>
                    <a:pt x="1359150" y="3708400"/>
                  </a:cubicBezTo>
                  <a:lnTo>
                    <a:pt x="2787386" y="3708400"/>
                  </a:lnTo>
                  <a:cubicBezTo>
                    <a:pt x="3007985" y="3708400"/>
                    <a:pt x="3211829" y="3590716"/>
                    <a:pt x="3322135" y="3399675"/>
                  </a:cubicBezTo>
                  <a:lnTo>
                    <a:pt x="4036231" y="2162925"/>
                  </a:lnTo>
                  <a:cubicBezTo>
                    <a:pt x="4146536" y="1971887"/>
                    <a:pt x="4146536" y="1736513"/>
                    <a:pt x="4036231" y="1545475"/>
                  </a:cubicBezTo>
                  <a:lnTo>
                    <a:pt x="3322135" y="308725"/>
                  </a:lnTo>
                  <a:cubicBezTo>
                    <a:pt x="3211828" y="117684"/>
                    <a:pt x="3007985" y="0"/>
                    <a:pt x="2787386" y="0"/>
                  </a:cubicBezTo>
                  <a:close/>
                </a:path>
              </a:pathLst>
            </a:custGeom>
            <a:blipFill>
              <a:blip r:embed="rId6"/>
              <a:stretch>
                <a:fillRect t="-19170" b="-1917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50189" y="8369981"/>
            <a:ext cx="2754735" cy="2367351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15650" y="0"/>
              <a:ext cx="781499" cy="698500"/>
            </a:xfrm>
            <a:custGeom>
              <a:avLst/>
              <a:gdLst/>
              <a:ahLst/>
              <a:cxnLst/>
              <a:rect l="l" t="t" r="r" b="b"/>
              <a:pathLst>
                <a:path w="781499" h="698500">
                  <a:moveTo>
                    <a:pt x="756163" y="419696"/>
                  </a:moveTo>
                  <a:lnTo>
                    <a:pt x="634937" y="628054"/>
                  </a:lnTo>
                  <a:cubicBezTo>
                    <a:pt x="609561" y="671669"/>
                    <a:pt x="562908" y="698500"/>
                    <a:pt x="512448" y="698500"/>
                  </a:cubicBezTo>
                  <a:lnTo>
                    <a:pt x="269052" y="698500"/>
                  </a:lnTo>
                  <a:cubicBezTo>
                    <a:pt x="218592" y="698500"/>
                    <a:pt x="171939" y="671669"/>
                    <a:pt x="146563" y="628054"/>
                  </a:cubicBezTo>
                  <a:lnTo>
                    <a:pt x="25337" y="419696"/>
                  </a:lnTo>
                  <a:cubicBezTo>
                    <a:pt x="0" y="376149"/>
                    <a:pt x="0" y="322351"/>
                    <a:pt x="25337" y="278804"/>
                  </a:cubicBezTo>
                  <a:lnTo>
                    <a:pt x="146563" y="70446"/>
                  </a:lnTo>
                  <a:cubicBezTo>
                    <a:pt x="171939" y="26831"/>
                    <a:pt x="218592" y="0"/>
                    <a:pt x="269052" y="0"/>
                  </a:cubicBezTo>
                  <a:lnTo>
                    <a:pt x="512448" y="0"/>
                  </a:lnTo>
                  <a:cubicBezTo>
                    <a:pt x="562908" y="0"/>
                    <a:pt x="609561" y="26831"/>
                    <a:pt x="634937" y="70446"/>
                  </a:cubicBezTo>
                  <a:lnTo>
                    <a:pt x="756163" y="278804"/>
                  </a:lnTo>
                  <a:cubicBezTo>
                    <a:pt x="781500" y="322351"/>
                    <a:pt x="781500" y="376149"/>
                    <a:pt x="756163" y="419696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014558" y="2483075"/>
            <a:ext cx="3659520" cy="1513984"/>
            <a:chOff x="0" y="0"/>
            <a:chExt cx="1688376" cy="698500"/>
          </a:xfrm>
        </p:grpSpPr>
        <p:sp>
          <p:nvSpPr>
            <p:cNvPr id="27" name="Freeform 27"/>
            <p:cNvSpPr/>
            <p:nvPr/>
          </p:nvSpPr>
          <p:spPr>
            <a:xfrm>
              <a:off x="11781" y="0"/>
              <a:ext cx="1664814" cy="698500"/>
            </a:xfrm>
            <a:custGeom>
              <a:avLst/>
              <a:gdLst/>
              <a:ahLst/>
              <a:cxnLst/>
              <a:rect l="l" t="t" r="r" b="b"/>
              <a:pathLst>
                <a:path w="1664814" h="698500">
                  <a:moveTo>
                    <a:pt x="1645742" y="402279"/>
                  </a:moveTo>
                  <a:lnTo>
                    <a:pt x="1504248" y="645471"/>
                  </a:lnTo>
                  <a:cubicBezTo>
                    <a:pt x="1485146" y="678302"/>
                    <a:pt x="1450027" y="698500"/>
                    <a:pt x="1412044" y="698500"/>
                  </a:cubicBezTo>
                  <a:lnTo>
                    <a:pt x="252770" y="698500"/>
                  </a:lnTo>
                  <a:cubicBezTo>
                    <a:pt x="214786" y="698500"/>
                    <a:pt x="179668" y="678302"/>
                    <a:pt x="160566" y="645471"/>
                  </a:cubicBezTo>
                  <a:lnTo>
                    <a:pt x="19072" y="402279"/>
                  </a:lnTo>
                  <a:cubicBezTo>
                    <a:pt x="0" y="369499"/>
                    <a:pt x="0" y="329001"/>
                    <a:pt x="19072" y="296221"/>
                  </a:cubicBezTo>
                  <a:lnTo>
                    <a:pt x="160566" y="53029"/>
                  </a:lnTo>
                  <a:cubicBezTo>
                    <a:pt x="179668" y="20197"/>
                    <a:pt x="214786" y="0"/>
                    <a:pt x="252770" y="0"/>
                  </a:cubicBezTo>
                  <a:lnTo>
                    <a:pt x="1412044" y="0"/>
                  </a:lnTo>
                  <a:cubicBezTo>
                    <a:pt x="1450027" y="0"/>
                    <a:pt x="1485146" y="20197"/>
                    <a:pt x="1504248" y="53029"/>
                  </a:cubicBezTo>
                  <a:lnTo>
                    <a:pt x="1645742" y="296221"/>
                  </a:lnTo>
                  <a:cubicBezTo>
                    <a:pt x="1664814" y="329001"/>
                    <a:pt x="1664814" y="369499"/>
                    <a:pt x="1645742" y="40227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1459776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439969" y="-1202437"/>
            <a:ext cx="2661798" cy="1935605"/>
            <a:chOff x="0" y="0"/>
            <a:chExt cx="960561" cy="698500"/>
          </a:xfrm>
        </p:grpSpPr>
        <p:sp>
          <p:nvSpPr>
            <p:cNvPr id="30" name="Freeform 30"/>
            <p:cNvSpPr/>
            <p:nvPr/>
          </p:nvSpPr>
          <p:spPr>
            <a:xfrm>
              <a:off x="16197" y="0"/>
              <a:ext cx="928167" cy="698500"/>
            </a:xfrm>
            <a:custGeom>
              <a:avLst/>
              <a:gdLst/>
              <a:ahLst/>
              <a:cxnLst/>
              <a:rect l="l" t="t" r="r" b="b"/>
              <a:pathLst>
                <a:path w="928167" h="698500">
                  <a:moveTo>
                    <a:pt x="901946" y="422155"/>
                  </a:moveTo>
                  <a:lnTo>
                    <a:pt x="783581" y="625595"/>
                  </a:lnTo>
                  <a:cubicBezTo>
                    <a:pt x="757320" y="670732"/>
                    <a:pt x="709037" y="698500"/>
                    <a:pt x="656816" y="698500"/>
                  </a:cubicBezTo>
                  <a:lnTo>
                    <a:pt x="271350" y="698500"/>
                  </a:lnTo>
                  <a:cubicBezTo>
                    <a:pt x="219129" y="698500"/>
                    <a:pt x="170847" y="670732"/>
                    <a:pt x="144585" y="625595"/>
                  </a:cubicBezTo>
                  <a:lnTo>
                    <a:pt x="26221" y="422155"/>
                  </a:lnTo>
                  <a:cubicBezTo>
                    <a:pt x="0" y="377088"/>
                    <a:pt x="0" y="321412"/>
                    <a:pt x="26221" y="276344"/>
                  </a:cubicBezTo>
                  <a:lnTo>
                    <a:pt x="144585" y="72906"/>
                  </a:lnTo>
                  <a:cubicBezTo>
                    <a:pt x="170847" y="27768"/>
                    <a:pt x="219129" y="0"/>
                    <a:pt x="271350" y="0"/>
                  </a:cubicBezTo>
                  <a:lnTo>
                    <a:pt x="656816" y="0"/>
                  </a:lnTo>
                  <a:cubicBezTo>
                    <a:pt x="709037" y="0"/>
                    <a:pt x="757320" y="27768"/>
                    <a:pt x="783581" y="72906"/>
                  </a:cubicBezTo>
                  <a:lnTo>
                    <a:pt x="901946" y="276344"/>
                  </a:lnTo>
                  <a:cubicBezTo>
                    <a:pt x="928167" y="321412"/>
                    <a:pt x="928167" y="377088"/>
                    <a:pt x="901946" y="42215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73196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242770" y="5143500"/>
            <a:ext cx="11122596" cy="654614"/>
            <a:chOff x="0" y="0"/>
            <a:chExt cx="2929408" cy="17240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929408" cy="172409"/>
            </a:xfrm>
            <a:custGeom>
              <a:avLst/>
              <a:gdLst/>
              <a:ahLst/>
              <a:cxnLst/>
              <a:rect l="l" t="t" r="r" b="b"/>
              <a:pathLst>
                <a:path w="2929408" h="172409">
                  <a:moveTo>
                    <a:pt x="0" y="0"/>
                  </a:moveTo>
                  <a:lnTo>
                    <a:pt x="2929408" y="0"/>
                  </a:lnTo>
                  <a:lnTo>
                    <a:pt x="2929408" y="172409"/>
                  </a:lnTo>
                  <a:lnTo>
                    <a:pt x="0" y="172409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50000">
                  <a:srgbClr val="5CE1E6">
                    <a:alpha val="100000"/>
                  </a:srgbClr>
                </a:gs>
                <a:gs pos="100000">
                  <a:srgbClr val="5CE1E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929408" cy="210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903323" y="-937883"/>
            <a:ext cx="5996155" cy="2480677"/>
            <a:chOff x="0" y="0"/>
            <a:chExt cx="1688376" cy="698500"/>
          </a:xfrm>
        </p:grpSpPr>
        <p:sp>
          <p:nvSpPr>
            <p:cNvPr id="40" name="Freeform 40"/>
            <p:cNvSpPr/>
            <p:nvPr/>
          </p:nvSpPr>
          <p:spPr>
            <a:xfrm>
              <a:off x="7190" y="0"/>
              <a:ext cx="1673996" cy="698500"/>
            </a:xfrm>
            <a:custGeom>
              <a:avLst/>
              <a:gdLst/>
              <a:ahLst/>
              <a:cxnLst/>
              <a:rect l="l" t="t" r="r" b="b"/>
              <a:pathLst>
                <a:path w="1673996" h="698500">
                  <a:moveTo>
                    <a:pt x="1662356" y="381614"/>
                  </a:moveTo>
                  <a:lnTo>
                    <a:pt x="1496816" y="666136"/>
                  </a:lnTo>
                  <a:cubicBezTo>
                    <a:pt x="1485158" y="686173"/>
                    <a:pt x="1463724" y="698500"/>
                    <a:pt x="1440542" y="698500"/>
                  </a:cubicBezTo>
                  <a:lnTo>
                    <a:pt x="233453" y="698500"/>
                  </a:lnTo>
                  <a:cubicBezTo>
                    <a:pt x="210271" y="698500"/>
                    <a:pt x="188838" y="686173"/>
                    <a:pt x="177180" y="666136"/>
                  </a:cubicBezTo>
                  <a:lnTo>
                    <a:pt x="11640" y="381614"/>
                  </a:lnTo>
                  <a:cubicBezTo>
                    <a:pt x="0" y="361608"/>
                    <a:pt x="0" y="336892"/>
                    <a:pt x="11640" y="316886"/>
                  </a:cubicBezTo>
                  <a:lnTo>
                    <a:pt x="177180" y="32364"/>
                  </a:lnTo>
                  <a:cubicBezTo>
                    <a:pt x="188838" y="12327"/>
                    <a:pt x="210271" y="0"/>
                    <a:pt x="233453" y="0"/>
                  </a:cubicBezTo>
                  <a:lnTo>
                    <a:pt x="1440542" y="0"/>
                  </a:lnTo>
                  <a:cubicBezTo>
                    <a:pt x="1463724" y="0"/>
                    <a:pt x="1485158" y="12327"/>
                    <a:pt x="1496816" y="32364"/>
                  </a:cubicBezTo>
                  <a:lnTo>
                    <a:pt x="1662356" y="316886"/>
                  </a:lnTo>
                  <a:cubicBezTo>
                    <a:pt x="1673996" y="336892"/>
                    <a:pt x="1673996" y="361608"/>
                    <a:pt x="1662356" y="381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14300" y="-38100"/>
              <a:ext cx="1459776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6234164" y="8844782"/>
            <a:ext cx="5996155" cy="2480677"/>
            <a:chOff x="0" y="0"/>
            <a:chExt cx="1688376" cy="698500"/>
          </a:xfrm>
        </p:grpSpPr>
        <p:sp>
          <p:nvSpPr>
            <p:cNvPr id="43" name="Freeform 43"/>
            <p:cNvSpPr/>
            <p:nvPr/>
          </p:nvSpPr>
          <p:spPr>
            <a:xfrm>
              <a:off x="7190" y="0"/>
              <a:ext cx="1673996" cy="698500"/>
            </a:xfrm>
            <a:custGeom>
              <a:avLst/>
              <a:gdLst/>
              <a:ahLst/>
              <a:cxnLst/>
              <a:rect l="l" t="t" r="r" b="b"/>
              <a:pathLst>
                <a:path w="1673996" h="698500">
                  <a:moveTo>
                    <a:pt x="1662356" y="381614"/>
                  </a:moveTo>
                  <a:lnTo>
                    <a:pt x="1496816" y="666136"/>
                  </a:lnTo>
                  <a:cubicBezTo>
                    <a:pt x="1485158" y="686173"/>
                    <a:pt x="1463724" y="698500"/>
                    <a:pt x="1440542" y="698500"/>
                  </a:cubicBezTo>
                  <a:lnTo>
                    <a:pt x="233453" y="698500"/>
                  </a:lnTo>
                  <a:cubicBezTo>
                    <a:pt x="210271" y="698500"/>
                    <a:pt x="188838" y="686173"/>
                    <a:pt x="177180" y="666136"/>
                  </a:cubicBezTo>
                  <a:lnTo>
                    <a:pt x="11640" y="381614"/>
                  </a:lnTo>
                  <a:cubicBezTo>
                    <a:pt x="0" y="361608"/>
                    <a:pt x="0" y="336892"/>
                    <a:pt x="11640" y="316886"/>
                  </a:cubicBezTo>
                  <a:lnTo>
                    <a:pt x="177180" y="32364"/>
                  </a:lnTo>
                  <a:cubicBezTo>
                    <a:pt x="188838" y="12327"/>
                    <a:pt x="210271" y="0"/>
                    <a:pt x="233453" y="0"/>
                  </a:cubicBezTo>
                  <a:lnTo>
                    <a:pt x="1440542" y="0"/>
                  </a:lnTo>
                  <a:cubicBezTo>
                    <a:pt x="1463724" y="0"/>
                    <a:pt x="1485158" y="12327"/>
                    <a:pt x="1496816" y="32364"/>
                  </a:cubicBezTo>
                  <a:lnTo>
                    <a:pt x="1662356" y="316886"/>
                  </a:lnTo>
                  <a:cubicBezTo>
                    <a:pt x="1673996" y="336892"/>
                    <a:pt x="1673996" y="361608"/>
                    <a:pt x="1662356" y="381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14300" y="-38100"/>
              <a:ext cx="1459776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30872" y="6291143"/>
            <a:ext cx="8033863" cy="1193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21"/>
              </a:lnSpc>
            </a:pPr>
            <a:r>
              <a:rPr lang="uk-UA" sz="3444" dirty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Доктор педагогічних наук, професор</a:t>
            </a:r>
            <a:endParaRPr lang="en-US" sz="3444" dirty="0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4821"/>
              </a:lnSpc>
              <a:spcBef>
                <a:spcPct val="0"/>
              </a:spcBef>
            </a:pPr>
            <a:r>
              <a:rPr lang="uk-UA" sz="3444" dirty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Боднар Оксана</a:t>
            </a:r>
            <a:endParaRPr lang="en-US" sz="3444" dirty="0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2D68EB-F73C-398B-D98E-6BA1104F9B80}"/>
              </a:ext>
            </a:extLst>
          </p:cNvPr>
          <p:cNvSpPr txBox="1"/>
          <p:nvPr/>
        </p:nvSpPr>
        <p:spPr>
          <a:xfrm>
            <a:off x="293036" y="8010668"/>
            <a:ext cx="8536537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44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важливо, як повільно ти просуваєшся, головне, що ти не зупиняєшся, – Конфуцій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83CA6E-2E59-23D5-E3E0-25D200E87F97}"/>
              </a:ext>
            </a:extLst>
          </p:cNvPr>
          <p:cNvSpPr txBox="1"/>
          <p:nvPr/>
        </p:nvSpPr>
        <p:spPr>
          <a:xfrm>
            <a:off x="622804" y="866755"/>
            <a:ext cx="85557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"</a:t>
            </a:r>
            <a:r>
              <a:rPr lang="uk-UA" sz="4400" b="1" noProof="0" dirty="0">
                <a:solidFill>
                  <a:srgbClr val="7030A0"/>
                </a:solidFill>
              </a:rPr>
              <a:t>Сучасні механізми  мотивації учнів  на </a:t>
            </a:r>
            <a:r>
              <a:rPr lang="uk-UA" sz="4400" b="1" noProof="0" dirty="0" err="1">
                <a:solidFill>
                  <a:srgbClr val="7030A0"/>
                </a:solidFill>
              </a:rPr>
              <a:t>уроках</a:t>
            </a:r>
            <a:r>
              <a:rPr lang="uk-UA" sz="4400" b="1" noProof="0" dirty="0">
                <a:solidFill>
                  <a:srgbClr val="7030A0"/>
                </a:solidFill>
              </a:rPr>
              <a:t> щодо досягнення високих результатів навчальної автономії""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43100" y="-1443195"/>
            <a:ext cx="6779551" cy="582617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12499" y="0"/>
              <a:ext cx="787802" cy="698500"/>
            </a:xfrm>
            <a:custGeom>
              <a:avLst/>
              <a:gdLst/>
              <a:ahLst/>
              <a:cxnLst/>
              <a:rect l="l" t="t" r="r" b="b"/>
              <a:pathLst>
                <a:path w="787802" h="698500">
                  <a:moveTo>
                    <a:pt x="767567" y="405512"/>
                  </a:moveTo>
                  <a:lnTo>
                    <a:pt x="629835" y="642238"/>
                  </a:lnTo>
                  <a:cubicBezTo>
                    <a:pt x="609569" y="677071"/>
                    <a:pt x="572309" y="698500"/>
                    <a:pt x="532010" y="698500"/>
                  </a:cubicBezTo>
                  <a:lnTo>
                    <a:pt x="255792" y="698500"/>
                  </a:lnTo>
                  <a:cubicBezTo>
                    <a:pt x="215493" y="698500"/>
                    <a:pt x="178233" y="677071"/>
                    <a:pt x="157967" y="642238"/>
                  </a:cubicBezTo>
                  <a:lnTo>
                    <a:pt x="20235" y="405512"/>
                  </a:lnTo>
                  <a:cubicBezTo>
                    <a:pt x="0" y="370733"/>
                    <a:pt x="0" y="327767"/>
                    <a:pt x="20235" y="292988"/>
                  </a:cubicBezTo>
                  <a:lnTo>
                    <a:pt x="157967" y="56262"/>
                  </a:lnTo>
                  <a:cubicBezTo>
                    <a:pt x="178233" y="21429"/>
                    <a:pt x="215493" y="0"/>
                    <a:pt x="255792" y="0"/>
                  </a:cubicBezTo>
                  <a:lnTo>
                    <a:pt x="532010" y="0"/>
                  </a:lnTo>
                  <a:cubicBezTo>
                    <a:pt x="572309" y="0"/>
                    <a:pt x="609569" y="21429"/>
                    <a:pt x="629835" y="56262"/>
                  </a:cubicBezTo>
                  <a:lnTo>
                    <a:pt x="767567" y="292988"/>
                  </a:lnTo>
                  <a:cubicBezTo>
                    <a:pt x="787802" y="327767"/>
                    <a:pt x="787802" y="370733"/>
                    <a:pt x="767567" y="405512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783" y="-1653653"/>
            <a:ext cx="6757885" cy="5852024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65581" y="0"/>
              <a:ext cx="4151279" cy="3708400"/>
            </a:xfrm>
            <a:custGeom>
              <a:avLst/>
              <a:gdLst/>
              <a:ahLst/>
              <a:cxnLst/>
              <a:rect l="l" t="t" r="r" b="b"/>
              <a:pathLst>
                <a:path w="4151279" h="3708400">
                  <a:moveTo>
                    <a:pt x="2802200" y="0"/>
                  </a:moveTo>
                  <a:lnTo>
                    <a:pt x="1349078" y="0"/>
                  </a:lnTo>
                  <a:cubicBezTo>
                    <a:pt x="1136179" y="0"/>
                    <a:pt x="939450" y="113577"/>
                    <a:pt x="832994" y="297949"/>
                  </a:cubicBezTo>
                  <a:lnTo>
                    <a:pt x="106454" y="1556251"/>
                  </a:lnTo>
                  <a:cubicBezTo>
                    <a:pt x="0" y="1740620"/>
                    <a:pt x="0" y="1967780"/>
                    <a:pt x="106454" y="2152149"/>
                  </a:cubicBezTo>
                  <a:lnTo>
                    <a:pt x="832994" y="3410451"/>
                  </a:lnTo>
                  <a:cubicBezTo>
                    <a:pt x="939450" y="3594824"/>
                    <a:pt x="1136179" y="3708400"/>
                    <a:pt x="1349078" y="3708400"/>
                  </a:cubicBezTo>
                  <a:lnTo>
                    <a:pt x="2802200" y="3708400"/>
                  </a:lnTo>
                  <a:cubicBezTo>
                    <a:pt x="3015100" y="3708400"/>
                    <a:pt x="3211828" y="3594824"/>
                    <a:pt x="3318284" y="3410451"/>
                  </a:cubicBezTo>
                  <a:lnTo>
                    <a:pt x="4044824" y="2152149"/>
                  </a:lnTo>
                  <a:cubicBezTo>
                    <a:pt x="4151279" y="1967780"/>
                    <a:pt x="4151279" y="1740620"/>
                    <a:pt x="4044824" y="1556251"/>
                  </a:cubicBezTo>
                  <a:lnTo>
                    <a:pt x="3318284" y="297949"/>
                  </a:lnTo>
                  <a:cubicBezTo>
                    <a:pt x="3211828" y="113577"/>
                    <a:pt x="3015099" y="0"/>
                    <a:pt x="2802200" y="0"/>
                  </a:cubicBezTo>
                  <a:close/>
                </a:path>
              </a:pathLst>
            </a:custGeom>
            <a:blipFill>
              <a:blip r:embed="rId2"/>
              <a:stretch>
                <a:fillRect l="-10327" r="-10327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752703" y="493353"/>
            <a:ext cx="7674052" cy="659488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11042" y="0"/>
              <a:ext cx="790716" cy="698500"/>
            </a:xfrm>
            <a:custGeom>
              <a:avLst/>
              <a:gdLst/>
              <a:ahLst/>
              <a:cxnLst/>
              <a:rect l="l" t="t" r="r" b="b"/>
              <a:pathLst>
                <a:path w="790716" h="698500">
                  <a:moveTo>
                    <a:pt x="772840" y="398954"/>
                  </a:moveTo>
                  <a:lnTo>
                    <a:pt x="627476" y="648796"/>
                  </a:lnTo>
                  <a:cubicBezTo>
                    <a:pt x="609572" y="679569"/>
                    <a:pt x="576656" y="698500"/>
                    <a:pt x="541054" y="698500"/>
                  </a:cubicBezTo>
                  <a:lnTo>
                    <a:pt x="249662" y="698500"/>
                  </a:lnTo>
                  <a:cubicBezTo>
                    <a:pt x="214060" y="698500"/>
                    <a:pt x="181144" y="679569"/>
                    <a:pt x="163240" y="648796"/>
                  </a:cubicBezTo>
                  <a:lnTo>
                    <a:pt x="17876" y="398954"/>
                  </a:lnTo>
                  <a:cubicBezTo>
                    <a:pt x="0" y="368229"/>
                    <a:pt x="0" y="330271"/>
                    <a:pt x="17876" y="299546"/>
                  </a:cubicBezTo>
                  <a:lnTo>
                    <a:pt x="163240" y="49704"/>
                  </a:lnTo>
                  <a:cubicBezTo>
                    <a:pt x="181144" y="18931"/>
                    <a:pt x="214060" y="0"/>
                    <a:pt x="249662" y="0"/>
                  </a:cubicBezTo>
                  <a:lnTo>
                    <a:pt x="541054" y="0"/>
                  </a:lnTo>
                  <a:cubicBezTo>
                    <a:pt x="576656" y="0"/>
                    <a:pt x="609572" y="18931"/>
                    <a:pt x="627476" y="49704"/>
                  </a:cubicBezTo>
                  <a:lnTo>
                    <a:pt x="772840" y="299546"/>
                  </a:lnTo>
                  <a:cubicBezTo>
                    <a:pt x="790716" y="330271"/>
                    <a:pt x="790716" y="368229"/>
                    <a:pt x="772840" y="398954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808251" y="2913814"/>
            <a:ext cx="7904402" cy="0"/>
          </a:xfrm>
          <a:prstGeom prst="line">
            <a:avLst/>
          </a:prstGeom>
          <a:ln w="38100" cap="flat">
            <a:gradFill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11" name="Group 11"/>
          <p:cNvGrpSpPr/>
          <p:nvPr/>
        </p:nvGrpSpPr>
        <p:grpSpPr>
          <a:xfrm>
            <a:off x="-1301410" y="6236187"/>
            <a:ext cx="2788193" cy="2396103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15463" y="0"/>
              <a:ext cx="781875" cy="698500"/>
            </a:xfrm>
            <a:custGeom>
              <a:avLst/>
              <a:gdLst/>
              <a:ahLst/>
              <a:cxnLst/>
              <a:rect l="l" t="t" r="r" b="b"/>
              <a:pathLst>
                <a:path w="781875" h="698500">
                  <a:moveTo>
                    <a:pt x="756842" y="418851"/>
                  </a:moveTo>
                  <a:lnTo>
                    <a:pt x="634632" y="628899"/>
                  </a:lnTo>
                  <a:cubicBezTo>
                    <a:pt x="609561" y="671991"/>
                    <a:pt x="563467" y="698500"/>
                    <a:pt x="513613" y="698500"/>
                  </a:cubicBezTo>
                  <a:lnTo>
                    <a:pt x="268261" y="698500"/>
                  </a:lnTo>
                  <a:cubicBezTo>
                    <a:pt x="218407" y="698500"/>
                    <a:pt x="172313" y="671991"/>
                    <a:pt x="147242" y="628899"/>
                  </a:cubicBezTo>
                  <a:lnTo>
                    <a:pt x="25032" y="418851"/>
                  </a:lnTo>
                  <a:cubicBezTo>
                    <a:pt x="0" y="375826"/>
                    <a:pt x="0" y="322674"/>
                    <a:pt x="25032" y="279649"/>
                  </a:cubicBezTo>
                  <a:lnTo>
                    <a:pt x="147242" y="69601"/>
                  </a:lnTo>
                  <a:cubicBezTo>
                    <a:pt x="172313" y="26509"/>
                    <a:pt x="218407" y="0"/>
                    <a:pt x="268261" y="0"/>
                  </a:cubicBezTo>
                  <a:lnTo>
                    <a:pt x="513613" y="0"/>
                  </a:lnTo>
                  <a:cubicBezTo>
                    <a:pt x="563467" y="0"/>
                    <a:pt x="609561" y="26509"/>
                    <a:pt x="634632" y="69601"/>
                  </a:cubicBezTo>
                  <a:lnTo>
                    <a:pt x="756842" y="279649"/>
                  </a:lnTo>
                  <a:cubicBezTo>
                    <a:pt x="781874" y="322674"/>
                    <a:pt x="781874" y="375826"/>
                    <a:pt x="756842" y="4188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07490" y="1839191"/>
            <a:ext cx="11491163" cy="107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22"/>
              </a:lnSpc>
            </a:pPr>
            <a:r>
              <a:rPr lang="en-US" sz="7057" b="1" spc="-155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Використані джерела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93986" y="4382981"/>
            <a:ext cx="15804667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3587" lvl="1" indent="-506794" algn="just">
              <a:buFont typeface="+mj-lt"/>
              <a:buAutoNum type="arabicPeriod"/>
            </a:pPr>
            <a:endParaRPr lang="ru-RU" dirty="0"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506793" lvl="1" algn="just"/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Гилюн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О.В.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Освітні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мотивації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студентської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молоді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/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О.В.Гилюн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//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Грані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: наук.-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теорет.і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громад.-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політ.альманах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Дніпроп.нац.ун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-т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ім.О.Гончара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; Центр соц.-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політ.дослідж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– Д., 2012.- №1(81). – 102-104 с.</a:t>
            </a:r>
          </a:p>
          <a:p>
            <a:pPr marL="506793" lvl="1" algn="just"/>
            <a:endParaRPr lang="ru-RU" dirty="0"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  <a:p>
            <a:pPr marL="506793" lvl="1" algn="just"/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Нікітана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Н.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Концепція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мотивації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як фактору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конкурентності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на ринку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праці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ПРОБЛЕМИ ВИЩОЇ ЮРИДИЧНОЇ ОСВІТИ.</a:t>
            </a:r>
            <a:r>
              <a:rPr lang="pl-PL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  <a:hlinkClick r:id="rId3"/>
              </a:rPr>
              <a:t>https://library.kre.dp.ua/Books/2-4%20kurs/%D0%A7%</a:t>
            </a:r>
            <a:endParaRPr lang="uk-UA" dirty="0"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  <a:p>
            <a:pPr marL="506793" lvl="1" algn="just"/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Нікітіна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І. В.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професійної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мотивації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студента як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детермінанти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творчого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працевлаштування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/ І. В.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Нікітіна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, В. В.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Мартич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//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Вісник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НТУУ «КПІ».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Філософія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Психологія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Педагогіка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: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збірник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праць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– 2010. – № 1(28). – С. 206–211. –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Бібліогр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.: 7 назв.</a:t>
            </a:r>
          </a:p>
          <a:p>
            <a:pPr marL="506793" lvl="1" algn="just"/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ПереяславськаС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.,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СмагінаО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Гейміфікаціяяксучаснийнапрямвітчизняноїосвіти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Відкрите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освітнє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Е‐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середовище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2019. Вип.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спецвип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С. 250–260.       </a:t>
            </a:r>
            <a:r>
              <a:rPr lang="en-US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DOI:       https://doi.org/10.28925/2414-0325.2019s24       (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датазвернення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: 20.02.2023).</a:t>
            </a:r>
          </a:p>
          <a:p>
            <a:pPr marL="506793" lvl="1" algn="just"/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РоматЄ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В.,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БілявськаЮ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В.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Гейміфікаціятаїїсприйняттяпоколінням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«</a:t>
            </a:r>
            <a:r>
              <a:rPr lang="en-US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Z».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записки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«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Острозька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академія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». 2020. </a:t>
            </a:r>
            <a:r>
              <a:rPr lang="en-US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No 17(45). 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С. 23–28.  </a:t>
            </a:r>
            <a:r>
              <a:rPr lang="en-US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DOI:  https://doi.org/10.25264/2311-5149-2020-17(45)-23-28  (</a:t>
            </a:r>
            <a:r>
              <a:rPr lang="ru-RU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датазвернення</a:t>
            </a:r>
            <a:r>
              <a:rPr lang="ru-RU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: 20.02.2023).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           </a:t>
            </a:r>
            <a:r>
              <a:rPr lang="en-US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Competitiveness Management of Educational Services in Higher Education</a:t>
            </a:r>
            <a:r>
              <a:rPr lang="uk-UA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</a:t>
            </a:r>
            <a:r>
              <a:rPr lang="en-US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December 2018</a:t>
            </a:r>
            <a:r>
              <a:rPr lang="uk-UA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u="sng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International Journal of Engineering &amp; Technology</a:t>
            </a:r>
            <a:r>
              <a:rPr lang="en-US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7(4):284-287</a:t>
            </a:r>
          </a:p>
          <a:p>
            <a:pPr marL="506793" lvl="1" algn="just"/>
            <a:endParaRPr lang="ru-RU" dirty="0"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  <a:p>
            <a:pPr marL="1013587" lvl="1" indent="-506794" algn="just">
              <a:buFont typeface="+mj-lt"/>
              <a:buAutoNum type="arabicPeriod"/>
            </a:pPr>
            <a:endParaRPr lang="ru-RU" dirty="0"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506793" lvl="1" algn="just"/>
            <a:r>
              <a:rPr lang="ru-RU" dirty="0">
                <a:latin typeface="PT Serif Bold"/>
                <a:ea typeface="PT Serif Bold"/>
                <a:cs typeface="PT Serif Bold"/>
                <a:sym typeface="PT Serif Bold"/>
              </a:rPr>
              <a:t>1.  </a:t>
            </a:r>
            <a:endParaRPr lang="en-US" dirty="0"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1173A8-9909-7942-1D96-056A19E2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03" r="9231" b="1"/>
          <a:stretch/>
        </p:blipFill>
        <p:spPr>
          <a:xfrm>
            <a:off x="7672971" y="10"/>
            <a:ext cx="6177165" cy="5102342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939154-53B0-9F2D-0DB8-0DD774B70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7" r="5081" b="-1"/>
          <a:stretch/>
        </p:blipFill>
        <p:spPr>
          <a:xfrm>
            <a:off x="12795181" y="5184649"/>
            <a:ext cx="5492820" cy="5102352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72386-A67A-08F1-F12E-819AE43D25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0" r="4052" b="3"/>
          <a:stretch/>
        </p:blipFill>
        <p:spPr>
          <a:xfrm>
            <a:off x="7752529" y="5184648"/>
            <a:ext cx="6096897" cy="5102352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387" y="1157981"/>
            <a:ext cx="7530084" cy="8731255"/>
          </a:xfrm>
          <a:solidFill>
            <a:srgbClr val="7030A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ЩИРО ДЯКУЮ ЗА УВАГУ!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Слава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Україні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 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Слава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ЗСУ!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A2344-29B7-11E6-AC02-5C7356297C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"/>
          <a:stretch/>
        </p:blipFill>
        <p:spPr>
          <a:xfrm>
            <a:off x="12793981" y="10"/>
            <a:ext cx="5494020" cy="5102342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02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6701" y="8953500"/>
            <a:ext cx="14958823" cy="1593585"/>
            <a:chOff x="5302" y="-38100"/>
            <a:chExt cx="1682150" cy="736600"/>
          </a:xfrm>
        </p:grpSpPr>
        <p:sp>
          <p:nvSpPr>
            <p:cNvPr id="3" name="Freeform 3"/>
            <p:cNvSpPr/>
            <p:nvPr/>
          </p:nvSpPr>
          <p:spPr>
            <a:xfrm>
              <a:off x="5302" y="0"/>
              <a:ext cx="1682150" cy="698500"/>
            </a:xfrm>
            <a:custGeom>
              <a:avLst/>
              <a:gdLst/>
              <a:ahLst/>
              <a:cxnLst/>
              <a:rect l="l" t="t" r="r" b="b"/>
              <a:pathLst>
                <a:path w="1682150" h="698500">
                  <a:moveTo>
                    <a:pt x="1673567" y="373116"/>
                  </a:moveTo>
                  <a:lnTo>
                    <a:pt x="1498138" y="674634"/>
                  </a:lnTo>
                  <a:cubicBezTo>
                    <a:pt x="1489541" y="689410"/>
                    <a:pt x="1473736" y="698500"/>
                    <a:pt x="1456641" y="698500"/>
                  </a:cubicBezTo>
                  <a:lnTo>
                    <a:pt x="225509" y="698500"/>
                  </a:lnTo>
                  <a:cubicBezTo>
                    <a:pt x="208415" y="698500"/>
                    <a:pt x="192609" y="689410"/>
                    <a:pt x="184012" y="674634"/>
                  </a:cubicBezTo>
                  <a:lnTo>
                    <a:pt x="8584" y="373116"/>
                  </a:lnTo>
                  <a:cubicBezTo>
                    <a:pt x="0" y="358363"/>
                    <a:pt x="0" y="340137"/>
                    <a:pt x="8584" y="325384"/>
                  </a:cubicBezTo>
                  <a:lnTo>
                    <a:pt x="184012" y="23866"/>
                  </a:lnTo>
                  <a:cubicBezTo>
                    <a:pt x="192609" y="9090"/>
                    <a:pt x="208415" y="0"/>
                    <a:pt x="225509" y="0"/>
                  </a:cubicBezTo>
                  <a:lnTo>
                    <a:pt x="1456641" y="0"/>
                  </a:lnTo>
                  <a:cubicBezTo>
                    <a:pt x="1473736" y="0"/>
                    <a:pt x="1489541" y="9090"/>
                    <a:pt x="1498138" y="23866"/>
                  </a:cubicBezTo>
                  <a:lnTo>
                    <a:pt x="1673567" y="325384"/>
                  </a:lnTo>
                  <a:cubicBezTo>
                    <a:pt x="1682150" y="340137"/>
                    <a:pt x="1682150" y="358363"/>
                    <a:pt x="1673567" y="373116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endParaRPr lang="uk-UA" dirty="0"/>
            </a:p>
            <a:p>
              <a:pPr algn="ctr"/>
              <a:r>
                <a:rPr lang="uk-UA" sz="3600" dirty="0"/>
                <a:t>Формування позивного ставлення до навчання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146415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58142" y="0"/>
            <a:ext cx="4795274" cy="4186697"/>
            <a:chOff x="0" y="0"/>
            <a:chExt cx="959227" cy="698500"/>
          </a:xfrm>
        </p:grpSpPr>
        <p:sp>
          <p:nvSpPr>
            <p:cNvPr id="6" name="Freeform 6"/>
            <p:cNvSpPr/>
            <p:nvPr/>
          </p:nvSpPr>
          <p:spPr>
            <a:xfrm>
              <a:off x="9357" y="0"/>
              <a:ext cx="940513" cy="698500"/>
            </a:xfrm>
            <a:custGeom>
              <a:avLst/>
              <a:gdLst/>
              <a:ahLst/>
              <a:cxnLst/>
              <a:rect l="l" t="t" r="r" b="b"/>
              <a:pathLst>
                <a:path w="940513" h="698500">
                  <a:moveTo>
                    <a:pt x="925366" y="391366"/>
                  </a:moveTo>
                  <a:lnTo>
                    <a:pt x="771174" y="656384"/>
                  </a:lnTo>
                  <a:cubicBezTo>
                    <a:pt x="756003" y="682459"/>
                    <a:pt x="728111" y="698500"/>
                    <a:pt x="697944" y="698500"/>
                  </a:cubicBezTo>
                  <a:lnTo>
                    <a:pt x="242569" y="698500"/>
                  </a:lnTo>
                  <a:cubicBezTo>
                    <a:pt x="212402" y="698500"/>
                    <a:pt x="184510" y="682459"/>
                    <a:pt x="169339" y="656384"/>
                  </a:cubicBezTo>
                  <a:lnTo>
                    <a:pt x="15147" y="391366"/>
                  </a:lnTo>
                  <a:cubicBezTo>
                    <a:pt x="0" y="365332"/>
                    <a:pt x="0" y="333168"/>
                    <a:pt x="15147" y="307134"/>
                  </a:cubicBezTo>
                  <a:lnTo>
                    <a:pt x="169339" y="42116"/>
                  </a:lnTo>
                  <a:cubicBezTo>
                    <a:pt x="184510" y="16041"/>
                    <a:pt x="212402" y="0"/>
                    <a:pt x="242569" y="0"/>
                  </a:cubicBezTo>
                  <a:lnTo>
                    <a:pt x="697944" y="0"/>
                  </a:lnTo>
                  <a:cubicBezTo>
                    <a:pt x="728111" y="0"/>
                    <a:pt x="756003" y="16041"/>
                    <a:pt x="771174" y="42116"/>
                  </a:cubicBezTo>
                  <a:lnTo>
                    <a:pt x="925366" y="307134"/>
                  </a:lnTo>
                  <a:cubicBezTo>
                    <a:pt x="940513" y="333168"/>
                    <a:pt x="940513" y="365332"/>
                    <a:pt x="925366" y="391366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730627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29811" y="-42805"/>
            <a:ext cx="4902791" cy="4186697"/>
            <a:chOff x="0" y="0"/>
            <a:chExt cx="959227" cy="698500"/>
          </a:xfrm>
        </p:grpSpPr>
        <p:sp>
          <p:nvSpPr>
            <p:cNvPr id="9" name="Freeform 9"/>
            <p:cNvSpPr/>
            <p:nvPr/>
          </p:nvSpPr>
          <p:spPr>
            <a:xfrm>
              <a:off x="9357" y="0"/>
              <a:ext cx="940513" cy="698500"/>
            </a:xfrm>
            <a:custGeom>
              <a:avLst/>
              <a:gdLst/>
              <a:ahLst/>
              <a:cxnLst/>
              <a:rect l="l" t="t" r="r" b="b"/>
              <a:pathLst>
                <a:path w="940513" h="698500">
                  <a:moveTo>
                    <a:pt x="925366" y="391366"/>
                  </a:moveTo>
                  <a:lnTo>
                    <a:pt x="771174" y="656384"/>
                  </a:lnTo>
                  <a:cubicBezTo>
                    <a:pt x="756003" y="682459"/>
                    <a:pt x="728111" y="698500"/>
                    <a:pt x="697944" y="698500"/>
                  </a:cubicBezTo>
                  <a:lnTo>
                    <a:pt x="242569" y="698500"/>
                  </a:lnTo>
                  <a:cubicBezTo>
                    <a:pt x="212402" y="698500"/>
                    <a:pt x="184510" y="682459"/>
                    <a:pt x="169339" y="656384"/>
                  </a:cubicBezTo>
                  <a:lnTo>
                    <a:pt x="15147" y="391366"/>
                  </a:lnTo>
                  <a:cubicBezTo>
                    <a:pt x="0" y="365332"/>
                    <a:pt x="0" y="333168"/>
                    <a:pt x="15147" y="307134"/>
                  </a:cubicBezTo>
                  <a:lnTo>
                    <a:pt x="169339" y="42116"/>
                  </a:lnTo>
                  <a:cubicBezTo>
                    <a:pt x="184510" y="16041"/>
                    <a:pt x="212402" y="0"/>
                    <a:pt x="242569" y="0"/>
                  </a:cubicBezTo>
                  <a:lnTo>
                    <a:pt x="697944" y="0"/>
                  </a:lnTo>
                  <a:cubicBezTo>
                    <a:pt x="728111" y="0"/>
                    <a:pt x="756003" y="16041"/>
                    <a:pt x="771174" y="42116"/>
                  </a:cubicBezTo>
                  <a:lnTo>
                    <a:pt x="925366" y="307134"/>
                  </a:lnTo>
                  <a:cubicBezTo>
                    <a:pt x="940513" y="333168"/>
                    <a:pt x="940513" y="365332"/>
                    <a:pt x="925366" y="391366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730627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197561" y="2776790"/>
            <a:ext cx="2749773" cy="2498856"/>
          </a:xfrm>
          <a:custGeom>
            <a:avLst/>
            <a:gdLst/>
            <a:ahLst/>
            <a:cxnLst/>
            <a:rect l="l" t="t" r="r" b="b"/>
            <a:pathLst>
              <a:path w="2749773" h="2498856">
                <a:moveTo>
                  <a:pt x="0" y="0"/>
                </a:moveTo>
                <a:lnTo>
                  <a:pt x="2749772" y="0"/>
                </a:lnTo>
                <a:lnTo>
                  <a:pt x="2749772" y="2498856"/>
                </a:lnTo>
                <a:lnTo>
                  <a:pt x="0" y="249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2" name="Group 12"/>
          <p:cNvGrpSpPr/>
          <p:nvPr/>
        </p:nvGrpSpPr>
        <p:grpSpPr>
          <a:xfrm>
            <a:off x="2065040" y="2831747"/>
            <a:ext cx="2185619" cy="1885576"/>
            <a:chOff x="0" y="0"/>
            <a:chExt cx="809649" cy="698500"/>
          </a:xfrm>
        </p:grpSpPr>
        <p:sp>
          <p:nvSpPr>
            <p:cNvPr id="13" name="Freeform 13"/>
            <p:cNvSpPr/>
            <p:nvPr/>
          </p:nvSpPr>
          <p:spPr>
            <a:xfrm>
              <a:off x="12924" y="0"/>
              <a:ext cx="783802" cy="698500"/>
            </a:xfrm>
            <a:custGeom>
              <a:avLst/>
              <a:gdLst/>
              <a:ahLst/>
              <a:cxnLst/>
              <a:rect l="l" t="t" r="r" b="b"/>
              <a:pathLst>
                <a:path w="783802" h="698500">
                  <a:moveTo>
                    <a:pt x="762879" y="407422"/>
                  </a:moveTo>
                  <a:lnTo>
                    <a:pt x="627371" y="640328"/>
                  </a:lnTo>
                  <a:cubicBezTo>
                    <a:pt x="606416" y="676343"/>
                    <a:pt x="567891" y="698500"/>
                    <a:pt x="526223" y="698500"/>
                  </a:cubicBezTo>
                  <a:lnTo>
                    <a:pt x="257578" y="698500"/>
                  </a:lnTo>
                  <a:cubicBezTo>
                    <a:pt x="215910" y="698500"/>
                    <a:pt x="177385" y="676343"/>
                    <a:pt x="156430" y="640328"/>
                  </a:cubicBezTo>
                  <a:lnTo>
                    <a:pt x="20922" y="407422"/>
                  </a:lnTo>
                  <a:cubicBezTo>
                    <a:pt x="0" y="371463"/>
                    <a:pt x="0" y="327037"/>
                    <a:pt x="20922" y="291078"/>
                  </a:cubicBezTo>
                  <a:lnTo>
                    <a:pt x="156430" y="58172"/>
                  </a:lnTo>
                  <a:cubicBezTo>
                    <a:pt x="177385" y="22157"/>
                    <a:pt x="215910" y="0"/>
                    <a:pt x="257578" y="0"/>
                  </a:cubicBezTo>
                  <a:lnTo>
                    <a:pt x="526223" y="0"/>
                  </a:lnTo>
                  <a:cubicBezTo>
                    <a:pt x="567891" y="0"/>
                    <a:pt x="606416" y="22157"/>
                    <a:pt x="627371" y="58172"/>
                  </a:cubicBezTo>
                  <a:lnTo>
                    <a:pt x="762879" y="291078"/>
                  </a:lnTo>
                  <a:cubicBezTo>
                    <a:pt x="783801" y="327037"/>
                    <a:pt x="783801" y="371463"/>
                    <a:pt x="762879" y="407422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1049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7303" y="4588983"/>
            <a:ext cx="5088114" cy="1339868"/>
            <a:chOff x="-57755" y="-38100"/>
            <a:chExt cx="1473753" cy="242572"/>
          </a:xfrm>
        </p:grpSpPr>
        <p:sp>
          <p:nvSpPr>
            <p:cNvPr id="16" name="Freeform 16"/>
            <p:cNvSpPr/>
            <p:nvPr/>
          </p:nvSpPr>
          <p:spPr>
            <a:xfrm>
              <a:off x="-57755" y="-11719"/>
              <a:ext cx="1415998" cy="204472"/>
            </a:xfrm>
            <a:custGeom>
              <a:avLst/>
              <a:gdLst/>
              <a:ahLst/>
              <a:cxnLst/>
              <a:rect l="l" t="t" r="r" b="b"/>
              <a:pathLst>
                <a:path w="1415998" h="204472">
                  <a:moveTo>
                    <a:pt x="102236" y="0"/>
                  </a:moveTo>
                  <a:lnTo>
                    <a:pt x="1313761" y="0"/>
                  </a:lnTo>
                  <a:cubicBezTo>
                    <a:pt x="1340876" y="0"/>
                    <a:pt x="1366880" y="10771"/>
                    <a:pt x="1386053" y="29944"/>
                  </a:cubicBezTo>
                  <a:cubicBezTo>
                    <a:pt x="1405226" y="49117"/>
                    <a:pt x="1415998" y="75121"/>
                    <a:pt x="1415998" y="102236"/>
                  </a:cubicBezTo>
                  <a:lnTo>
                    <a:pt x="1415998" y="102236"/>
                  </a:lnTo>
                  <a:cubicBezTo>
                    <a:pt x="1415998" y="158700"/>
                    <a:pt x="1370225" y="204472"/>
                    <a:pt x="1313761" y="204472"/>
                  </a:cubicBezTo>
                  <a:lnTo>
                    <a:pt x="102236" y="204472"/>
                  </a:lnTo>
                  <a:cubicBezTo>
                    <a:pt x="75121" y="204472"/>
                    <a:pt x="49117" y="193701"/>
                    <a:pt x="29944" y="174528"/>
                  </a:cubicBezTo>
                  <a:cubicBezTo>
                    <a:pt x="10771" y="155355"/>
                    <a:pt x="0" y="129351"/>
                    <a:pt x="0" y="102236"/>
                  </a:cubicBezTo>
                  <a:lnTo>
                    <a:pt x="0" y="102236"/>
                  </a:lnTo>
                  <a:cubicBezTo>
                    <a:pt x="0" y="75121"/>
                    <a:pt x="10771" y="49117"/>
                    <a:pt x="29944" y="29944"/>
                  </a:cubicBezTo>
                  <a:cubicBezTo>
                    <a:pt x="49117" y="10771"/>
                    <a:pt x="75121" y="0"/>
                    <a:pt x="10223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15998" cy="242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901416" y="2748952"/>
            <a:ext cx="2749773" cy="2498856"/>
          </a:xfrm>
          <a:custGeom>
            <a:avLst/>
            <a:gdLst/>
            <a:ahLst/>
            <a:cxnLst/>
            <a:rect l="l" t="t" r="r" b="b"/>
            <a:pathLst>
              <a:path w="2749773" h="2498856">
                <a:moveTo>
                  <a:pt x="0" y="0"/>
                </a:moveTo>
                <a:lnTo>
                  <a:pt x="2749773" y="0"/>
                </a:lnTo>
                <a:lnTo>
                  <a:pt x="2749773" y="2498856"/>
                </a:lnTo>
                <a:lnTo>
                  <a:pt x="0" y="249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9" name="Group 19"/>
          <p:cNvGrpSpPr/>
          <p:nvPr/>
        </p:nvGrpSpPr>
        <p:grpSpPr>
          <a:xfrm>
            <a:off x="8343725" y="2798911"/>
            <a:ext cx="2185619" cy="1885576"/>
            <a:chOff x="0" y="0"/>
            <a:chExt cx="809649" cy="698500"/>
          </a:xfrm>
        </p:grpSpPr>
        <p:sp>
          <p:nvSpPr>
            <p:cNvPr id="20" name="Freeform 20"/>
            <p:cNvSpPr/>
            <p:nvPr/>
          </p:nvSpPr>
          <p:spPr>
            <a:xfrm>
              <a:off x="12924" y="0"/>
              <a:ext cx="783802" cy="698500"/>
            </a:xfrm>
            <a:custGeom>
              <a:avLst/>
              <a:gdLst/>
              <a:ahLst/>
              <a:cxnLst/>
              <a:rect l="l" t="t" r="r" b="b"/>
              <a:pathLst>
                <a:path w="783802" h="698500">
                  <a:moveTo>
                    <a:pt x="762879" y="407422"/>
                  </a:moveTo>
                  <a:lnTo>
                    <a:pt x="627371" y="640328"/>
                  </a:lnTo>
                  <a:cubicBezTo>
                    <a:pt x="606416" y="676343"/>
                    <a:pt x="567891" y="698500"/>
                    <a:pt x="526223" y="698500"/>
                  </a:cubicBezTo>
                  <a:lnTo>
                    <a:pt x="257578" y="698500"/>
                  </a:lnTo>
                  <a:cubicBezTo>
                    <a:pt x="215910" y="698500"/>
                    <a:pt x="177385" y="676343"/>
                    <a:pt x="156430" y="640328"/>
                  </a:cubicBezTo>
                  <a:lnTo>
                    <a:pt x="20922" y="407422"/>
                  </a:lnTo>
                  <a:cubicBezTo>
                    <a:pt x="0" y="371463"/>
                    <a:pt x="0" y="327037"/>
                    <a:pt x="20922" y="291078"/>
                  </a:cubicBezTo>
                  <a:lnTo>
                    <a:pt x="156430" y="58172"/>
                  </a:lnTo>
                  <a:cubicBezTo>
                    <a:pt x="177385" y="22157"/>
                    <a:pt x="215910" y="0"/>
                    <a:pt x="257578" y="0"/>
                  </a:cubicBezTo>
                  <a:lnTo>
                    <a:pt x="526223" y="0"/>
                  </a:lnTo>
                  <a:cubicBezTo>
                    <a:pt x="567891" y="0"/>
                    <a:pt x="606416" y="22157"/>
                    <a:pt x="627371" y="58172"/>
                  </a:cubicBezTo>
                  <a:lnTo>
                    <a:pt x="762879" y="291078"/>
                  </a:lnTo>
                  <a:cubicBezTo>
                    <a:pt x="783801" y="327037"/>
                    <a:pt x="783801" y="371463"/>
                    <a:pt x="762879" y="407422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1049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079503" y="2776790"/>
            <a:ext cx="2749773" cy="2498856"/>
          </a:xfrm>
          <a:custGeom>
            <a:avLst/>
            <a:gdLst/>
            <a:ahLst/>
            <a:cxnLst/>
            <a:rect l="l" t="t" r="r" b="b"/>
            <a:pathLst>
              <a:path w="2749773" h="2498856">
                <a:moveTo>
                  <a:pt x="0" y="0"/>
                </a:moveTo>
                <a:lnTo>
                  <a:pt x="2749773" y="0"/>
                </a:lnTo>
                <a:lnTo>
                  <a:pt x="2749773" y="2498856"/>
                </a:lnTo>
                <a:lnTo>
                  <a:pt x="0" y="249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23" name="Group 23"/>
          <p:cNvGrpSpPr/>
          <p:nvPr/>
        </p:nvGrpSpPr>
        <p:grpSpPr>
          <a:xfrm>
            <a:off x="13648187" y="2776790"/>
            <a:ext cx="2185619" cy="1885576"/>
            <a:chOff x="0" y="0"/>
            <a:chExt cx="809649" cy="698500"/>
          </a:xfrm>
        </p:grpSpPr>
        <p:sp>
          <p:nvSpPr>
            <p:cNvPr id="24" name="Freeform 24"/>
            <p:cNvSpPr/>
            <p:nvPr/>
          </p:nvSpPr>
          <p:spPr>
            <a:xfrm>
              <a:off x="12924" y="0"/>
              <a:ext cx="783802" cy="698500"/>
            </a:xfrm>
            <a:custGeom>
              <a:avLst/>
              <a:gdLst/>
              <a:ahLst/>
              <a:cxnLst/>
              <a:rect l="l" t="t" r="r" b="b"/>
              <a:pathLst>
                <a:path w="783802" h="698500">
                  <a:moveTo>
                    <a:pt x="762879" y="407422"/>
                  </a:moveTo>
                  <a:lnTo>
                    <a:pt x="627371" y="640328"/>
                  </a:lnTo>
                  <a:cubicBezTo>
                    <a:pt x="606416" y="676343"/>
                    <a:pt x="567891" y="698500"/>
                    <a:pt x="526223" y="698500"/>
                  </a:cubicBezTo>
                  <a:lnTo>
                    <a:pt x="257578" y="698500"/>
                  </a:lnTo>
                  <a:cubicBezTo>
                    <a:pt x="215910" y="698500"/>
                    <a:pt x="177385" y="676343"/>
                    <a:pt x="156430" y="640328"/>
                  </a:cubicBezTo>
                  <a:lnTo>
                    <a:pt x="20922" y="407422"/>
                  </a:lnTo>
                  <a:cubicBezTo>
                    <a:pt x="0" y="371463"/>
                    <a:pt x="0" y="327037"/>
                    <a:pt x="20922" y="291078"/>
                  </a:cubicBezTo>
                  <a:lnTo>
                    <a:pt x="156430" y="58172"/>
                  </a:lnTo>
                  <a:cubicBezTo>
                    <a:pt x="177385" y="22157"/>
                    <a:pt x="215910" y="0"/>
                    <a:pt x="257578" y="0"/>
                  </a:cubicBezTo>
                  <a:lnTo>
                    <a:pt x="526223" y="0"/>
                  </a:lnTo>
                  <a:cubicBezTo>
                    <a:pt x="567891" y="0"/>
                    <a:pt x="606416" y="22157"/>
                    <a:pt x="627371" y="58172"/>
                  </a:cubicBezTo>
                  <a:lnTo>
                    <a:pt x="762879" y="291078"/>
                  </a:lnTo>
                  <a:cubicBezTo>
                    <a:pt x="783801" y="327037"/>
                    <a:pt x="783801" y="371463"/>
                    <a:pt x="762879" y="407422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1049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454390" y="9485974"/>
            <a:ext cx="4511381" cy="630021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9556" y="0"/>
              <a:ext cx="793687" cy="698500"/>
            </a:xfrm>
            <a:custGeom>
              <a:avLst/>
              <a:gdLst/>
              <a:ahLst/>
              <a:cxnLst/>
              <a:rect l="l" t="t" r="r" b="b"/>
              <a:pathLst>
                <a:path w="793687" h="698500">
                  <a:moveTo>
                    <a:pt x="778217" y="392266"/>
                  </a:moveTo>
                  <a:lnTo>
                    <a:pt x="625071" y="655484"/>
                  </a:lnTo>
                  <a:cubicBezTo>
                    <a:pt x="609576" y="682116"/>
                    <a:pt x="581089" y="698500"/>
                    <a:pt x="550278" y="698500"/>
                  </a:cubicBezTo>
                  <a:lnTo>
                    <a:pt x="243411" y="698500"/>
                  </a:lnTo>
                  <a:cubicBezTo>
                    <a:pt x="212599" y="698500"/>
                    <a:pt x="184112" y="682116"/>
                    <a:pt x="168617" y="655484"/>
                  </a:cubicBezTo>
                  <a:lnTo>
                    <a:pt x="15471" y="392266"/>
                  </a:lnTo>
                  <a:cubicBezTo>
                    <a:pt x="0" y="365675"/>
                    <a:pt x="0" y="332825"/>
                    <a:pt x="15471" y="306234"/>
                  </a:cubicBezTo>
                  <a:lnTo>
                    <a:pt x="168617" y="43016"/>
                  </a:lnTo>
                  <a:cubicBezTo>
                    <a:pt x="184112" y="16384"/>
                    <a:pt x="212599" y="0"/>
                    <a:pt x="243411" y="0"/>
                  </a:cubicBezTo>
                  <a:lnTo>
                    <a:pt x="550278" y="0"/>
                  </a:lnTo>
                  <a:cubicBezTo>
                    <a:pt x="581089" y="0"/>
                    <a:pt x="609576" y="16384"/>
                    <a:pt x="625071" y="43016"/>
                  </a:cubicBezTo>
                  <a:lnTo>
                    <a:pt x="778217" y="306234"/>
                  </a:lnTo>
                  <a:cubicBezTo>
                    <a:pt x="793688" y="332825"/>
                    <a:pt x="793688" y="365675"/>
                    <a:pt x="778217" y="39226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5CE1E6">
                      <a:alpha val="100000"/>
                    </a:srgbClr>
                  </a:gs>
                  <a:gs pos="100000">
                    <a:srgbClr val="8C52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682273" y="9485974"/>
            <a:ext cx="3196874" cy="725440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9556" y="0"/>
              <a:ext cx="793687" cy="698500"/>
            </a:xfrm>
            <a:custGeom>
              <a:avLst/>
              <a:gdLst/>
              <a:ahLst/>
              <a:cxnLst/>
              <a:rect l="l" t="t" r="r" b="b"/>
              <a:pathLst>
                <a:path w="793687" h="698500">
                  <a:moveTo>
                    <a:pt x="778217" y="392266"/>
                  </a:moveTo>
                  <a:lnTo>
                    <a:pt x="625071" y="655484"/>
                  </a:lnTo>
                  <a:cubicBezTo>
                    <a:pt x="609576" y="682116"/>
                    <a:pt x="581089" y="698500"/>
                    <a:pt x="550278" y="698500"/>
                  </a:cubicBezTo>
                  <a:lnTo>
                    <a:pt x="243411" y="698500"/>
                  </a:lnTo>
                  <a:cubicBezTo>
                    <a:pt x="212599" y="698500"/>
                    <a:pt x="184112" y="682116"/>
                    <a:pt x="168617" y="655484"/>
                  </a:cubicBezTo>
                  <a:lnTo>
                    <a:pt x="15471" y="392266"/>
                  </a:lnTo>
                  <a:cubicBezTo>
                    <a:pt x="0" y="365675"/>
                    <a:pt x="0" y="332825"/>
                    <a:pt x="15471" y="306234"/>
                  </a:cubicBezTo>
                  <a:lnTo>
                    <a:pt x="168617" y="43016"/>
                  </a:lnTo>
                  <a:cubicBezTo>
                    <a:pt x="184112" y="16384"/>
                    <a:pt x="212599" y="0"/>
                    <a:pt x="243411" y="0"/>
                  </a:cubicBezTo>
                  <a:lnTo>
                    <a:pt x="550278" y="0"/>
                  </a:lnTo>
                  <a:cubicBezTo>
                    <a:pt x="581089" y="0"/>
                    <a:pt x="609576" y="16384"/>
                    <a:pt x="625071" y="43016"/>
                  </a:cubicBezTo>
                  <a:lnTo>
                    <a:pt x="778217" y="306234"/>
                  </a:lnTo>
                  <a:cubicBezTo>
                    <a:pt x="793688" y="332825"/>
                    <a:pt x="793688" y="365675"/>
                    <a:pt x="778217" y="39226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5CE1E6">
                      <a:alpha val="100000"/>
                    </a:srgbClr>
                  </a:gs>
                  <a:gs pos="100000">
                    <a:srgbClr val="8C52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7517324" y="533572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Freeform 33"/>
          <p:cNvSpPr/>
          <p:nvPr/>
        </p:nvSpPr>
        <p:spPr>
          <a:xfrm>
            <a:off x="-156693" y="533572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4" name="Freeform 34"/>
          <p:cNvSpPr/>
          <p:nvPr/>
        </p:nvSpPr>
        <p:spPr>
          <a:xfrm>
            <a:off x="2794650" y="3296556"/>
            <a:ext cx="1034457" cy="880582"/>
          </a:xfrm>
          <a:custGeom>
            <a:avLst/>
            <a:gdLst/>
            <a:ahLst/>
            <a:cxnLst/>
            <a:rect l="l" t="t" r="r" b="b"/>
            <a:pathLst>
              <a:path w="1034457" h="880582">
                <a:moveTo>
                  <a:pt x="0" y="0"/>
                </a:moveTo>
                <a:lnTo>
                  <a:pt x="1034458" y="0"/>
                </a:lnTo>
                <a:lnTo>
                  <a:pt x="1034458" y="880582"/>
                </a:lnTo>
                <a:lnTo>
                  <a:pt x="0" y="8805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5" name="TextBox 35"/>
          <p:cNvSpPr txBox="1"/>
          <p:nvPr/>
        </p:nvSpPr>
        <p:spPr>
          <a:xfrm>
            <a:off x="3468768" y="719249"/>
            <a:ext cx="11350463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uk-UA" sz="5752" b="1" spc="-126" dirty="0">
                <a:solidFill>
                  <a:srgbClr val="7030A0"/>
                </a:solidFill>
                <a:latin typeface="Telegraf Bold"/>
                <a:ea typeface="Telegraf Bold"/>
                <a:cs typeface="Telegraf Bold"/>
                <a:sym typeface="Telegraf Bold"/>
              </a:rPr>
              <a:t>Актуальність проблеми формування мотивації для учнів</a:t>
            </a:r>
            <a:endParaRPr lang="en-US" sz="5752" b="1" spc="-126" dirty="0">
              <a:solidFill>
                <a:srgbClr val="7030A0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1046" y="6024100"/>
            <a:ext cx="5774370" cy="230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uk-UA" sz="2805" b="1" noProof="0" dirty="0">
                <a:solidFill>
                  <a:srgbClr val="000000"/>
                </a:solidFill>
                <a:latin typeface="Telegraf Bold"/>
                <a:ea typeface="Telegraf Bold"/>
                <a:cs typeface="Telegraf Bold"/>
                <a:sym typeface="Telegraf Bold"/>
              </a:rPr>
              <a:t>Відкрита комунікація сприяє розвитку довіри та підтримує здорові відносини між викладачем та учнем</a:t>
            </a:r>
          </a:p>
          <a:p>
            <a:pPr algn="ctr">
              <a:lnSpc>
                <a:spcPts val="2247"/>
              </a:lnSpc>
              <a:spcBef>
                <a:spcPct val="0"/>
              </a:spcBef>
            </a:pPr>
            <a:endParaRPr lang="en-US" sz="2805" b="1" dirty="0">
              <a:solidFill>
                <a:srgbClr val="000000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16161" y="4989962"/>
            <a:ext cx="449943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Налагодження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відносин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6699109" y="5176157"/>
            <a:ext cx="4888716" cy="1290246"/>
            <a:chOff x="0" y="0"/>
            <a:chExt cx="1415998" cy="228550"/>
          </a:xfrm>
          <a:solidFill>
            <a:schemeClr val="accent2">
              <a:lumMod val="75000"/>
            </a:schemeClr>
          </a:solidFill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15998" cy="228550"/>
            </a:xfrm>
            <a:custGeom>
              <a:avLst/>
              <a:gdLst/>
              <a:ahLst/>
              <a:cxnLst/>
              <a:rect l="l" t="t" r="r" b="b"/>
              <a:pathLst>
                <a:path w="1415998" h="228550">
                  <a:moveTo>
                    <a:pt x="114275" y="0"/>
                  </a:moveTo>
                  <a:lnTo>
                    <a:pt x="1301723" y="0"/>
                  </a:lnTo>
                  <a:cubicBezTo>
                    <a:pt x="1332030" y="0"/>
                    <a:pt x="1361097" y="12040"/>
                    <a:pt x="1382527" y="33470"/>
                  </a:cubicBezTo>
                  <a:cubicBezTo>
                    <a:pt x="1403958" y="54901"/>
                    <a:pt x="1415998" y="83967"/>
                    <a:pt x="1415998" y="114275"/>
                  </a:cubicBezTo>
                  <a:lnTo>
                    <a:pt x="1415998" y="114275"/>
                  </a:lnTo>
                  <a:cubicBezTo>
                    <a:pt x="1415998" y="177387"/>
                    <a:pt x="1364835" y="228550"/>
                    <a:pt x="1301723" y="228550"/>
                  </a:cubicBezTo>
                  <a:lnTo>
                    <a:pt x="114275" y="228550"/>
                  </a:lnTo>
                  <a:cubicBezTo>
                    <a:pt x="51163" y="228550"/>
                    <a:pt x="0" y="177387"/>
                    <a:pt x="0" y="114275"/>
                  </a:cubicBezTo>
                  <a:lnTo>
                    <a:pt x="0" y="114275"/>
                  </a:lnTo>
                  <a:cubicBezTo>
                    <a:pt x="0" y="51163"/>
                    <a:pt x="51163" y="0"/>
                    <a:pt x="11427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415998" cy="2666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8953593" y="3172430"/>
            <a:ext cx="1034457" cy="880582"/>
          </a:xfrm>
          <a:custGeom>
            <a:avLst/>
            <a:gdLst/>
            <a:ahLst/>
            <a:cxnLst/>
            <a:rect l="l" t="t" r="r" b="b"/>
            <a:pathLst>
              <a:path w="1034457" h="880582">
                <a:moveTo>
                  <a:pt x="0" y="0"/>
                </a:moveTo>
                <a:lnTo>
                  <a:pt x="1034458" y="0"/>
                </a:lnTo>
                <a:lnTo>
                  <a:pt x="1034458" y="880582"/>
                </a:lnTo>
                <a:lnTo>
                  <a:pt x="0" y="8805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2" name="Freeform 42"/>
          <p:cNvSpPr/>
          <p:nvPr/>
        </p:nvSpPr>
        <p:spPr>
          <a:xfrm>
            <a:off x="14223768" y="3279287"/>
            <a:ext cx="1034457" cy="880582"/>
          </a:xfrm>
          <a:custGeom>
            <a:avLst/>
            <a:gdLst/>
            <a:ahLst/>
            <a:cxnLst/>
            <a:rect l="l" t="t" r="r" b="b"/>
            <a:pathLst>
              <a:path w="1034457" h="880582">
                <a:moveTo>
                  <a:pt x="0" y="0"/>
                </a:moveTo>
                <a:lnTo>
                  <a:pt x="1034457" y="0"/>
                </a:lnTo>
                <a:lnTo>
                  <a:pt x="1034457" y="880582"/>
                </a:lnTo>
                <a:lnTo>
                  <a:pt x="0" y="8805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3" name="AutoShape 43"/>
          <p:cNvSpPr/>
          <p:nvPr/>
        </p:nvSpPr>
        <p:spPr>
          <a:xfrm>
            <a:off x="5191266" y="2589361"/>
            <a:ext cx="7904402" cy="0"/>
          </a:xfrm>
          <a:prstGeom prst="line">
            <a:avLst/>
          </a:prstGeom>
          <a:ln w="38100" cap="flat">
            <a:gradFill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44" name="Group 44"/>
          <p:cNvGrpSpPr/>
          <p:nvPr/>
        </p:nvGrpSpPr>
        <p:grpSpPr>
          <a:xfrm>
            <a:off x="4399218" y="2384663"/>
            <a:ext cx="476388" cy="409396"/>
            <a:chOff x="0" y="0"/>
            <a:chExt cx="812800" cy="698500"/>
          </a:xfrm>
        </p:grpSpPr>
        <p:sp>
          <p:nvSpPr>
            <p:cNvPr id="45" name="Freeform 45"/>
            <p:cNvSpPr/>
            <p:nvPr/>
          </p:nvSpPr>
          <p:spPr>
            <a:xfrm>
              <a:off x="18724" y="0"/>
              <a:ext cx="775352" cy="698500"/>
            </a:xfrm>
            <a:custGeom>
              <a:avLst/>
              <a:gdLst/>
              <a:ahLst/>
              <a:cxnLst/>
              <a:rect l="l" t="t" r="r" b="b"/>
              <a:pathLst>
                <a:path w="775352" h="698500">
                  <a:moveTo>
                    <a:pt x="745040" y="433531"/>
                  </a:moveTo>
                  <a:lnTo>
                    <a:pt x="639912" y="614219"/>
                  </a:lnTo>
                  <a:cubicBezTo>
                    <a:pt x="609553" y="666399"/>
                    <a:pt x="553737" y="698500"/>
                    <a:pt x="493368" y="698500"/>
                  </a:cubicBezTo>
                  <a:lnTo>
                    <a:pt x="281984" y="698500"/>
                  </a:lnTo>
                  <a:cubicBezTo>
                    <a:pt x="221615" y="698500"/>
                    <a:pt x="165799" y="666399"/>
                    <a:pt x="135440" y="614219"/>
                  </a:cubicBezTo>
                  <a:lnTo>
                    <a:pt x="30312" y="433531"/>
                  </a:lnTo>
                  <a:cubicBezTo>
                    <a:pt x="0" y="381432"/>
                    <a:pt x="0" y="317068"/>
                    <a:pt x="30312" y="264969"/>
                  </a:cubicBezTo>
                  <a:lnTo>
                    <a:pt x="135440" y="84281"/>
                  </a:lnTo>
                  <a:cubicBezTo>
                    <a:pt x="165799" y="32101"/>
                    <a:pt x="221615" y="0"/>
                    <a:pt x="281984" y="0"/>
                  </a:cubicBezTo>
                  <a:lnTo>
                    <a:pt x="493368" y="0"/>
                  </a:lnTo>
                  <a:cubicBezTo>
                    <a:pt x="553737" y="0"/>
                    <a:pt x="609553" y="32101"/>
                    <a:pt x="639912" y="84281"/>
                  </a:cubicBezTo>
                  <a:lnTo>
                    <a:pt x="745040" y="264969"/>
                  </a:lnTo>
                  <a:cubicBezTo>
                    <a:pt x="775352" y="317068"/>
                    <a:pt x="775352" y="381432"/>
                    <a:pt x="745040" y="4335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3409993" y="2384663"/>
            <a:ext cx="476388" cy="409396"/>
            <a:chOff x="0" y="0"/>
            <a:chExt cx="812800" cy="698500"/>
          </a:xfrm>
        </p:grpSpPr>
        <p:sp>
          <p:nvSpPr>
            <p:cNvPr id="48" name="Freeform 48"/>
            <p:cNvSpPr/>
            <p:nvPr/>
          </p:nvSpPr>
          <p:spPr>
            <a:xfrm>
              <a:off x="18724" y="0"/>
              <a:ext cx="775352" cy="698500"/>
            </a:xfrm>
            <a:custGeom>
              <a:avLst/>
              <a:gdLst/>
              <a:ahLst/>
              <a:cxnLst/>
              <a:rect l="l" t="t" r="r" b="b"/>
              <a:pathLst>
                <a:path w="775352" h="698500">
                  <a:moveTo>
                    <a:pt x="745040" y="433531"/>
                  </a:moveTo>
                  <a:lnTo>
                    <a:pt x="639912" y="614219"/>
                  </a:lnTo>
                  <a:cubicBezTo>
                    <a:pt x="609553" y="666399"/>
                    <a:pt x="553737" y="698500"/>
                    <a:pt x="493368" y="698500"/>
                  </a:cubicBezTo>
                  <a:lnTo>
                    <a:pt x="281984" y="698500"/>
                  </a:lnTo>
                  <a:cubicBezTo>
                    <a:pt x="221615" y="698500"/>
                    <a:pt x="165799" y="666399"/>
                    <a:pt x="135440" y="614219"/>
                  </a:cubicBezTo>
                  <a:lnTo>
                    <a:pt x="30312" y="433531"/>
                  </a:lnTo>
                  <a:cubicBezTo>
                    <a:pt x="0" y="381432"/>
                    <a:pt x="0" y="317068"/>
                    <a:pt x="30312" y="264969"/>
                  </a:cubicBezTo>
                  <a:lnTo>
                    <a:pt x="135440" y="84281"/>
                  </a:lnTo>
                  <a:cubicBezTo>
                    <a:pt x="165799" y="32101"/>
                    <a:pt x="221615" y="0"/>
                    <a:pt x="281984" y="0"/>
                  </a:cubicBezTo>
                  <a:lnTo>
                    <a:pt x="493368" y="0"/>
                  </a:lnTo>
                  <a:cubicBezTo>
                    <a:pt x="553737" y="0"/>
                    <a:pt x="609553" y="32101"/>
                    <a:pt x="639912" y="84281"/>
                  </a:cubicBezTo>
                  <a:lnTo>
                    <a:pt x="745040" y="264969"/>
                  </a:lnTo>
                  <a:cubicBezTo>
                    <a:pt x="775352" y="317068"/>
                    <a:pt x="775352" y="381432"/>
                    <a:pt x="745040" y="433531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924753" y="5162343"/>
            <a:ext cx="4499432" cy="869597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7"/>
              </a:lnSpc>
              <a:spcBef>
                <a:spcPct val="0"/>
              </a:spcBef>
            </a:pPr>
            <a:r>
              <a:rPr lang="uk-UA" sz="2800" b="1" noProof="0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Емоційний дизайн навчання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256815" y="6896604"/>
            <a:ext cx="5167370" cy="2431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uk-UA" sz="2805" b="1" noProof="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Регулярний обмін інформацією забезпечує всім членам команди розуміння цілей, завдань і прогресу.</a:t>
            </a:r>
          </a:p>
          <a:p>
            <a:pPr algn="ctr">
              <a:lnSpc>
                <a:spcPts val="3647"/>
              </a:lnSpc>
              <a:spcBef>
                <a:spcPct val="0"/>
              </a:spcBef>
            </a:pPr>
            <a:endParaRPr lang="en-US" sz="2805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12628608" y="4948751"/>
            <a:ext cx="4888716" cy="1325258"/>
            <a:chOff x="0" y="-63661"/>
            <a:chExt cx="1415998" cy="370996"/>
          </a:xfrm>
        </p:grpSpPr>
        <p:sp>
          <p:nvSpPr>
            <p:cNvPr id="53" name="Freeform 53"/>
            <p:cNvSpPr/>
            <p:nvPr/>
          </p:nvSpPr>
          <p:spPr>
            <a:xfrm>
              <a:off x="0" y="-63661"/>
              <a:ext cx="1415998" cy="370996"/>
            </a:xfrm>
            <a:custGeom>
              <a:avLst/>
              <a:gdLst/>
              <a:ahLst/>
              <a:cxnLst/>
              <a:rect l="l" t="t" r="r" b="b"/>
              <a:pathLst>
                <a:path w="1415998" h="228550">
                  <a:moveTo>
                    <a:pt x="114275" y="0"/>
                  </a:moveTo>
                  <a:lnTo>
                    <a:pt x="1301723" y="0"/>
                  </a:lnTo>
                  <a:cubicBezTo>
                    <a:pt x="1332030" y="0"/>
                    <a:pt x="1361097" y="12040"/>
                    <a:pt x="1382527" y="33470"/>
                  </a:cubicBezTo>
                  <a:cubicBezTo>
                    <a:pt x="1403958" y="54901"/>
                    <a:pt x="1415998" y="83967"/>
                    <a:pt x="1415998" y="114275"/>
                  </a:cubicBezTo>
                  <a:lnTo>
                    <a:pt x="1415998" y="114275"/>
                  </a:lnTo>
                  <a:cubicBezTo>
                    <a:pt x="1415998" y="177387"/>
                    <a:pt x="1364835" y="228550"/>
                    <a:pt x="1301723" y="228550"/>
                  </a:cubicBezTo>
                  <a:lnTo>
                    <a:pt x="114275" y="228550"/>
                  </a:lnTo>
                  <a:cubicBezTo>
                    <a:pt x="51163" y="228550"/>
                    <a:pt x="0" y="177387"/>
                    <a:pt x="0" y="114275"/>
                  </a:cubicBezTo>
                  <a:lnTo>
                    <a:pt x="0" y="114275"/>
                  </a:lnTo>
                  <a:cubicBezTo>
                    <a:pt x="0" y="51163"/>
                    <a:pt x="51163" y="0"/>
                    <a:pt x="11427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uk-UA" sz="3200" b="1" noProof="0" dirty="0">
                  <a:solidFill>
                    <a:srgbClr val="FF0000"/>
                  </a:solidFill>
                </a:rPr>
                <a:t>Підвищення ефективності засвоєння матеріалу</a:t>
              </a:r>
            </a:p>
            <a:p>
              <a:endParaRPr lang="uk-UA" dirty="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1415998" cy="266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2513630" y="6298993"/>
            <a:ext cx="5774370" cy="296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ru-RU" sz="2805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Мотивовані </a:t>
            </a:r>
            <a:r>
              <a:rPr lang="uk-UA" sz="2805" noProof="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студенти активніше залучаються до навчального процесу, краще концентруються та глибше опрацьовують інформацію, що сприяє більш якісному засвоєнню знань.</a:t>
            </a:r>
            <a:endParaRPr lang="en-US" sz="2805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DB7139-D592-4C89-7134-225CF5229826}"/>
              </a:ext>
            </a:extLst>
          </p:cNvPr>
          <p:cNvSpPr txBox="1"/>
          <p:nvPr/>
        </p:nvSpPr>
        <p:spPr>
          <a:xfrm>
            <a:off x="12915179" y="5336417"/>
            <a:ext cx="4602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6E3B6EF-7039-0E6B-C0F6-E058EA187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2230"/>
            <a:ext cx="3241659" cy="350727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BEA48E1-35EB-3182-EB14-21031065F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8052" y="736748"/>
            <a:ext cx="2944273" cy="2882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EF3D8-0E9A-EFEB-8BD7-AA3E88A67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8680CE-1FD7-6003-7774-E4358275B29A}"/>
              </a:ext>
            </a:extLst>
          </p:cNvPr>
          <p:cNvSpPr/>
          <p:nvPr/>
        </p:nvSpPr>
        <p:spPr>
          <a:xfrm flipH="1">
            <a:off x="7414295" y="4055913"/>
            <a:ext cx="8228260" cy="8241997"/>
          </a:xfrm>
          <a:custGeom>
            <a:avLst/>
            <a:gdLst/>
            <a:ahLst/>
            <a:cxnLst/>
            <a:rect l="l" t="t" r="r" b="b"/>
            <a:pathLst>
              <a:path w="8228260" h="8241997">
                <a:moveTo>
                  <a:pt x="8228260" y="0"/>
                </a:moveTo>
                <a:lnTo>
                  <a:pt x="0" y="0"/>
                </a:lnTo>
                <a:lnTo>
                  <a:pt x="0" y="8241997"/>
                </a:lnTo>
                <a:lnTo>
                  <a:pt x="8228260" y="8241997"/>
                </a:lnTo>
                <a:lnTo>
                  <a:pt x="822826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9B727E7-8C6D-C998-6E5F-1C75D60E06EE}"/>
              </a:ext>
            </a:extLst>
          </p:cNvPr>
          <p:cNvGrpSpPr/>
          <p:nvPr/>
        </p:nvGrpSpPr>
        <p:grpSpPr>
          <a:xfrm>
            <a:off x="13478063" y="-141416"/>
            <a:ext cx="5848517" cy="5508355"/>
            <a:chOff x="0" y="0"/>
            <a:chExt cx="812800" cy="9192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4B33CBF-880D-7273-CC3F-537372DC203B}"/>
                </a:ext>
              </a:extLst>
            </p:cNvPr>
            <p:cNvSpPr/>
            <p:nvPr/>
          </p:nvSpPr>
          <p:spPr>
            <a:xfrm>
              <a:off x="7358" y="0"/>
              <a:ext cx="798084" cy="919275"/>
            </a:xfrm>
            <a:custGeom>
              <a:avLst/>
              <a:gdLst/>
              <a:ahLst/>
              <a:cxnLst/>
              <a:rect l="l" t="t" r="r" b="b"/>
              <a:pathLst>
                <a:path w="798084" h="919275">
                  <a:moveTo>
                    <a:pt x="785176" y="505480"/>
                  </a:moveTo>
                  <a:lnTo>
                    <a:pt x="622508" y="873433"/>
                  </a:lnTo>
                  <a:cubicBezTo>
                    <a:pt x="610189" y="901300"/>
                    <a:pt x="582589" y="919275"/>
                    <a:pt x="552120" y="919275"/>
                  </a:cubicBezTo>
                  <a:lnTo>
                    <a:pt x="245964" y="919275"/>
                  </a:lnTo>
                  <a:cubicBezTo>
                    <a:pt x="215495" y="919275"/>
                    <a:pt x="187895" y="901300"/>
                    <a:pt x="175576" y="873433"/>
                  </a:cubicBezTo>
                  <a:lnTo>
                    <a:pt x="12908" y="505480"/>
                  </a:lnTo>
                  <a:cubicBezTo>
                    <a:pt x="0" y="476281"/>
                    <a:pt x="0" y="442994"/>
                    <a:pt x="12908" y="413796"/>
                  </a:cubicBezTo>
                  <a:lnTo>
                    <a:pt x="175576" y="45842"/>
                  </a:lnTo>
                  <a:cubicBezTo>
                    <a:pt x="187895" y="17975"/>
                    <a:pt x="215495" y="0"/>
                    <a:pt x="245964" y="0"/>
                  </a:cubicBezTo>
                  <a:lnTo>
                    <a:pt x="552120" y="0"/>
                  </a:lnTo>
                  <a:cubicBezTo>
                    <a:pt x="582589" y="0"/>
                    <a:pt x="610189" y="17975"/>
                    <a:pt x="622508" y="45842"/>
                  </a:cubicBezTo>
                  <a:lnTo>
                    <a:pt x="785176" y="413796"/>
                  </a:lnTo>
                  <a:cubicBezTo>
                    <a:pt x="798084" y="442994"/>
                    <a:pt x="798084" y="476281"/>
                    <a:pt x="785176" y="505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6E93654-F813-125A-D71C-8CCD196CFEEE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95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255C91C-E8C3-5641-2F41-7B9316732822}"/>
              </a:ext>
            </a:extLst>
          </p:cNvPr>
          <p:cNvGrpSpPr/>
          <p:nvPr/>
        </p:nvGrpSpPr>
        <p:grpSpPr>
          <a:xfrm>
            <a:off x="12663085" y="3710554"/>
            <a:ext cx="5872499" cy="6621191"/>
            <a:chOff x="0" y="0"/>
            <a:chExt cx="812800" cy="698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0FA00E6-541C-9C75-0771-D3C808028B60}"/>
                </a:ext>
              </a:extLst>
            </p:cNvPr>
            <p:cNvSpPr/>
            <p:nvPr/>
          </p:nvSpPr>
          <p:spPr>
            <a:xfrm>
              <a:off x="9625" y="0"/>
              <a:ext cx="793551" cy="698500"/>
            </a:xfrm>
            <a:custGeom>
              <a:avLst/>
              <a:gdLst/>
              <a:ahLst/>
              <a:cxnLst/>
              <a:rect l="l" t="t" r="r" b="b"/>
              <a:pathLst>
                <a:path w="793551" h="698500">
                  <a:moveTo>
                    <a:pt x="777969" y="392573"/>
                  </a:moveTo>
                  <a:lnTo>
                    <a:pt x="625181" y="655177"/>
                  </a:lnTo>
                  <a:cubicBezTo>
                    <a:pt x="609575" y="681999"/>
                    <a:pt x="580885" y="698500"/>
                    <a:pt x="549853" y="698500"/>
                  </a:cubicBezTo>
                  <a:lnTo>
                    <a:pt x="243697" y="698500"/>
                  </a:lnTo>
                  <a:cubicBezTo>
                    <a:pt x="212665" y="698500"/>
                    <a:pt x="183975" y="681999"/>
                    <a:pt x="168369" y="655177"/>
                  </a:cubicBezTo>
                  <a:lnTo>
                    <a:pt x="15581" y="392573"/>
                  </a:lnTo>
                  <a:cubicBezTo>
                    <a:pt x="0" y="365792"/>
                    <a:pt x="0" y="332708"/>
                    <a:pt x="15581" y="305927"/>
                  </a:cubicBezTo>
                  <a:lnTo>
                    <a:pt x="168369" y="43323"/>
                  </a:lnTo>
                  <a:cubicBezTo>
                    <a:pt x="183975" y="16501"/>
                    <a:pt x="212665" y="0"/>
                    <a:pt x="243697" y="0"/>
                  </a:cubicBezTo>
                  <a:lnTo>
                    <a:pt x="549853" y="0"/>
                  </a:lnTo>
                  <a:cubicBezTo>
                    <a:pt x="580885" y="0"/>
                    <a:pt x="609575" y="16501"/>
                    <a:pt x="625181" y="43323"/>
                  </a:cubicBezTo>
                  <a:lnTo>
                    <a:pt x="777969" y="305927"/>
                  </a:lnTo>
                  <a:cubicBezTo>
                    <a:pt x="793550" y="332708"/>
                    <a:pt x="793550" y="365792"/>
                    <a:pt x="777969" y="39257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02CD519-15B3-49C7-52B7-8C854862CD14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E5ABA8E-6740-9EB2-1757-EF57E96A0DF4}"/>
              </a:ext>
            </a:extLst>
          </p:cNvPr>
          <p:cNvGrpSpPr/>
          <p:nvPr/>
        </p:nvGrpSpPr>
        <p:grpSpPr>
          <a:xfrm>
            <a:off x="12119374" y="0"/>
            <a:ext cx="4062846" cy="2592604"/>
            <a:chOff x="0" y="0"/>
            <a:chExt cx="812800" cy="6985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709BED-5BB8-7821-5189-C0357F543C8A}"/>
                </a:ext>
              </a:extLst>
            </p:cNvPr>
            <p:cNvSpPr/>
            <p:nvPr/>
          </p:nvSpPr>
          <p:spPr>
            <a:xfrm>
              <a:off x="9393" y="0"/>
              <a:ext cx="794015" cy="698500"/>
            </a:xfrm>
            <a:custGeom>
              <a:avLst/>
              <a:gdLst/>
              <a:ahLst/>
              <a:cxnLst/>
              <a:rect l="l" t="t" r="r" b="b"/>
              <a:pathLst>
                <a:path w="794015" h="698500">
                  <a:moveTo>
                    <a:pt x="778809" y="391528"/>
                  </a:moveTo>
                  <a:lnTo>
                    <a:pt x="624805" y="656222"/>
                  </a:lnTo>
                  <a:cubicBezTo>
                    <a:pt x="609576" y="682397"/>
                    <a:pt x="581577" y="698500"/>
                    <a:pt x="551293" y="698500"/>
                  </a:cubicBezTo>
                  <a:lnTo>
                    <a:pt x="242721" y="698500"/>
                  </a:lnTo>
                  <a:cubicBezTo>
                    <a:pt x="212437" y="698500"/>
                    <a:pt x="184438" y="682397"/>
                    <a:pt x="169209" y="656222"/>
                  </a:cubicBezTo>
                  <a:lnTo>
                    <a:pt x="15205" y="391528"/>
                  </a:lnTo>
                  <a:cubicBezTo>
                    <a:pt x="0" y="365394"/>
                    <a:pt x="0" y="333106"/>
                    <a:pt x="15205" y="306972"/>
                  </a:cubicBezTo>
                  <a:lnTo>
                    <a:pt x="169209" y="42278"/>
                  </a:lnTo>
                  <a:cubicBezTo>
                    <a:pt x="184438" y="16103"/>
                    <a:pt x="212437" y="0"/>
                    <a:pt x="242721" y="0"/>
                  </a:cubicBezTo>
                  <a:lnTo>
                    <a:pt x="551293" y="0"/>
                  </a:lnTo>
                  <a:cubicBezTo>
                    <a:pt x="581577" y="0"/>
                    <a:pt x="609576" y="16103"/>
                    <a:pt x="624805" y="42278"/>
                  </a:cubicBezTo>
                  <a:lnTo>
                    <a:pt x="778809" y="306972"/>
                  </a:lnTo>
                  <a:cubicBezTo>
                    <a:pt x="794014" y="333106"/>
                    <a:pt x="794014" y="365394"/>
                    <a:pt x="778809" y="39152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351C68A3-622D-328D-E74E-C8DFE1692071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F824EC16-4D8B-A093-F532-32C3F1F2DEC6}"/>
              </a:ext>
            </a:extLst>
          </p:cNvPr>
          <p:cNvSpPr/>
          <p:nvPr/>
        </p:nvSpPr>
        <p:spPr>
          <a:xfrm>
            <a:off x="15428635" y="1142608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3"/>
                </a:lnTo>
                <a:lnTo>
                  <a:pt x="0" y="4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D445549-442B-596E-C42E-1D0386172354}"/>
              </a:ext>
            </a:extLst>
          </p:cNvPr>
          <p:cNvSpPr/>
          <p:nvPr/>
        </p:nvSpPr>
        <p:spPr>
          <a:xfrm>
            <a:off x="51695" y="3829113"/>
            <a:ext cx="6092586" cy="1811747"/>
          </a:xfrm>
          <a:custGeom>
            <a:avLst/>
            <a:gdLst/>
            <a:ahLst/>
            <a:cxnLst/>
            <a:rect l="l" t="t" r="r" b="b"/>
            <a:pathLst>
              <a:path w="3644321" h="788883">
                <a:moveTo>
                  <a:pt x="228116" y="0"/>
                </a:moveTo>
                <a:lnTo>
                  <a:pt x="3619407" y="0"/>
                </a:lnTo>
                <a:cubicBezTo>
                  <a:pt x="3626775" y="0"/>
                  <a:pt x="3633728" y="3408"/>
                  <a:pt x="3638242" y="9232"/>
                </a:cubicBezTo>
                <a:cubicBezTo>
                  <a:pt x="3642756" y="15056"/>
                  <a:pt x="3644322" y="22640"/>
                  <a:pt x="3642484" y="29775"/>
                </a:cubicBezTo>
                <a:lnTo>
                  <a:pt x="3454623" y="759108"/>
                </a:lnTo>
                <a:cubicBezTo>
                  <a:pt x="3450108" y="776634"/>
                  <a:pt x="3434305" y="788883"/>
                  <a:pt x="3416207" y="788883"/>
                </a:cubicBezTo>
                <a:lnTo>
                  <a:pt x="24916" y="788883"/>
                </a:lnTo>
                <a:cubicBezTo>
                  <a:pt x="17548" y="788883"/>
                  <a:pt x="10594" y="785475"/>
                  <a:pt x="6080" y="779651"/>
                </a:cubicBezTo>
                <a:cubicBezTo>
                  <a:pt x="1566" y="773828"/>
                  <a:pt x="0" y="766244"/>
                  <a:pt x="1838" y="759108"/>
                </a:cubicBezTo>
                <a:lnTo>
                  <a:pt x="189700" y="29775"/>
                </a:lnTo>
                <a:cubicBezTo>
                  <a:pt x="194214" y="12249"/>
                  <a:pt x="210018" y="0"/>
                  <a:pt x="228116" y="0"/>
                </a:cubicBezTo>
                <a:close/>
              </a:path>
            </a:pathLst>
          </a:custGeom>
          <a:solidFill>
            <a:srgbClr val="0070C0"/>
          </a:solidFill>
        </p:spPr>
        <p:txBody>
          <a:bodyPr/>
          <a:lstStyle/>
          <a:p>
            <a:r>
              <a:rPr lang="uk-UA" dirty="0"/>
              <a:t> </a:t>
            </a:r>
            <a:r>
              <a:rPr lang="uk-UA" sz="4000" dirty="0"/>
              <a:t>     </a:t>
            </a:r>
            <a:r>
              <a:rPr lang="uk-UA" sz="4000" dirty="0">
                <a:solidFill>
                  <a:srgbClr val="FFFF00"/>
                </a:solidFill>
              </a:rPr>
              <a:t>Етапи розвитку мотивації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B181F0BA-E1E2-FB62-8147-A2FAFF8C7F35}"/>
              </a:ext>
            </a:extLst>
          </p:cNvPr>
          <p:cNvSpPr/>
          <p:nvPr/>
        </p:nvSpPr>
        <p:spPr>
          <a:xfrm>
            <a:off x="51695" y="3728512"/>
            <a:ext cx="18236305" cy="0"/>
          </a:xfrm>
          <a:prstGeom prst="line">
            <a:avLst/>
          </a:prstGeom>
          <a:ln w="38100" cap="flat">
            <a:gradFill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FAE120F-F094-90CB-2B7C-EDED185A0505}"/>
              </a:ext>
            </a:extLst>
          </p:cNvPr>
          <p:cNvGrpSpPr/>
          <p:nvPr/>
        </p:nvGrpSpPr>
        <p:grpSpPr>
          <a:xfrm>
            <a:off x="-228600" y="-4242"/>
            <a:ext cx="8584886" cy="857514"/>
            <a:chOff x="0" y="0"/>
            <a:chExt cx="2550409" cy="6096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D094B8A-4AA6-7650-1DDD-96D0D5584818}"/>
                </a:ext>
              </a:extLst>
            </p:cNvPr>
            <p:cNvSpPr/>
            <p:nvPr/>
          </p:nvSpPr>
          <p:spPr>
            <a:xfrm>
              <a:off x="6799" y="0"/>
              <a:ext cx="2536812" cy="609600"/>
            </a:xfrm>
            <a:custGeom>
              <a:avLst/>
              <a:gdLst/>
              <a:ahLst/>
              <a:cxnLst/>
              <a:rect l="l" t="t" r="r" b="b"/>
              <a:pathLst>
                <a:path w="2536812" h="609600">
                  <a:moveTo>
                    <a:pt x="224383" y="609600"/>
                  </a:moveTo>
                  <a:lnTo>
                    <a:pt x="2312428" y="609600"/>
                  </a:lnTo>
                  <a:cubicBezTo>
                    <a:pt x="2329139" y="609600"/>
                    <a:pt x="2343974" y="598907"/>
                    <a:pt x="2349259" y="583054"/>
                  </a:cubicBezTo>
                  <a:lnTo>
                    <a:pt x="2534761" y="26546"/>
                  </a:lnTo>
                  <a:cubicBezTo>
                    <a:pt x="2536811" y="20396"/>
                    <a:pt x="2535780" y="13635"/>
                    <a:pt x="2531989" y="8376"/>
                  </a:cubicBezTo>
                  <a:cubicBezTo>
                    <a:pt x="2528199" y="3116"/>
                    <a:pt x="2522111" y="0"/>
                    <a:pt x="2515628" y="0"/>
                  </a:cubicBezTo>
                  <a:lnTo>
                    <a:pt x="21183" y="0"/>
                  </a:lnTo>
                  <a:cubicBezTo>
                    <a:pt x="14700" y="0"/>
                    <a:pt x="8612" y="3116"/>
                    <a:pt x="4822" y="8376"/>
                  </a:cubicBezTo>
                  <a:cubicBezTo>
                    <a:pt x="1031" y="13635"/>
                    <a:pt x="0" y="20396"/>
                    <a:pt x="2050" y="26546"/>
                  </a:cubicBezTo>
                  <a:lnTo>
                    <a:pt x="187552" y="583054"/>
                  </a:lnTo>
                  <a:cubicBezTo>
                    <a:pt x="192837" y="598907"/>
                    <a:pt x="207672" y="609600"/>
                    <a:pt x="224383" y="6096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C80E6B23-7D8D-A138-AB4E-F649BF8E3534}"/>
                </a:ext>
              </a:extLst>
            </p:cNvPr>
            <p:cNvSpPr txBox="1"/>
            <p:nvPr/>
          </p:nvSpPr>
          <p:spPr>
            <a:xfrm>
              <a:off x="127000" y="-38100"/>
              <a:ext cx="2296409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321FA7B3-282D-F369-205D-79ED613C52D5}"/>
              </a:ext>
            </a:extLst>
          </p:cNvPr>
          <p:cNvSpPr txBox="1"/>
          <p:nvPr/>
        </p:nvSpPr>
        <p:spPr>
          <a:xfrm>
            <a:off x="-820616" y="3686875"/>
            <a:ext cx="7453332" cy="87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954A27C-6B10-10A1-69DE-EA434B5B3C3E}"/>
              </a:ext>
            </a:extLst>
          </p:cNvPr>
          <p:cNvGrpSpPr/>
          <p:nvPr/>
        </p:nvGrpSpPr>
        <p:grpSpPr>
          <a:xfrm>
            <a:off x="6058115" y="3643158"/>
            <a:ext cx="7453332" cy="2016283"/>
            <a:chOff x="0" y="0"/>
            <a:chExt cx="3655984" cy="788883"/>
          </a:xfrm>
          <a:solidFill>
            <a:srgbClr val="0070C0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187C265-E84F-9492-39DA-BE2F1E5985B6}"/>
                </a:ext>
              </a:extLst>
            </p:cNvPr>
            <p:cNvSpPr/>
            <p:nvPr/>
          </p:nvSpPr>
          <p:spPr>
            <a:xfrm>
              <a:off x="5831" y="0"/>
              <a:ext cx="3644321" cy="788883"/>
            </a:xfrm>
            <a:custGeom>
              <a:avLst/>
              <a:gdLst/>
              <a:ahLst/>
              <a:cxnLst/>
              <a:rect l="l" t="t" r="r" b="b"/>
              <a:pathLst>
                <a:path w="3644321" h="788883">
                  <a:moveTo>
                    <a:pt x="228116" y="0"/>
                  </a:moveTo>
                  <a:lnTo>
                    <a:pt x="3619407" y="0"/>
                  </a:lnTo>
                  <a:cubicBezTo>
                    <a:pt x="3626775" y="0"/>
                    <a:pt x="3633728" y="3408"/>
                    <a:pt x="3638242" y="9232"/>
                  </a:cubicBezTo>
                  <a:cubicBezTo>
                    <a:pt x="3642756" y="15056"/>
                    <a:pt x="3644322" y="22640"/>
                    <a:pt x="3642484" y="29775"/>
                  </a:cubicBezTo>
                  <a:lnTo>
                    <a:pt x="3454623" y="759108"/>
                  </a:lnTo>
                  <a:cubicBezTo>
                    <a:pt x="3450108" y="776634"/>
                    <a:pt x="3434305" y="788883"/>
                    <a:pt x="3416207" y="788883"/>
                  </a:cubicBezTo>
                  <a:lnTo>
                    <a:pt x="24916" y="788883"/>
                  </a:lnTo>
                  <a:cubicBezTo>
                    <a:pt x="17548" y="788883"/>
                    <a:pt x="10594" y="785475"/>
                    <a:pt x="6080" y="779651"/>
                  </a:cubicBezTo>
                  <a:cubicBezTo>
                    <a:pt x="1566" y="773828"/>
                    <a:pt x="0" y="766244"/>
                    <a:pt x="1838" y="759108"/>
                  </a:cubicBezTo>
                  <a:lnTo>
                    <a:pt x="189700" y="29775"/>
                  </a:lnTo>
                  <a:cubicBezTo>
                    <a:pt x="194214" y="12249"/>
                    <a:pt x="210018" y="0"/>
                    <a:pt x="228116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71927E0-CB53-10CD-15EF-FA94ABBA9879}"/>
                </a:ext>
              </a:extLst>
            </p:cNvPr>
            <p:cNvSpPr txBox="1"/>
            <p:nvPr/>
          </p:nvSpPr>
          <p:spPr>
            <a:xfrm>
              <a:off x="101600" y="-38100"/>
              <a:ext cx="3452784" cy="8269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A95072F3-BB22-41FB-600A-5CBC7C472A80}"/>
              </a:ext>
            </a:extLst>
          </p:cNvPr>
          <p:cNvSpPr txBox="1"/>
          <p:nvPr/>
        </p:nvSpPr>
        <p:spPr>
          <a:xfrm>
            <a:off x="167726" y="786068"/>
            <a:ext cx="1449313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4"/>
              </a:lnSpc>
            </a:pPr>
            <a:r>
              <a:rPr lang="uk-UA" sz="6069" b="1" spc="-133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Мотивація-</a:t>
            </a:r>
            <a:endParaRPr lang="en-US" sz="6069" b="1" spc="-133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577E617D-DBBF-CE89-4265-3BEF3C02D62B}"/>
              </a:ext>
            </a:extLst>
          </p:cNvPr>
          <p:cNvSpPr txBox="1"/>
          <p:nvPr/>
        </p:nvSpPr>
        <p:spPr>
          <a:xfrm>
            <a:off x="-600045" y="1751042"/>
            <a:ext cx="15260909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може проявлятись як стійке утворення особистості і як компонент діяльності. Мотивація як спрямована активність задає певні співвідношення динамічної та змістовної сторін (І.В. НІКІТІНА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200" b="1" noProof="0" dirty="0">
              <a:solidFill>
                <a:srgbClr val="0000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E2814D4B-7373-C1C9-F01D-62A2D9EABB46}"/>
              </a:ext>
            </a:extLst>
          </p:cNvPr>
          <p:cNvSpPr txBox="1"/>
          <p:nvPr/>
        </p:nvSpPr>
        <p:spPr>
          <a:xfrm>
            <a:off x="6111611" y="3435750"/>
            <a:ext cx="770132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Р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. де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Чармс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виділяє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два типи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особистості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за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внутрішньою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та</a:t>
            </a:r>
          </a:p>
          <a:p>
            <a:pPr algn="ctr"/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зовнішньою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мотивацією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: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857C4A03-BE4C-590E-E935-8026D6502B63}"/>
              </a:ext>
            </a:extLst>
          </p:cNvPr>
          <p:cNvSpPr txBox="1"/>
          <p:nvPr/>
        </p:nvSpPr>
        <p:spPr>
          <a:xfrm>
            <a:off x="6742904" y="6268334"/>
            <a:ext cx="5864511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«</a:t>
            </a:r>
            <a:r>
              <a:rPr lang="uk-UA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Джерела» </a:t>
            </a: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– самостійні, відчувають самих себе суб'єктами</a:t>
            </a:r>
          </a:p>
          <a:p>
            <a:pPr>
              <a:spcBef>
                <a:spcPct val="0"/>
              </a:spcBef>
            </a:pP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власного вибору і своєї поведінки – внутрішньо мотивовані.</a:t>
            </a:r>
          </a:p>
          <a:p>
            <a:pPr>
              <a:spcBef>
                <a:spcPct val="0"/>
              </a:spcBef>
            </a:pPr>
            <a:r>
              <a:rPr lang="uk-UA" sz="28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«Пішаки» </a:t>
            </a: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–</a:t>
            </a:r>
          </a:p>
          <a:p>
            <a:pPr>
              <a:spcBef>
                <a:spcPct val="0"/>
              </a:spcBef>
            </a:pP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об'єкти зовнішньої мотивації, які підпорядковуються зовнішньому</a:t>
            </a:r>
          </a:p>
          <a:p>
            <a:pPr>
              <a:spcBef>
                <a:spcPct val="0"/>
              </a:spcBef>
            </a:pP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управлінню і примусу.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D3261-2D94-76B0-5D73-66C37F5A02E1}"/>
              </a:ext>
            </a:extLst>
          </p:cNvPr>
          <p:cNvSpPr txBox="1"/>
          <p:nvPr/>
        </p:nvSpPr>
        <p:spPr>
          <a:xfrm>
            <a:off x="368623" y="5632227"/>
            <a:ext cx="58966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синдрому досягнення (прагнення до успіху вище</a:t>
            </a:r>
          </a:p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уникати невдачі); </a:t>
            </a:r>
          </a:p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самоаналіз;</a:t>
            </a:r>
          </a:p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прагнення та навичок ставити перед собою високі</a:t>
            </a:r>
          </a:p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 цілі;</a:t>
            </a:r>
          </a:p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формування моделі міжособистісної підтримки.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E592BAB-A5E8-95BA-C051-84765AF3F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6564" y="5143499"/>
            <a:ext cx="3566742" cy="42351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1CEA6E-D03E-0A86-2336-CF3906256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0" y="724283"/>
            <a:ext cx="3642274" cy="259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414295" y="4055913"/>
            <a:ext cx="8228260" cy="8241997"/>
          </a:xfrm>
          <a:custGeom>
            <a:avLst/>
            <a:gdLst/>
            <a:ahLst/>
            <a:cxnLst/>
            <a:rect l="l" t="t" r="r" b="b"/>
            <a:pathLst>
              <a:path w="8228260" h="8241997">
                <a:moveTo>
                  <a:pt x="8228260" y="0"/>
                </a:moveTo>
                <a:lnTo>
                  <a:pt x="0" y="0"/>
                </a:lnTo>
                <a:lnTo>
                  <a:pt x="0" y="8241997"/>
                </a:lnTo>
                <a:lnTo>
                  <a:pt x="8228260" y="8241997"/>
                </a:lnTo>
                <a:lnTo>
                  <a:pt x="822826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13478063" y="-141416"/>
            <a:ext cx="5848517" cy="5508355"/>
            <a:chOff x="0" y="0"/>
            <a:chExt cx="812800" cy="919275"/>
          </a:xfrm>
        </p:grpSpPr>
        <p:sp>
          <p:nvSpPr>
            <p:cNvPr id="4" name="Freeform 4"/>
            <p:cNvSpPr/>
            <p:nvPr/>
          </p:nvSpPr>
          <p:spPr>
            <a:xfrm>
              <a:off x="7358" y="0"/>
              <a:ext cx="798084" cy="919275"/>
            </a:xfrm>
            <a:custGeom>
              <a:avLst/>
              <a:gdLst/>
              <a:ahLst/>
              <a:cxnLst/>
              <a:rect l="l" t="t" r="r" b="b"/>
              <a:pathLst>
                <a:path w="798084" h="919275">
                  <a:moveTo>
                    <a:pt x="785176" y="505480"/>
                  </a:moveTo>
                  <a:lnTo>
                    <a:pt x="622508" y="873433"/>
                  </a:lnTo>
                  <a:cubicBezTo>
                    <a:pt x="610189" y="901300"/>
                    <a:pt x="582589" y="919275"/>
                    <a:pt x="552120" y="919275"/>
                  </a:cubicBezTo>
                  <a:lnTo>
                    <a:pt x="245964" y="919275"/>
                  </a:lnTo>
                  <a:cubicBezTo>
                    <a:pt x="215495" y="919275"/>
                    <a:pt x="187895" y="901300"/>
                    <a:pt x="175576" y="873433"/>
                  </a:cubicBezTo>
                  <a:lnTo>
                    <a:pt x="12908" y="505480"/>
                  </a:lnTo>
                  <a:cubicBezTo>
                    <a:pt x="0" y="476281"/>
                    <a:pt x="0" y="442994"/>
                    <a:pt x="12908" y="413796"/>
                  </a:cubicBezTo>
                  <a:lnTo>
                    <a:pt x="175576" y="45842"/>
                  </a:lnTo>
                  <a:cubicBezTo>
                    <a:pt x="187895" y="17975"/>
                    <a:pt x="215495" y="0"/>
                    <a:pt x="245964" y="0"/>
                  </a:cubicBezTo>
                  <a:lnTo>
                    <a:pt x="552120" y="0"/>
                  </a:lnTo>
                  <a:cubicBezTo>
                    <a:pt x="582589" y="0"/>
                    <a:pt x="610189" y="17975"/>
                    <a:pt x="622508" y="45842"/>
                  </a:cubicBezTo>
                  <a:lnTo>
                    <a:pt x="785176" y="413796"/>
                  </a:lnTo>
                  <a:cubicBezTo>
                    <a:pt x="798084" y="442994"/>
                    <a:pt x="798084" y="476281"/>
                    <a:pt x="785176" y="505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95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47565" y="3659592"/>
            <a:ext cx="6378676" cy="6621191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9625" y="0"/>
              <a:ext cx="793551" cy="698500"/>
            </a:xfrm>
            <a:custGeom>
              <a:avLst/>
              <a:gdLst/>
              <a:ahLst/>
              <a:cxnLst/>
              <a:rect l="l" t="t" r="r" b="b"/>
              <a:pathLst>
                <a:path w="793551" h="698500">
                  <a:moveTo>
                    <a:pt x="777969" y="392573"/>
                  </a:moveTo>
                  <a:lnTo>
                    <a:pt x="625181" y="655177"/>
                  </a:lnTo>
                  <a:cubicBezTo>
                    <a:pt x="609575" y="681999"/>
                    <a:pt x="580885" y="698500"/>
                    <a:pt x="549853" y="698500"/>
                  </a:cubicBezTo>
                  <a:lnTo>
                    <a:pt x="243697" y="698500"/>
                  </a:lnTo>
                  <a:cubicBezTo>
                    <a:pt x="212665" y="698500"/>
                    <a:pt x="183975" y="681999"/>
                    <a:pt x="168369" y="655177"/>
                  </a:cubicBezTo>
                  <a:lnTo>
                    <a:pt x="15581" y="392573"/>
                  </a:lnTo>
                  <a:cubicBezTo>
                    <a:pt x="0" y="365792"/>
                    <a:pt x="0" y="332708"/>
                    <a:pt x="15581" y="305927"/>
                  </a:cubicBezTo>
                  <a:lnTo>
                    <a:pt x="168369" y="43323"/>
                  </a:lnTo>
                  <a:cubicBezTo>
                    <a:pt x="183975" y="16501"/>
                    <a:pt x="212665" y="0"/>
                    <a:pt x="243697" y="0"/>
                  </a:cubicBezTo>
                  <a:lnTo>
                    <a:pt x="549853" y="0"/>
                  </a:lnTo>
                  <a:cubicBezTo>
                    <a:pt x="580885" y="0"/>
                    <a:pt x="609575" y="16501"/>
                    <a:pt x="625181" y="43323"/>
                  </a:cubicBezTo>
                  <a:lnTo>
                    <a:pt x="777969" y="305927"/>
                  </a:lnTo>
                  <a:cubicBezTo>
                    <a:pt x="793550" y="332708"/>
                    <a:pt x="793550" y="365792"/>
                    <a:pt x="777969" y="39257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90713" y="4083128"/>
            <a:ext cx="6569390" cy="5860972"/>
            <a:chOff x="0" y="0"/>
            <a:chExt cx="4282440" cy="3708400"/>
          </a:xfrm>
        </p:grpSpPr>
        <p:sp>
          <p:nvSpPr>
            <p:cNvPr id="10" name="Freeform 10"/>
            <p:cNvSpPr/>
            <p:nvPr/>
          </p:nvSpPr>
          <p:spPr>
            <a:xfrm>
              <a:off x="57162" y="0"/>
              <a:ext cx="4168117" cy="3708400"/>
            </a:xfrm>
            <a:custGeom>
              <a:avLst/>
              <a:gdLst/>
              <a:ahLst/>
              <a:cxnLst/>
              <a:rect l="l" t="t" r="r" b="b"/>
              <a:pathLst>
                <a:path w="4168117" h="3708400">
                  <a:moveTo>
                    <a:pt x="2854787" y="0"/>
                  </a:moveTo>
                  <a:lnTo>
                    <a:pt x="1313329" y="0"/>
                  </a:lnTo>
                  <a:cubicBezTo>
                    <a:pt x="1127761" y="0"/>
                    <a:pt x="956288" y="98996"/>
                    <a:pt x="863498" y="259699"/>
                  </a:cubicBezTo>
                  <a:lnTo>
                    <a:pt x="92788" y="1594501"/>
                  </a:lnTo>
                  <a:cubicBezTo>
                    <a:pt x="0" y="1755201"/>
                    <a:pt x="0" y="1953199"/>
                    <a:pt x="92788" y="2113899"/>
                  </a:cubicBezTo>
                  <a:lnTo>
                    <a:pt x="863498" y="3448700"/>
                  </a:lnTo>
                  <a:cubicBezTo>
                    <a:pt x="956288" y="3609404"/>
                    <a:pt x="1127761" y="3708400"/>
                    <a:pt x="1313329" y="3708400"/>
                  </a:cubicBezTo>
                  <a:lnTo>
                    <a:pt x="2854787" y="3708400"/>
                  </a:lnTo>
                  <a:cubicBezTo>
                    <a:pt x="3040355" y="3708400"/>
                    <a:pt x="3211828" y="3609404"/>
                    <a:pt x="3304618" y="3448700"/>
                  </a:cubicBezTo>
                  <a:lnTo>
                    <a:pt x="4075328" y="2113899"/>
                  </a:lnTo>
                  <a:cubicBezTo>
                    <a:pt x="4168117" y="1953199"/>
                    <a:pt x="4168117" y="1755201"/>
                    <a:pt x="4075328" y="1594501"/>
                  </a:cubicBezTo>
                  <a:lnTo>
                    <a:pt x="3304618" y="259699"/>
                  </a:lnTo>
                  <a:cubicBezTo>
                    <a:pt x="3211828" y="98996"/>
                    <a:pt x="3040355" y="0"/>
                    <a:pt x="2854787" y="0"/>
                  </a:cubicBezTo>
                  <a:close/>
                </a:path>
              </a:pathLst>
            </a:custGeom>
            <a:blipFill>
              <a:blip r:embed="rId4"/>
              <a:stretch>
                <a:fillRect l="-17394" r="-1739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19374" y="0"/>
            <a:ext cx="4062846" cy="259260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9393" y="0"/>
              <a:ext cx="794015" cy="698500"/>
            </a:xfrm>
            <a:custGeom>
              <a:avLst/>
              <a:gdLst/>
              <a:ahLst/>
              <a:cxnLst/>
              <a:rect l="l" t="t" r="r" b="b"/>
              <a:pathLst>
                <a:path w="794015" h="698500">
                  <a:moveTo>
                    <a:pt x="778809" y="391528"/>
                  </a:moveTo>
                  <a:lnTo>
                    <a:pt x="624805" y="656222"/>
                  </a:lnTo>
                  <a:cubicBezTo>
                    <a:pt x="609576" y="682397"/>
                    <a:pt x="581577" y="698500"/>
                    <a:pt x="551293" y="698500"/>
                  </a:cubicBezTo>
                  <a:lnTo>
                    <a:pt x="242721" y="698500"/>
                  </a:lnTo>
                  <a:cubicBezTo>
                    <a:pt x="212437" y="698500"/>
                    <a:pt x="184438" y="682397"/>
                    <a:pt x="169209" y="656222"/>
                  </a:cubicBezTo>
                  <a:lnTo>
                    <a:pt x="15205" y="391528"/>
                  </a:lnTo>
                  <a:cubicBezTo>
                    <a:pt x="0" y="365394"/>
                    <a:pt x="0" y="333106"/>
                    <a:pt x="15205" y="306972"/>
                  </a:cubicBezTo>
                  <a:lnTo>
                    <a:pt x="169209" y="42278"/>
                  </a:lnTo>
                  <a:cubicBezTo>
                    <a:pt x="184438" y="16103"/>
                    <a:pt x="212437" y="0"/>
                    <a:pt x="242721" y="0"/>
                  </a:cubicBezTo>
                  <a:lnTo>
                    <a:pt x="551293" y="0"/>
                  </a:lnTo>
                  <a:cubicBezTo>
                    <a:pt x="581577" y="0"/>
                    <a:pt x="609576" y="16103"/>
                    <a:pt x="624805" y="42278"/>
                  </a:cubicBezTo>
                  <a:lnTo>
                    <a:pt x="778809" y="306972"/>
                  </a:lnTo>
                  <a:cubicBezTo>
                    <a:pt x="794014" y="333106"/>
                    <a:pt x="794014" y="365394"/>
                    <a:pt x="778809" y="39152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428635" y="1142608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3"/>
                </a:lnTo>
                <a:lnTo>
                  <a:pt x="0" y="423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8" name="Group 18"/>
          <p:cNvGrpSpPr/>
          <p:nvPr/>
        </p:nvGrpSpPr>
        <p:grpSpPr>
          <a:xfrm>
            <a:off x="-600045" y="3899962"/>
            <a:ext cx="6798538" cy="1466979"/>
            <a:chOff x="0" y="0"/>
            <a:chExt cx="3655984" cy="788883"/>
          </a:xfrm>
        </p:grpSpPr>
        <p:sp>
          <p:nvSpPr>
            <p:cNvPr id="19" name="Freeform 19"/>
            <p:cNvSpPr/>
            <p:nvPr/>
          </p:nvSpPr>
          <p:spPr>
            <a:xfrm>
              <a:off x="5831" y="0"/>
              <a:ext cx="3644321" cy="788883"/>
            </a:xfrm>
            <a:custGeom>
              <a:avLst/>
              <a:gdLst/>
              <a:ahLst/>
              <a:cxnLst/>
              <a:rect l="l" t="t" r="r" b="b"/>
              <a:pathLst>
                <a:path w="3644321" h="788883">
                  <a:moveTo>
                    <a:pt x="228116" y="0"/>
                  </a:moveTo>
                  <a:lnTo>
                    <a:pt x="3619407" y="0"/>
                  </a:lnTo>
                  <a:cubicBezTo>
                    <a:pt x="3626775" y="0"/>
                    <a:pt x="3633728" y="3408"/>
                    <a:pt x="3638242" y="9232"/>
                  </a:cubicBezTo>
                  <a:cubicBezTo>
                    <a:pt x="3642756" y="15056"/>
                    <a:pt x="3644322" y="22640"/>
                    <a:pt x="3642484" y="29775"/>
                  </a:cubicBezTo>
                  <a:lnTo>
                    <a:pt x="3454623" y="759108"/>
                  </a:lnTo>
                  <a:cubicBezTo>
                    <a:pt x="3450108" y="776634"/>
                    <a:pt x="3434305" y="788883"/>
                    <a:pt x="3416207" y="788883"/>
                  </a:cubicBezTo>
                  <a:lnTo>
                    <a:pt x="24916" y="788883"/>
                  </a:lnTo>
                  <a:cubicBezTo>
                    <a:pt x="17548" y="788883"/>
                    <a:pt x="10594" y="785475"/>
                    <a:pt x="6080" y="779651"/>
                  </a:cubicBezTo>
                  <a:cubicBezTo>
                    <a:pt x="1566" y="773828"/>
                    <a:pt x="0" y="766244"/>
                    <a:pt x="1838" y="759108"/>
                  </a:cubicBezTo>
                  <a:lnTo>
                    <a:pt x="189700" y="29775"/>
                  </a:lnTo>
                  <a:cubicBezTo>
                    <a:pt x="194214" y="12249"/>
                    <a:pt x="210018" y="0"/>
                    <a:pt x="22811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3452784" cy="826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51695" y="3728512"/>
            <a:ext cx="18236305" cy="0"/>
          </a:xfrm>
          <a:prstGeom prst="line">
            <a:avLst/>
          </a:prstGeom>
          <a:ln w="38100" cap="flat">
            <a:gradFill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22" name="Group 22"/>
          <p:cNvGrpSpPr/>
          <p:nvPr/>
        </p:nvGrpSpPr>
        <p:grpSpPr>
          <a:xfrm>
            <a:off x="-228600" y="-4242"/>
            <a:ext cx="8584886" cy="761735"/>
            <a:chOff x="0" y="0"/>
            <a:chExt cx="2550409" cy="609600"/>
          </a:xfrm>
        </p:grpSpPr>
        <p:sp>
          <p:nvSpPr>
            <p:cNvPr id="23" name="Freeform 23"/>
            <p:cNvSpPr/>
            <p:nvPr/>
          </p:nvSpPr>
          <p:spPr>
            <a:xfrm>
              <a:off x="6799" y="0"/>
              <a:ext cx="2536812" cy="609600"/>
            </a:xfrm>
            <a:custGeom>
              <a:avLst/>
              <a:gdLst/>
              <a:ahLst/>
              <a:cxnLst/>
              <a:rect l="l" t="t" r="r" b="b"/>
              <a:pathLst>
                <a:path w="2536812" h="609600">
                  <a:moveTo>
                    <a:pt x="224383" y="609600"/>
                  </a:moveTo>
                  <a:lnTo>
                    <a:pt x="2312428" y="609600"/>
                  </a:lnTo>
                  <a:cubicBezTo>
                    <a:pt x="2329139" y="609600"/>
                    <a:pt x="2343974" y="598907"/>
                    <a:pt x="2349259" y="583054"/>
                  </a:cubicBezTo>
                  <a:lnTo>
                    <a:pt x="2534761" y="26546"/>
                  </a:lnTo>
                  <a:cubicBezTo>
                    <a:pt x="2536811" y="20396"/>
                    <a:pt x="2535780" y="13635"/>
                    <a:pt x="2531989" y="8376"/>
                  </a:cubicBezTo>
                  <a:cubicBezTo>
                    <a:pt x="2528199" y="3116"/>
                    <a:pt x="2522111" y="0"/>
                    <a:pt x="2515628" y="0"/>
                  </a:cubicBezTo>
                  <a:lnTo>
                    <a:pt x="21183" y="0"/>
                  </a:lnTo>
                  <a:cubicBezTo>
                    <a:pt x="14700" y="0"/>
                    <a:pt x="8612" y="3116"/>
                    <a:pt x="4822" y="8376"/>
                  </a:cubicBezTo>
                  <a:cubicBezTo>
                    <a:pt x="1031" y="13635"/>
                    <a:pt x="0" y="20396"/>
                    <a:pt x="2050" y="26546"/>
                  </a:cubicBezTo>
                  <a:lnTo>
                    <a:pt x="187552" y="583054"/>
                  </a:lnTo>
                  <a:cubicBezTo>
                    <a:pt x="192837" y="598907"/>
                    <a:pt x="207672" y="609600"/>
                    <a:pt x="224383" y="6096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-38100"/>
              <a:ext cx="2296409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-927442" y="3746471"/>
            <a:ext cx="7453332" cy="181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uk-UA" sz="5199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Зовнішня </a:t>
            </a:r>
          </a:p>
          <a:p>
            <a:pPr algn="ctr">
              <a:lnSpc>
                <a:spcPts val="7279"/>
              </a:lnSpc>
            </a:pPr>
            <a:r>
              <a:rPr lang="uk-UA" sz="5199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мотивація</a:t>
            </a:r>
            <a:endParaRPr lang="en-US" sz="5199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439009" y="3643158"/>
            <a:ext cx="6798538" cy="1466979"/>
            <a:chOff x="0" y="0"/>
            <a:chExt cx="3655984" cy="788883"/>
          </a:xfrm>
        </p:grpSpPr>
        <p:sp>
          <p:nvSpPr>
            <p:cNvPr id="27" name="Freeform 27"/>
            <p:cNvSpPr/>
            <p:nvPr/>
          </p:nvSpPr>
          <p:spPr>
            <a:xfrm>
              <a:off x="5831" y="0"/>
              <a:ext cx="3644321" cy="788883"/>
            </a:xfrm>
            <a:custGeom>
              <a:avLst/>
              <a:gdLst/>
              <a:ahLst/>
              <a:cxnLst/>
              <a:rect l="l" t="t" r="r" b="b"/>
              <a:pathLst>
                <a:path w="3644321" h="788883">
                  <a:moveTo>
                    <a:pt x="228116" y="0"/>
                  </a:moveTo>
                  <a:lnTo>
                    <a:pt x="3619407" y="0"/>
                  </a:lnTo>
                  <a:cubicBezTo>
                    <a:pt x="3626775" y="0"/>
                    <a:pt x="3633728" y="3408"/>
                    <a:pt x="3638242" y="9232"/>
                  </a:cubicBezTo>
                  <a:cubicBezTo>
                    <a:pt x="3642756" y="15056"/>
                    <a:pt x="3644322" y="22640"/>
                    <a:pt x="3642484" y="29775"/>
                  </a:cubicBezTo>
                  <a:lnTo>
                    <a:pt x="3454623" y="759108"/>
                  </a:lnTo>
                  <a:cubicBezTo>
                    <a:pt x="3450108" y="776634"/>
                    <a:pt x="3434305" y="788883"/>
                    <a:pt x="3416207" y="788883"/>
                  </a:cubicBezTo>
                  <a:lnTo>
                    <a:pt x="24916" y="788883"/>
                  </a:lnTo>
                  <a:cubicBezTo>
                    <a:pt x="17548" y="788883"/>
                    <a:pt x="10594" y="785475"/>
                    <a:pt x="6080" y="779651"/>
                  </a:cubicBezTo>
                  <a:cubicBezTo>
                    <a:pt x="1566" y="773828"/>
                    <a:pt x="0" y="766244"/>
                    <a:pt x="1838" y="759108"/>
                  </a:cubicBezTo>
                  <a:lnTo>
                    <a:pt x="189700" y="29775"/>
                  </a:lnTo>
                  <a:cubicBezTo>
                    <a:pt x="194214" y="12249"/>
                    <a:pt x="210018" y="0"/>
                    <a:pt x="22811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3452784" cy="826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67726" y="786068"/>
            <a:ext cx="1449313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4"/>
              </a:lnSpc>
            </a:pPr>
            <a:r>
              <a:rPr lang="uk-UA" sz="6069" b="1" spc="-133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Мотивація-</a:t>
            </a:r>
            <a:endParaRPr lang="en-US" sz="6069" b="1" spc="-133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-600045" y="1751042"/>
            <a:ext cx="15260909" cy="152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uk-UA" sz="3200" b="1" noProof="0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– це інтереси, потреби, прагнення, емоції, переконання, ідеали, установки, які спонукають студента до діяльності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11611" y="3435750"/>
            <a:ext cx="7453332" cy="181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uk-UA" sz="5199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Внутрішня </a:t>
            </a:r>
          </a:p>
          <a:p>
            <a:pPr algn="ctr">
              <a:lnSpc>
                <a:spcPts val="7279"/>
              </a:lnSpc>
            </a:pPr>
            <a:r>
              <a:rPr lang="uk-UA" sz="5199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мотивація</a:t>
            </a:r>
            <a:endParaRPr lang="en-US" sz="5199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712431" y="5110137"/>
            <a:ext cx="5473814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В</a:t>
            </a:r>
            <a:r>
              <a:rPr lang="uk-UA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нутрішня</a:t>
            </a: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uk-UA" sz="2800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мотиваці</a:t>
            </a:r>
            <a:r>
              <a:rPr lang="uk-UA" sz="2800" noProof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 учні мають працювати заради цілей, які вони самі для себе визначили, а не  цілей, нав’язаних іншими. За таких умов розвивається глибинний інтерес до предмета Учень отримує внутрішню винагороду за рахунок підвищення почуття власної гідності, самооцінки, задоволення від того, що досягнув мети. мотиви: внутрішнє задоволення, інтерес, потреби, допитливість.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1F97A0-8976-E232-8542-40D47FFB521F}"/>
              </a:ext>
            </a:extLst>
          </p:cNvPr>
          <p:cNvSpPr txBox="1"/>
          <p:nvPr/>
        </p:nvSpPr>
        <p:spPr>
          <a:xfrm>
            <a:off x="457200" y="6428104"/>
            <a:ext cx="58966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мотивований зовні (викладачем, батьками), він бере участь у навчальному процесі заради похвали, визнання або щоб уникнути покарання. Студент мало зацікавлений в саморозвитку і працює на короткотривалу (заслужити похвалу, не отримати низький бал),</a:t>
            </a:r>
          </a:p>
        </p:txBody>
      </p:sp>
    </p:spTree>
    <p:extLst>
      <p:ext uri="{BB962C8B-B14F-4D97-AF65-F5344CB8AC3E}">
        <p14:creationId xmlns:p14="http://schemas.microsoft.com/office/powerpoint/2010/main" val="292209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51D4A-1DE0-0E8B-112C-132F4A4E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A90E4A-368C-C483-466B-F26AA44715B1}"/>
              </a:ext>
            </a:extLst>
          </p:cNvPr>
          <p:cNvSpPr/>
          <p:nvPr/>
        </p:nvSpPr>
        <p:spPr>
          <a:xfrm flipH="1">
            <a:off x="7414295" y="4055913"/>
            <a:ext cx="8228260" cy="8241997"/>
          </a:xfrm>
          <a:custGeom>
            <a:avLst/>
            <a:gdLst/>
            <a:ahLst/>
            <a:cxnLst/>
            <a:rect l="l" t="t" r="r" b="b"/>
            <a:pathLst>
              <a:path w="8228260" h="8241997">
                <a:moveTo>
                  <a:pt x="8228260" y="0"/>
                </a:moveTo>
                <a:lnTo>
                  <a:pt x="0" y="0"/>
                </a:lnTo>
                <a:lnTo>
                  <a:pt x="0" y="8241997"/>
                </a:lnTo>
                <a:lnTo>
                  <a:pt x="8228260" y="8241997"/>
                </a:lnTo>
                <a:lnTo>
                  <a:pt x="822826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64BCDB4-C7A5-BB89-D3D6-3C3CE8F959AE}"/>
              </a:ext>
            </a:extLst>
          </p:cNvPr>
          <p:cNvGrpSpPr/>
          <p:nvPr/>
        </p:nvGrpSpPr>
        <p:grpSpPr>
          <a:xfrm>
            <a:off x="13478063" y="-141416"/>
            <a:ext cx="5848517" cy="5508355"/>
            <a:chOff x="0" y="0"/>
            <a:chExt cx="812800" cy="91927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774A027-BA83-AC5E-97FC-C83E89BAD59E}"/>
                </a:ext>
              </a:extLst>
            </p:cNvPr>
            <p:cNvSpPr/>
            <p:nvPr/>
          </p:nvSpPr>
          <p:spPr>
            <a:xfrm>
              <a:off x="7358" y="0"/>
              <a:ext cx="798084" cy="919275"/>
            </a:xfrm>
            <a:custGeom>
              <a:avLst/>
              <a:gdLst/>
              <a:ahLst/>
              <a:cxnLst/>
              <a:rect l="l" t="t" r="r" b="b"/>
              <a:pathLst>
                <a:path w="798084" h="919275">
                  <a:moveTo>
                    <a:pt x="785176" y="505480"/>
                  </a:moveTo>
                  <a:lnTo>
                    <a:pt x="622508" y="873433"/>
                  </a:lnTo>
                  <a:cubicBezTo>
                    <a:pt x="610189" y="901300"/>
                    <a:pt x="582589" y="919275"/>
                    <a:pt x="552120" y="919275"/>
                  </a:cubicBezTo>
                  <a:lnTo>
                    <a:pt x="245964" y="919275"/>
                  </a:lnTo>
                  <a:cubicBezTo>
                    <a:pt x="215495" y="919275"/>
                    <a:pt x="187895" y="901300"/>
                    <a:pt x="175576" y="873433"/>
                  </a:cubicBezTo>
                  <a:lnTo>
                    <a:pt x="12908" y="505480"/>
                  </a:lnTo>
                  <a:cubicBezTo>
                    <a:pt x="0" y="476281"/>
                    <a:pt x="0" y="442994"/>
                    <a:pt x="12908" y="413796"/>
                  </a:cubicBezTo>
                  <a:lnTo>
                    <a:pt x="175576" y="45842"/>
                  </a:lnTo>
                  <a:cubicBezTo>
                    <a:pt x="187895" y="17975"/>
                    <a:pt x="215495" y="0"/>
                    <a:pt x="245964" y="0"/>
                  </a:cubicBezTo>
                  <a:lnTo>
                    <a:pt x="552120" y="0"/>
                  </a:lnTo>
                  <a:cubicBezTo>
                    <a:pt x="582589" y="0"/>
                    <a:pt x="610189" y="17975"/>
                    <a:pt x="622508" y="45842"/>
                  </a:cubicBezTo>
                  <a:lnTo>
                    <a:pt x="785176" y="413796"/>
                  </a:lnTo>
                  <a:cubicBezTo>
                    <a:pt x="798084" y="442994"/>
                    <a:pt x="798084" y="476281"/>
                    <a:pt x="785176" y="505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0018D23-E086-A3F8-4627-BB5A0A36EA98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95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0592E4A-1FB6-B9BA-164E-8FF7570A45B4}"/>
              </a:ext>
            </a:extLst>
          </p:cNvPr>
          <p:cNvGrpSpPr/>
          <p:nvPr/>
        </p:nvGrpSpPr>
        <p:grpSpPr>
          <a:xfrm>
            <a:off x="12821177" y="4471972"/>
            <a:ext cx="5742631" cy="5808811"/>
            <a:chOff x="-81960" y="-38100"/>
            <a:chExt cx="885137" cy="7366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2C92EA5-D14F-9C56-537C-2DD711650011}"/>
                </a:ext>
              </a:extLst>
            </p:cNvPr>
            <p:cNvSpPr/>
            <p:nvPr/>
          </p:nvSpPr>
          <p:spPr>
            <a:xfrm>
              <a:off x="-81960" y="0"/>
              <a:ext cx="885137" cy="698500"/>
            </a:xfrm>
            <a:custGeom>
              <a:avLst/>
              <a:gdLst/>
              <a:ahLst/>
              <a:cxnLst/>
              <a:rect l="l" t="t" r="r" b="b"/>
              <a:pathLst>
                <a:path w="793551" h="698500">
                  <a:moveTo>
                    <a:pt x="777969" y="392573"/>
                  </a:moveTo>
                  <a:lnTo>
                    <a:pt x="625181" y="655177"/>
                  </a:lnTo>
                  <a:cubicBezTo>
                    <a:pt x="609575" y="681999"/>
                    <a:pt x="580885" y="698500"/>
                    <a:pt x="549853" y="698500"/>
                  </a:cubicBezTo>
                  <a:lnTo>
                    <a:pt x="243697" y="698500"/>
                  </a:lnTo>
                  <a:cubicBezTo>
                    <a:pt x="212665" y="698500"/>
                    <a:pt x="183975" y="681999"/>
                    <a:pt x="168369" y="655177"/>
                  </a:cubicBezTo>
                  <a:lnTo>
                    <a:pt x="15581" y="392573"/>
                  </a:lnTo>
                  <a:cubicBezTo>
                    <a:pt x="0" y="365792"/>
                    <a:pt x="0" y="332708"/>
                    <a:pt x="15581" y="305927"/>
                  </a:cubicBezTo>
                  <a:lnTo>
                    <a:pt x="168369" y="43323"/>
                  </a:lnTo>
                  <a:cubicBezTo>
                    <a:pt x="183975" y="16501"/>
                    <a:pt x="212665" y="0"/>
                    <a:pt x="243697" y="0"/>
                  </a:cubicBezTo>
                  <a:lnTo>
                    <a:pt x="549853" y="0"/>
                  </a:lnTo>
                  <a:cubicBezTo>
                    <a:pt x="580885" y="0"/>
                    <a:pt x="609575" y="16501"/>
                    <a:pt x="625181" y="43323"/>
                  </a:cubicBezTo>
                  <a:lnTo>
                    <a:pt x="777969" y="305927"/>
                  </a:lnTo>
                  <a:cubicBezTo>
                    <a:pt x="793550" y="332708"/>
                    <a:pt x="793550" y="365792"/>
                    <a:pt x="777969" y="39257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9FBF287-440B-3641-92C0-50ADB2945CA6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605C127-97DD-522D-D897-6DFD22C96D5F}"/>
              </a:ext>
            </a:extLst>
          </p:cNvPr>
          <p:cNvGrpSpPr/>
          <p:nvPr/>
        </p:nvGrpSpPr>
        <p:grpSpPr>
          <a:xfrm>
            <a:off x="12119374" y="0"/>
            <a:ext cx="2181137" cy="2592604"/>
            <a:chOff x="0" y="0"/>
            <a:chExt cx="812800" cy="6985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E228B1B-9A05-502C-A03F-5CA071B291D7}"/>
                </a:ext>
              </a:extLst>
            </p:cNvPr>
            <p:cNvSpPr/>
            <p:nvPr/>
          </p:nvSpPr>
          <p:spPr>
            <a:xfrm>
              <a:off x="9393" y="0"/>
              <a:ext cx="794015" cy="698500"/>
            </a:xfrm>
            <a:custGeom>
              <a:avLst/>
              <a:gdLst/>
              <a:ahLst/>
              <a:cxnLst/>
              <a:rect l="l" t="t" r="r" b="b"/>
              <a:pathLst>
                <a:path w="794015" h="698500">
                  <a:moveTo>
                    <a:pt x="778809" y="391528"/>
                  </a:moveTo>
                  <a:lnTo>
                    <a:pt x="624805" y="656222"/>
                  </a:lnTo>
                  <a:cubicBezTo>
                    <a:pt x="609576" y="682397"/>
                    <a:pt x="581577" y="698500"/>
                    <a:pt x="551293" y="698500"/>
                  </a:cubicBezTo>
                  <a:lnTo>
                    <a:pt x="242721" y="698500"/>
                  </a:lnTo>
                  <a:cubicBezTo>
                    <a:pt x="212437" y="698500"/>
                    <a:pt x="184438" y="682397"/>
                    <a:pt x="169209" y="656222"/>
                  </a:cubicBezTo>
                  <a:lnTo>
                    <a:pt x="15205" y="391528"/>
                  </a:lnTo>
                  <a:cubicBezTo>
                    <a:pt x="0" y="365394"/>
                    <a:pt x="0" y="333106"/>
                    <a:pt x="15205" y="306972"/>
                  </a:cubicBezTo>
                  <a:lnTo>
                    <a:pt x="169209" y="42278"/>
                  </a:lnTo>
                  <a:cubicBezTo>
                    <a:pt x="184438" y="16103"/>
                    <a:pt x="212437" y="0"/>
                    <a:pt x="242721" y="0"/>
                  </a:cubicBezTo>
                  <a:lnTo>
                    <a:pt x="551293" y="0"/>
                  </a:lnTo>
                  <a:cubicBezTo>
                    <a:pt x="581577" y="0"/>
                    <a:pt x="609576" y="16103"/>
                    <a:pt x="624805" y="42278"/>
                  </a:cubicBezTo>
                  <a:lnTo>
                    <a:pt x="778809" y="306972"/>
                  </a:lnTo>
                  <a:cubicBezTo>
                    <a:pt x="794014" y="333106"/>
                    <a:pt x="794014" y="365394"/>
                    <a:pt x="778809" y="39152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A91B3166-C614-A8DC-9F0C-0C568F25EBB5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3F2C2C7F-E1B7-6923-8ABB-174546F27B8D}"/>
              </a:ext>
            </a:extLst>
          </p:cNvPr>
          <p:cNvSpPr/>
          <p:nvPr/>
        </p:nvSpPr>
        <p:spPr>
          <a:xfrm>
            <a:off x="15428635" y="1142608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3"/>
                </a:lnTo>
                <a:lnTo>
                  <a:pt x="0" y="4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82DA1723-0CCA-8FBA-7500-5A603E425AC8}"/>
              </a:ext>
            </a:extLst>
          </p:cNvPr>
          <p:cNvSpPr/>
          <p:nvPr/>
        </p:nvSpPr>
        <p:spPr>
          <a:xfrm>
            <a:off x="51695" y="3728512"/>
            <a:ext cx="18236305" cy="0"/>
          </a:xfrm>
          <a:prstGeom prst="line">
            <a:avLst/>
          </a:prstGeom>
          <a:ln w="38100" cap="flat">
            <a:gradFill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9778192-3A95-B70D-663B-A4AF30BC003A}"/>
              </a:ext>
            </a:extLst>
          </p:cNvPr>
          <p:cNvGrpSpPr/>
          <p:nvPr/>
        </p:nvGrpSpPr>
        <p:grpSpPr>
          <a:xfrm>
            <a:off x="-228600" y="-4242"/>
            <a:ext cx="8584886" cy="761735"/>
            <a:chOff x="0" y="0"/>
            <a:chExt cx="2550409" cy="6096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439A369-5526-9B8D-F00A-FD6F87E02A38}"/>
                </a:ext>
              </a:extLst>
            </p:cNvPr>
            <p:cNvSpPr/>
            <p:nvPr/>
          </p:nvSpPr>
          <p:spPr>
            <a:xfrm>
              <a:off x="6799" y="0"/>
              <a:ext cx="2536812" cy="609600"/>
            </a:xfrm>
            <a:custGeom>
              <a:avLst/>
              <a:gdLst/>
              <a:ahLst/>
              <a:cxnLst/>
              <a:rect l="l" t="t" r="r" b="b"/>
              <a:pathLst>
                <a:path w="2536812" h="609600">
                  <a:moveTo>
                    <a:pt x="224383" y="609600"/>
                  </a:moveTo>
                  <a:lnTo>
                    <a:pt x="2312428" y="609600"/>
                  </a:lnTo>
                  <a:cubicBezTo>
                    <a:pt x="2329139" y="609600"/>
                    <a:pt x="2343974" y="598907"/>
                    <a:pt x="2349259" y="583054"/>
                  </a:cubicBezTo>
                  <a:lnTo>
                    <a:pt x="2534761" y="26546"/>
                  </a:lnTo>
                  <a:cubicBezTo>
                    <a:pt x="2536811" y="20396"/>
                    <a:pt x="2535780" y="13635"/>
                    <a:pt x="2531989" y="8376"/>
                  </a:cubicBezTo>
                  <a:cubicBezTo>
                    <a:pt x="2528199" y="3116"/>
                    <a:pt x="2522111" y="0"/>
                    <a:pt x="2515628" y="0"/>
                  </a:cubicBezTo>
                  <a:lnTo>
                    <a:pt x="21183" y="0"/>
                  </a:lnTo>
                  <a:cubicBezTo>
                    <a:pt x="14700" y="0"/>
                    <a:pt x="8612" y="3116"/>
                    <a:pt x="4822" y="8376"/>
                  </a:cubicBezTo>
                  <a:cubicBezTo>
                    <a:pt x="1031" y="13635"/>
                    <a:pt x="0" y="20396"/>
                    <a:pt x="2050" y="26546"/>
                  </a:cubicBezTo>
                  <a:lnTo>
                    <a:pt x="187552" y="583054"/>
                  </a:lnTo>
                  <a:cubicBezTo>
                    <a:pt x="192837" y="598907"/>
                    <a:pt x="207672" y="609600"/>
                    <a:pt x="224383" y="6096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7D79BB2-3326-A388-D503-3801DB4D796F}"/>
                </a:ext>
              </a:extLst>
            </p:cNvPr>
            <p:cNvSpPr txBox="1"/>
            <p:nvPr/>
          </p:nvSpPr>
          <p:spPr>
            <a:xfrm>
              <a:off x="127000" y="-38100"/>
              <a:ext cx="2296409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68E89D2-DB72-D58F-DD52-A5A8F2B2B360}"/>
              </a:ext>
            </a:extLst>
          </p:cNvPr>
          <p:cNvGrpSpPr/>
          <p:nvPr/>
        </p:nvGrpSpPr>
        <p:grpSpPr>
          <a:xfrm>
            <a:off x="2774558" y="2676372"/>
            <a:ext cx="10438357" cy="7129588"/>
            <a:chOff x="-2674543" y="-137051"/>
            <a:chExt cx="6317281" cy="927790"/>
          </a:xfrm>
        </p:grpSpPr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415989C-66A0-DF8B-68D6-FC65342DDF59}"/>
                </a:ext>
              </a:extLst>
            </p:cNvPr>
            <p:cNvSpPr txBox="1"/>
            <p:nvPr/>
          </p:nvSpPr>
          <p:spPr>
            <a:xfrm>
              <a:off x="101600" y="-38100"/>
              <a:ext cx="3452784" cy="826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D897FEE-93E9-F6E0-58FC-EF6292EF645C}"/>
                </a:ext>
              </a:extLst>
            </p:cNvPr>
            <p:cNvSpPr/>
            <p:nvPr/>
          </p:nvSpPr>
          <p:spPr>
            <a:xfrm>
              <a:off x="-2674543" y="-137051"/>
              <a:ext cx="6317281" cy="927790"/>
            </a:xfrm>
            <a:custGeom>
              <a:avLst/>
              <a:gdLst/>
              <a:ahLst/>
              <a:cxnLst/>
              <a:rect l="l" t="t" r="r" b="b"/>
              <a:pathLst>
                <a:path w="3644321" h="788883">
                  <a:moveTo>
                    <a:pt x="228116" y="0"/>
                  </a:moveTo>
                  <a:lnTo>
                    <a:pt x="3619407" y="0"/>
                  </a:lnTo>
                  <a:cubicBezTo>
                    <a:pt x="3626775" y="0"/>
                    <a:pt x="3633728" y="3408"/>
                    <a:pt x="3638242" y="9232"/>
                  </a:cubicBezTo>
                  <a:cubicBezTo>
                    <a:pt x="3642756" y="15056"/>
                    <a:pt x="3644322" y="22640"/>
                    <a:pt x="3642484" y="29775"/>
                  </a:cubicBezTo>
                  <a:lnTo>
                    <a:pt x="3454623" y="759108"/>
                  </a:lnTo>
                  <a:cubicBezTo>
                    <a:pt x="3450108" y="776634"/>
                    <a:pt x="3434305" y="788883"/>
                    <a:pt x="3416207" y="788883"/>
                  </a:cubicBezTo>
                  <a:lnTo>
                    <a:pt x="24916" y="788883"/>
                  </a:lnTo>
                  <a:cubicBezTo>
                    <a:pt x="17548" y="788883"/>
                    <a:pt x="10594" y="785475"/>
                    <a:pt x="6080" y="779651"/>
                  </a:cubicBezTo>
                  <a:cubicBezTo>
                    <a:pt x="1566" y="773828"/>
                    <a:pt x="0" y="766244"/>
                    <a:pt x="1838" y="759108"/>
                  </a:cubicBezTo>
                  <a:lnTo>
                    <a:pt x="189700" y="29775"/>
                  </a:lnTo>
                  <a:cubicBezTo>
                    <a:pt x="194214" y="12249"/>
                    <a:pt x="210018" y="0"/>
                    <a:pt x="22811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uk-UA" sz="4400" dirty="0"/>
                <a:t>  </a:t>
              </a:r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ЦІЛЕСПРЯМОВАНІСТЬ</a:t>
              </a:r>
            </a:p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СИЛА ВОЛІ</a:t>
              </a:r>
            </a:p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</a:p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ДОВІЛЬНА УВАГА </a:t>
              </a:r>
            </a:p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</a:p>
            <a:p>
              <a:pPr algn="ctr"/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РЕФЛЕКСІЯ</a:t>
              </a:r>
            </a:p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САМООЦІНКА  </a:t>
              </a:r>
              <a:r>
                <a:rPr lang="uk-UA" sz="4400" dirty="0"/>
                <a:t>   </a:t>
              </a:r>
            </a:p>
            <a:p>
              <a:endParaRPr lang="uk-UA" sz="4400" dirty="0"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16CC1E61-320A-597A-B318-D26744A72796}"/>
              </a:ext>
            </a:extLst>
          </p:cNvPr>
          <p:cNvSpPr txBox="1"/>
          <p:nvPr/>
        </p:nvSpPr>
        <p:spPr>
          <a:xfrm>
            <a:off x="167726" y="786068"/>
            <a:ext cx="1449313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54"/>
              </a:lnSpc>
            </a:pPr>
            <a:r>
              <a:rPr lang="uk-UA" sz="6069" b="1" spc="-133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    Для мотивації необхідно:</a:t>
            </a:r>
            <a:endParaRPr lang="en-US" sz="6069" b="1" spc="-133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B4138F-3AD1-FD27-1031-26BA7E10A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" y="2051695"/>
            <a:ext cx="5094805" cy="3777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19A8AE-C03C-1515-A19E-54C93E51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3019" y="923038"/>
            <a:ext cx="2609314" cy="24934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E4DC4D7-DF98-E45D-D12E-5151D197E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66" y="6315205"/>
            <a:ext cx="5907134" cy="362889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D9A96F6-42D2-D0CB-0053-B819A02F6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9080" y="4780653"/>
            <a:ext cx="5466823" cy="530279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891E0C-3DD9-13FF-AEB6-DAA3CA5541BF}"/>
              </a:ext>
            </a:extLst>
          </p:cNvPr>
          <p:cNvSpPr txBox="1"/>
          <p:nvPr/>
        </p:nvSpPr>
        <p:spPr>
          <a:xfrm>
            <a:off x="859789" y="2932528"/>
            <a:ext cx="37243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noProof="0" dirty="0">
                <a:solidFill>
                  <a:schemeClr val="bg1"/>
                </a:solidFill>
              </a:rPr>
              <a:t>Іноді щось може йти не так, як хотілося б, але ви не повинні зупинятися, – </a:t>
            </a:r>
            <a:r>
              <a:rPr lang="ru-RU" sz="2800" dirty="0">
                <a:solidFill>
                  <a:schemeClr val="bg1"/>
                </a:solidFill>
              </a:rPr>
              <a:t>Майкл Джордан.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18F76-0AF3-FE35-7EEE-DB000B077C17}"/>
              </a:ext>
            </a:extLst>
          </p:cNvPr>
          <p:cNvSpPr txBox="1"/>
          <p:nvPr/>
        </p:nvSpPr>
        <p:spPr>
          <a:xfrm>
            <a:off x="14449223" y="1415891"/>
            <a:ext cx="45289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отримуєте від життя лише те, що наважуєтеся попросити. Не бійтеся підвищувати планку, – </a:t>
            </a:r>
            <a:r>
              <a:rPr lang="uk-UA" sz="3200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</a:t>
            </a:r>
            <a:r>
              <a:rPr lang="uk-UA" sz="32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Вінфрі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388B52-D6B7-9BDF-DBF3-7F56F43A0524}"/>
              </a:ext>
            </a:extLst>
          </p:cNvPr>
          <p:cNvSpPr txBox="1"/>
          <p:nvPr/>
        </p:nvSpPr>
        <p:spPr>
          <a:xfrm>
            <a:off x="1371600" y="6899638"/>
            <a:ext cx="44903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 – це здатність крокувати від однієї невдачі до іншої, не втрачаючи ентузіазму, – </a:t>
            </a:r>
            <a:r>
              <a:rPr lang="uk-UA" sz="3200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Вінстон</a:t>
            </a:r>
            <a:r>
              <a:rPr lang="uk-UA" sz="32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Черчилль.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4EBD6E6-FF93-AA7E-C397-4C396A9CDD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8171" y="902797"/>
            <a:ext cx="2432515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48" y="1874495"/>
            <a:ext cx="18124304" cy="8484297"/>
            <a:chOff x="0" y="0"/>
            <a:chExt cx="26262229" cy="10989329"/>
          </a:xfrm>
        </p:grpSpPr>
        <p:sp>
          <p:nvSpPr>
            <p:cNvPr id="3" name="Freeform 3"/>
            <p:cNvSpPr/>
            <p:nvPr/>
          </p:nvSpPr>
          <p:spPr>
            <a:xfrm flipH="1">
              <a:off x="15291216" y="0"/>
              <a:ext cx="10971013" cy="10989329"/>
            </a:xfrm>
            <a:custGeom>
              <a:avLst/>
              <a:gdLst/>
              <a:ahLst/>
              <a:cxnLst/>
              <a:rect l="l" t="t" r="r" b="b"/>
              <a:pathLst>
                <a:path w="10971013" h="10989329">
                  <a:moveTo>
                    <a:pt x="10971013" y="0"/>
                  </a:moveTo>
                  <a:lnTo>
                    <a:pt x="0" y="0"/>
                  </a:lnTo>
                  <a:lnTo>
                    <a:pt x="0" y="10989329"/>
                  </a:lnTo>
                  <a:lnTo>
                    <a:pt x="10971013" y="10989329"/>
                  </a:lnTo>
                  <a:lnTo>
                    <a:pt x="10971013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0971013" cy="10989329"/>
            </a:xfrm>
            <a:custGeom>
              <a:avLst/>
              <a:gdLst/>
              <a:ahLst/>
              <a:cxnLst/>
              <a:rect l="l" t="t" r="r" b="b"/>
              <a:pathLst>
                <a:path w="10971013" h="10989329">
                  <a:moveTo>
                    <a:pt x="0" y="0"/>
                  </a:moveTo>
                  <a:lnTo>
                    <a:pt x="10971013" y="0"/>
                  </a:lnTo>
                  <a:lnTo>
                    <a:pt x="10971013" y="10989329"/>
                  </a:lnTo>
                  <a:lnTo>
                    <a:pt x="0" y="10989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072847" y="287633"/>
            <a:ext cx="826232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2"/>
              </a:lnSpc>
            </a:pPr>
            <a:r>
              <a:rPr lang="en-US" sz="6326" b="1" spc="-139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Моделі </a:t>
            </a:r>
            <a:r>
              <a:rPr lang="uk-UA" sz="6326" b="1" spc="-139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розвитку мотивації засобами нейропрограмування</a:t>
            </a:r>
            <a:endParaRPr lang="en-US" sz="6326" b="1" spc="-139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003660" y="0"/>
            <a:ext cx="5394538" cy="3825253"/>
            <a:chOff x="0" y="0"/>
            <a:chExt cx="1065344" cy="625245"/>
          </a:xfrm>
        </p:grpSpPr>
        <p:sp>
          <p:nvSpPr>
            <p:cNvPr id="7" name="Freeform 7"/>
            <p:cNvSpPr/>
            <p:nvPr/>
          </p:nvSpPr>
          <p:spPr>
            <a:xfrm>
              <a:off x="10829" y="0"/>
              <a:ext cx="1043686" cy="625245"/>
            </a:xfrm>
            <a:custGeom>
              <a:avLst/>
              <a:gdLst/>
              <a:ahLst/>
              <a:cxnLst/>
              <a:rect l="l" t="t" r="r" b="b"/>
              <a:pathLst>
                <a:path w="1043686" h="625245">
                  <a:moveTo>
                    <a:pt x="1026884" y="355133"/>
                  </a:moveTo>
                  <a:lnTo>
                    <a:pt x="878946" y="582735"/>
                  </a:lnTo>
                  <a:cubicBezTo>
                    <a:pt x="861713" y="609249"/>
                    <a:pt x="832236" y="625245"/>
                    <a:pt x="800614" y="625245"/>
                  </a:cubicBezTo>
                  <a:lnTo>
                    <a:pt x="243072" y="625245"/>
                  </a:lnTo>
                  <a:cubicBezTo>
                    <a:pt x="211450" y="625245"/>
                    <a:pt x="181974" y="609249"/>
                    <a:pt x="164740" y="582735"/>
                  </a:cubicBezTo>
                  <a:lnTo>
                    <a:pt x="16802" y="355133"/>
                  </a:lnTo>
                  <a:cubicBezTo>
                    <a:pt x="0" y="329283"/>
                    <a:pt x="0" y="295962"/>
                    <a:pt x="16802" y="270112"/>
                  </a:cubicBezTo>
                  <a:lnTo>
                    <a:pt x="164740" y="42510"/>
                  </a:lnTo>
                  <a:cubicBezTo>
                    <a:pt x="181974" y="15997"/>
                    <a:pt x="211450" y="0"/>
                    <a:pt x="243072" y="0"/>
                  </a:cubicBezTo>
                  <a:lnTo>
                    <a:pt x="800614" y="0"/>
                  </a:lnTo>
                  <a:cubicBezTo>
                    <a:pt x="832236" y="0"/>
                    <a:pt x="861713" y="15997"/>
                    <a:pt x="878946" y="42510"/>
                  </a:cubicBezTo>
                  <a:lnTo>
                    <a:pt x="1026884" y="270112"/>
                  </a:lnTo>
                  <a:cubicBezTo>
                    <a:pt x="1043686" y="295962"/>
                    <a:pt x="1043686" y="329283"/>
                    <a:pt x="1026884" y="355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836744" cy="6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41290" y="-1"/>
            <a:ext cx="5808020" cy="3835115"/>
            <a:chOff x="0" y="0"/>
            <a:chExt cx="1065344" cy="625245"/>
          </a:xfrm>
        </p:grpSpPr>
        <p:sp>
          <p:nvSpPr>
            <p:cNvPr id="10" name="Freeform 10"/>
            <p:cNvSpPr/>
            <p:nvPr/>
          </p:nvSpPr>
          <p:spPr>
            <a:xfrm>
              <a:off x="10829" y="0"/>
              <a:ext cx="1043686" cy="625245"/>
            </a:xfrm>
            <a:custGeom>
              <a:avLst/>
              <a:gdLst/>
              <a:ahLst/>
              <a:cxnLst/>
              <a:rect l="l" t="t" r="r" b="b"/>
              <a:pathLst>
                <a:path w="1043686" h="625245">
                  <a:moveTo>
                    <a:pt x="1026884" y="355133"/>
                  </a:moveTo>
                  <a:lnTo>
                    <a:pt x="878946" y="582735"/>
                  </a:lnTo>
                  <a:cubicBezTo>
                    <a:pt x="861713" y="609249"/>
                    <a:pt x="832236" y="625245"/>
                    <a:pt x="800614" y="625245"/>
                  </a:cubicBezTo>
                  <a:lnTo>
                    <a:pt x="243072" y="625245"/>
                  </a:lnTo>
                  <a:cubicBezTo>
                    <a:pt x="211450" y="625245"/>
                    <a:pt x="181974" y="609249"/>
                    <a:pt x="164740" y="582735"/>
                  </a:cubicBezTo>
                  <a:lnTo>
                    <a:pt x="16802" y="355133"/>
                  </a:lnTo>
                  <a:cubicBezTo>
                    <a:pt x="0" y="329283"/>
                    <a:pt x="0" y="295962"/>
                    <a:pt x="16802" y="270112"/>
                  </a:cubicBezTo>
                  <a:lnTo>
                    <a:pt x="164740" y="42510"/>
                  </a:lnTo>
                  <a:cubicBezTo>
                    <a:pt x="181974" y="15997"/>
                    <a:pt x="211450" y="0"/>
                    <a:pt x="243072" y="0"/>
                  </a:cubicBezTo>
                  <a:lnTo>
                    <a:pt x="800614" y="0"/>
                  </a:lnTo>
                  <a:cubicBezTo>
                    <a:pt x="832236" y="0"/>
                    <a:pt x="861713" y="15997"/>
                    <a:pt x="878946" y="42510"/>
                  </a:cubicBezTo>
                  <a:lnTo>
                    <a:pt x="1026884" y="270112"/>
                  </a:lnTo>
                  <a:cubicBezTo>
                    <a:pt x="1043686" y="295962"/>
                    <a:pt x="1043686" y="329283"/>
                    <a:pt x="1026884" y="355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836744" cy="6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96148" y="0"/>
            <a:ext cx="2788193" cy="239610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15463" y="0"/>
              <a:ext cx="781875" cy="698500"/>
            </a:xfrm>
            <a:custGeom>
              <a:avLst/>
              <a:gdLst/>
              <a:ahLst/>
              <a:cxnLst/>
              <a:rect l="l" t="t" r="r" b="b"/>
              <a:pathLst>
                <a:path w="781875" h="698500">
                  <a:moveTo>
                    <a:pt x="756842" y="418851"/>
                  </a:moveTo>
                  <a:lnTo>
                    <a:pt x="634632" y="628899"/>
                  </a:lnTo>
                  <a:cubicBezTo>
                    <a:pt x="609561" y="671991"/>
                    <a:pt x="563467" y="698500"/>
                    <a:pt x="513613" y="698500"/>
                  </a:cubicBezTo>
                  <a:lnTo>
                    <a:pt x="268261" y="698500"/>
                  </a:lnTo>
                  <a:cubicBezTo>
                    <a:pt x="218407" y="698500"/>
                    <a:pt x="172313" y="671991"/>
                    <a:pt x="147242" y="628899"/>
                  </a:cubicBezTo>
                  <a:lnTo>
                    <a:pt x="25032" y="418851"/>
                  </a:lnTo>
                  <a:cubicBezTo>
                    <a:pt x="0" y="375826"/>
                    <a:pt x="0" y="322674"/>
                    <a:pt x="25032" y="279649"/>
                  </a:cubicBezTo>
                  <a:lnTo>
                    <a:pt x="147242" y="69601"/>
                  </a:lnTo>
                  <a:cubicBezTo>
                    <a:pt x="172313" y="26509"/>
                    <a:pt x="218407" y="0"/>
                    <a:pt x="268261" y="0"/>
                  </a:cubicBezTo>
                  <a:lnTo>
                    <a:pt x="513613" y="0"/>
                  </a:lnTo>
                  <a:cubicBezTo>
                    <a:pt x="563467" y="0"/>
                    <a:pt x="609561" y="26509"/>
                    <a:pt x="634632" y="69601"/>
                  </a:cubicBezTo>
                  <a:lnTo>
                    <a:pt x="756842" y="279649"/>
                  </a:lnTo>
                  <a:cubicBezTo>
                    <a:pt x="781874" y="322674"/>
                    <a:pt x="781874" y="375826"/>
                    <a:pt x="756842" y="4188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03659" y="0"/>
            <a:ext cx="2873271" cy="246921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15005" y="0"/>
              <a:ext cx="782791" cy="698500"/>
            </a:xfrm>
            <a:custGeom>
              <a:avLst/>
              <a:gdLst/>
              <a:ahLst/>
              <a:cxnLst/>
              <a:rect l="l" t="t" r="r" b="b"/>
              <a:pathLst>
                <a:path w="782791" h="698500">
                  <a:moveTo>
                    <a:pt x="758499" y="416790"/>
                  </a:moveTo>
                  <a:lnTo>
                    <a:pt x="633891" y="630960"/>
                  </a:lnTo>
                  <a:cubicBezTo>
                    <a:pt x="609562" y="672776"/>
                    <a:pt x="564833" y="698500"/>
                    <a:pt x="516456" y="698500"/>
                  </a:cubicBezTo>
                  <a:lnTo>
                    <a:pt x="266334" y="698500"/>
                  </a:lnTo>
                  <a:cubicBezTo>
                    <a:pt x="217957" y="698500"/>
                    <a:pt x="173228" y="672776"/>
                    <a:pt x="148899" y="630960"/>
                  </a:cubicBezTo>
                  <a:lnTo>
                    <a:pt x="24291" y="416790"/>
                  </a:lnTo>
                  <a:cubicBezTo>
                    <a:pt x="0" y="375039"/>
                    <a:pt x="0" y="323461"/>
                    <a:pt x="24291" y="281710"/>
                  </a:cubicBezTo>
                  <a:lnTo>
                    <a:pt x="148899" y="67540"/>
                  </a:lnTo>
                  <a:cubicBezTo>
                    <a:pt x="173228" y="25724"/>
                    <a:pt x="217957" y="0"/>
                    <a:pt x="266334" y="0"/>
                  </a:cubicBezTo>
                  <a:lnTo>
                    <a:pt x="516456" y="0"/>
                  </a:lnTo>
                  <a:cubicBezTo>
                    <a:pt x="564833" y="0"/>
                    <a:pt x="609562" y="25724"/>
                    <a:pt x="633891" y="67540"/>
                  </a:cubicBezTo>
                  <a:lnTo>
                    <a:pt x="758499" y="281710"/>
                  </a:lnTo>
                  <a:cubicBezTo>
                    <a:pt x="782790" y="323461"/>
                    <a:pt x="782790" y="375039"/>
                    <a:pt x="758499" y="4167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16399" y="4172445"/>
            <a:ext cx="6249059" cy="751140"/>
            <a:chOff x="0" y="0"/>
            <a:chExt cx="4379982" cy="526476"/>
          </a:xfrm>
        </p:grpSpPr>
        <p:sp>
          <p:nvSpPr>
            <p:cNvPr id="19" name="Freeform 19"/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40263" y="5492262"/>
            <a:ext cx="5535734" cy="5285930"/>
            <a:chOff x="0" y="0"/>
            <a:chExt cx="785999" cy="7505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5999" cy="750530"/>
            </a:xfrm>
            <a:custGeom>
              <a:avLst/>
              <a:gdLst/>
              <a:ahLst/>
              <a:cxnLst/>
              <a:rect l="l" t="t" r="r" b="b"/>
              <a:pathLst>
                <a:path w="785999" h="750530">
                  <a:moveTo>
                    <a:pt x="36362" y="0"/>
                  </a:moveTo>
                  <a:lnTo>
                    <a:pt x="749637" y="0"/>
                  </a:lnTo>
                  <a:cubicBezTo>
                    <a:pt x="759280" y="0"/>
                    <a:pt x="768529" y="3831"/>
                    <a:pt x="775348" y="10650"/>
                  </a:cubicBezTo>
                  <a:cubicBezTo>
                    <a:pt x="782168" y="17469"/>
                    <a:pt x="785999" y="26718"/>
                    <a:pt x="785999" y="36362"/>
                  </a:cubicBezTo>
                  <a:lnTo>
                    <a:pt x="785999" y="714168"/>
                  </a:lnTo>
                  <a:cubicBezTo>
                    <a:pt x="785999" y="723812"/>
                    <a:pt x="782168" y="733060"/>
                    <a:pt x="775348" y="739880"/>
                  </a:cubicBezTo>
                  <a:cubicBezTo>
                    <a:pt x="768529" y="746699"/>
                    <a:pt x="759280" y="750530"/>
                    <a:pt x="749637" y="750530"/>
                  </a:cubicBezTo>
                  <a:lnTo>
                    <a:pt x="36362" y="750530"/>
                  </a:lnTo>
                  <a:cubicBezTo>
                    <a:pt x="16280" y="750530"/>
                    <a:pt x="0" y="734250"/>
                    <a:pt x="0" y="714168"/>
                  </a:cubicBezTo>
                  <a:lnTo>
                    <a:pt x="0" y="36362"/>
                  </a:lnTo>
                  <a:cubicBezTo>
                    <a:pt x="0" y="16280"/>
                    <a:pt x="16280" y="0"/>
                    <a:pt x="363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785999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261767" y="5492262"/>
            <a:ext cx="6050447" cy="5285930"/>
            <a:chOff x="0" y="0"/>
            <a:chExt cx="859081" cy="7505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59081" cy="750530"/>
            </a:xfrm>
            <a:custGeom>
              <a:avLst/>
              <a:gdLst/>
              <a:ahLst/>
              <a:cxnLst/>
              <a:rect l="l" t="t" r="r" b="b"/>
              <a:pathLst>
                <a:path w="859081" h="750530">
                  <a:moveTo>
                    <a:pt x="33269" y="0"/>
                  </a:moveTo>
                  <a:lnTo>
                    <a:pt x="825812" y="0"/>
                  </a:lnTo>
                  <a:cubicBezTo>
                    <a:pt x="844186" y="0"/>
                    <a:pt x="859081" y="14895"/>
                    <a:pt x="859081" y="33269"/>
                  </a:cubicBezTo>
                  <a:lnTo>
                    <a:pt x="859081" y="717261"/>
                  </a:lnTo>
                  <a:cubicBezTo>
                    <a:pt x="859081" y="726085"/>
                    <a:pt x="855576" y="734547"/>
                    <a:pt x="849337" y="740786"/>
                  </a:cubicBezTo>
                  <a:cubicBezTo>
                    <a:pt x="843097" y="747025"/>
                    <a:pt x="834635" y="750530"/>
                    <a:pt x="825812" y="750530"/>
                  </a:cubicBezTo>
                  <a:lnTo>
                    <a:pt x="33269" y="750530"/>
                  </a:lnTo>
                  <a:cubicBezTo>
                    <a:pt x="14895" y="750530"/>
                    <a:pt x="0" y="735635"/>
                    <a:pt x="0" y="717261"/>
                  </a:cubicBezTo>
                  <a:lnTo>
                    <a:pt x="0" y="33269"/>
                  </a:lnTo>
                  <a:cubicBezTo>
                    <a:pt x="0" y="24445"/>
                    <a:pt x="3505" y="15983"/>
                    <a:pt x="9744" y="9744"/>
                  </a:cubicBezTo>
                  <a:cubicBezTo>
                    <a:pt x="15983" y="3505"/>
                    <a:pt x="24445" y="0"/>
                    <a:pt x="332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59081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571257" y="5492262"/>
            <a:ext cx="5603067" cy="5285930"/>
            <a:chOff x="0" y="0"/>
            <a:chExt cx="795559" cy="75053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95559" cy="750530"/>
            </a:xfrm>
            <a:custGeom>
              <a:avLst/>
              <a:gdLst/>
              <a:ahLst/>
              <a:cxnLst/>
              <a:rect l="l" t="t" r="r" b="b"/>
              <a:pathLst>
                <a:path w="795559" h="750530">
                  <a:moveTo>
                    <a:pt x="35925" y="0"/>
                  </a:moveTo>
                  <a:lnTo>
                    <a:pt x="759634" y="0"/>
                  </a:lnTo>
                  <a:cubicBezTo>
                    <a:pt x="779475" y="0"/>
                    <a:pt x="795559" y="16084"/>
                    <a:pt x="795559" y="35925"/>
                  </a:cubicBezTo>
                  <a:lnTo>
                    <a:pt x="795559" y="714605"/>
                  </a:lnTo>
                  <a:cubicBezTo>
                    <a:pt x="795559" y="734446"/>
                    <a:pt x="779475" y="750530"/>
                    <a:pt x="759634" y="750530"/>
                  </a:cubicBezTo>
                  <a:lnTo>
                    <a:pt x="35925" y="750530"/>
                  </a:lnTo>
                  <a:cubicBezTo>
                    <a:pt x="16084" y="750530"/>
                    <a:pt x="0" y="734446"/>
                    <a:pt x="0" y="714605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95559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40263" y="5465323"/>
            <a:ext cx="5637747" cy="470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  <a:spcBef>
                <a:spcPct val="0"/>
              </a:spcBef>
            </a:pPr>
            <a:r>
              <a:rPr lang="uk-UA" sz="2800" b="1" noProof="0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Допомога студентам у створенні яскравих образів успіху: як вони досягають результатів у навчанні, здають іспити або застосовують знання у реальному житті. Це формує позитивний емоційний зв’язок із процесом навчання</a:t>
            </a:r>
            <a:r>
              <a:rPr lang="ru-RU" sz="3791" b="1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  <a:endParaRPr lang="en-US" sz="3791" b="1" dirty="0">
              <a:solidFill>
                <a:schemeClr val="bg1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4445422" y="142444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/>
          <p:cNvSpPr/>
          <p:nvPr/>
        </p:nvSpPr>
        <p:spPr>
          <a:xfrm>
            <a:off x="3177952" y="142444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3" name="Group 33"/>
          <p:cNvGrpSpPr/>
          <p:nvPr/>
        </p:nvGrpSpPr>
        <p:grpSpPr>
          <a:xfrm>
            <a:off x="6132659" y="3825253"/>
            <a:ext cx="6249059" cy="1098332"/>
            <a:chOff x="0" y="0"/>
            <a:chExt cx="4379982" cy="526476"/>
          </a:xfrm>
        </p:grpSpPr>
        <p:sp>
          <p:nvSpPr>
            <p:cNvPr id="34" name="Freeform 34"/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312214" y="4172445"/>
            <a:ext cx="6249059" cy="751140"/>
            <a:chOff x="0" y="0"/>
            <a:chExt cx="4379982" cy="526476"/>
          </a:xfrm>
        </p:grpSpPr>
        <p:sp>
          <p:nvSpPr>
            <p:cNvPr id="37" name="Freeform 37"/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1655" y="4086720"/>
            <a:ext cx="5932950" cy="70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3"/>
              </a:lnSpc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 візуалізація</a:t>
            </a:r>
            <a:endParaRPr lang="en-US" sz="4302" b="1" dirty="0">
              <a:solidFill>
                <a:srgbClr val="0000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438285" y="4015584"/>
            <a:ext cx="5922908" cy="612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uk-UA" sz="3675" b="1" noProof="0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Якірні техніки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312214" y="4201763"/>
            <a:ext cx="6216408" cy="62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ru-RU" sz="3675" b="1" dirty="0" err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Рефреймінг</a:t>
            </a:r>
            <a:endParaRPr lang="en-US" sz="3675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340873" y="5637965"/>
            <a:ext cx="5606254" cy="495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uk-UA" sz="2800" b="1" noProof="0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Використання певних звуків, фраз або жестів, які асоціюються з позитивними емоціями або відчуттям досягнення. Наприклад, слова заохочення ("чудова робота!") або стимулюючі ритуали на початку уроку.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653979" y="5577814"/>
            <a:ext cx="5356361" cy="389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сприйняття складних або незрозумілих завдань шляхом подання їх як викликів або можливостей для зростання, а не як перешкод. Наприклад, замість "важка тема" можна сказати "цікавий виклик для вашого мислення".</a:t>
            </a:r>
            <a:endParaRPr lang="uk-UA" sz="2800" b="1" noProof="0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BA51ADB-AA3D-A431-6D80-A4548FCEC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07" y="287633"/>
            <a:ext cx="4039709" cy="33771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502CBD2-3599-0AF1-9752-B78B858B4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8828" y="287633"/>
            <a:ext cx="3789572" cy="3261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E0E23-4881-06CB-A204-E5DD65F6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9037969-45A6-D1E9-971C-DE0CCA94E74D}"/>
              </a:ext>
            </a:extLst>
          </p:cNvPr>
          <p:cNvGrpSpPr/>
          <p:nvPr/>
        </p:nvGrpSpPr>
        <p:grpSpPr>
          <a:xfrm>
            <a:off x="81848" y="1874495"/>
            <a:ext cx="18124304" cy="8484297"/>
            <a:chOff x="0" y="0"/>
            <a:chExt cx="26262229" cy="1098932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0B01BE-732D-451E-459A-71DFDF2CF82C}"/>
                </a:ext>
              </a:extLst>
            </p:cNvPr>
            <p:cNvSpPr/>
            <p:nvPr/>
          </p:nvSpPr>
          <p:spPr>
            <a:xfrm flipH="1">
              <a:off x="15291216" y="0"/>
              <a:ext cx="10971013" cy="10989329"/>
            </a:xfrm>
            <a:custGeom>
              <a:avLst/>
              <a:gdLst/>
              <a:ahLst/>
              <a:cxnLst/>
              <a:rect l="l" t="t" r="r" b="b"/>
              <a:pathLst>
                <a:path w="10971013" h="10989329">
                  <a:moveTo>
                    <a:pt x="10971013" y="0"/>
                  </a:moveTo>
                  <a:lnTo>
                    <a:pt x="0" y="0"/>
                  </a:lnTo>
                  <a:lnTo>
                    <a:pt x="0" y="10989329"/>
                  </a:lnTo>
                  <a:lnTo>
                    <a:pt x="10971013" y="10989329"/>
                  </a:lnTo>
                  <a:lnTo>
                    <a:pt x="10971013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5FAE470-01E3-9522-818C-9DC85AD36D93}"/>
                </a:ext>
              </a:extLst>
            </p:cNvPr>
            <p:cNvSpPr/>
            <p:nvPr/>
          </p:nvSpPr>
          <p:spPr>
            <a:xfrm>
              <a:off x="0" y="0"/>
              <a:ext cx="10971013" cy="10989329"/>
            </a:xfrm>
            <a:custGeom>
              <a:avLst/>
              <a:gdLst/>
              <a:ahLst/>
              <a:cxnLst/>
              <a:rect l="l" t="t" r="r" b="b"/>
              <a:pathLst>
                <a:path w="10971013" h="10989329">
                  <a:moveTo>
                    <a:pt x="0" y="0"/>
                  </a:moveTo>
                  <a:lnTo>
                    <a:pt x="10971013" y="0"/>
                  </a:lnTo>
                  <a:lnTo>
                    <a:pt x="10971013" y="10989329"/>
                  </a:lnTo>
                  <a:lnTo>
                    <a:pt x="0" y="10989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5B2EE95-EABE-71A3-5107-E565C324D176}"/>
              </a:ext>
            </a:extLst>
          </p:cNvPr>
          <p:cNvSpPr txBox="1"/>
          <p:nvPr/>
        </p:nvSpPr>
        <p:spPr>
          <a:xfrm>
            <a:off x="5072847" y="287633"/>
            <a:ext cx="826232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2"/>
              </a:lnSpc>
            </a:pPr>
            <a:r>
              <a:rPr lang="en-US" sz="6326" b="1" spc="-139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Моделі </a:t>
            </a:r>
            <a:r>
              <a:rPr lang="uk-UA" sz="6326" b="1" spc="-139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розвитку мотивації засобами нейропрограмування</a:t>
            </a:r>
            <a:endParaRPr lang="en-US" sz="6326" b="1" spc="-139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865689F-D887-848F-A14D-2C54FC03AA7B}"/>
              </a:ext>
            </a:extLst>
          </p:cNvPr>
          <p:cNvGrpSpPr/>
          <p:nvPr/>
        </p:nvGrpSpPr>
        <p:grpSpPr>
          <a:xfrm>
            <a:off x="13003660" y="0"/>
            <a:ext cx="5394538" cy="3825253"/>
            <a:chOff x="0" y="0"/>
            <a:chExt cx="1065344" cy="62524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DBC828-B89C-1D9C-510F-C2FB869108F1}"/>
                </a:ext>
              </a:extLst>
            </p:cNvPr>
            <p:cNvSpPr/>
            <p:nvPr/>
          </p:nvSpPr>
          <p:spPr>
            <a:xfrm>
              <a:off x="10829" y="0"/>
              <a:ext cx="1043686" cy="625245"/>
            </a:xfrm>
            <a:custGeom>
              <a:avLst/>
              <a:gdLst/>
              <a:ahLst/>
              <a:cxnLst/>
              <a:rect l="l" t="t" r="r" b="b"/>
              <a:pathLst>
                <a:path w="1043686" h="625245">
                  <a:moveTo>
                    <a:pt x="1026884" y="355133"/>
                  </a:moveTo>
                  <a:lnTo>
                    <a:pt x="878946" y="582735"/>
                  </a:lnTo>
                  <a:cubicBezTo>
                    <a:pt x="861713" y="609249"/>
                    <a:pt x="832236" y="625245"/>
                    <a:pt x="800614" y="625245"/>
                  </a:cubicBezTo>
                  <a:lnTo>
                    <a:pt x="243072" y="625245"/>
                  </a:lnTo>
                  <a:cubicBezTo>
                    <a:pt x="211450" y="625245"/>
                    <a:pt x="181974" y="609249"/>
                    <a:pt x="164740" y="582735"/>
                  </a:cubicBezTo>
                  <a:lnTo>
                    <a:pt x="16802" y="355133"/>
                  </a:lnTo>
                  <a:cubicBezTo>
                    <a:pt x="0" y="329283"/>
                    <a:pt x="0" y="295962"/>
                    <a:pt x="16802" y="270112"/>
                  </a:cubicBezTo>
                  <a:lnTo>
                    <a:pt x="164740" y="42510"/>
                  </a:lnTo>
                  <a:cubicBezTo>
                    <a:pt x="181974" y="15997"/>
                    <a:pt x="211450" y="0"/>
                    <a:pt x="243072" y="0"/>
                  </a:cubicBezTo>
                  <a:lnTo>
                    <a:pt x="800614" y="0"/>
                  </a:lnTo>
                  <a:cubicBezTo>
                    <a:pt x="832236" y="0"/>
                    <a:pt x="861713" y="15997"/>
                    <a:pt x="878946" y="42510"/>
                  </a:cubicBezTo>
                  <a:lnTo>
                    <a:pt x="1026884" y="270112"/>
                  </a:lnTo>
                  <a:cubicBezTo>
                    <a:pt x="1043686" y="295962"/>
                    <a:pt x="1043686" y="329283"/>
                    <a:pt x="1026884" y="355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83E3048-C11C-38DB-E1C5-448B5235C925}"/>
                </a:ext>
              </a:extLst>
            </p:cNvPr>
            <p:cNvSpPr txBox="1"/>
            <p:nvPr/>
          </p:nvSpPr>
          <p:spPr>
            <a:xfrm>
              <a:off x="114300" y="-38100"/>
              <a:ext cx="836744" cy="6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6B87217-81C9-01D7-1B85-758A876B1DE1}"/>
              </a:ext>
            </a:extLst>
          </p:cNvPr>
          <p:cNvGrpSpPr/>
          <p:nvPr/>
        </p:nvGrpSpPr>
        <p:grpSpPr>
          <a:xfrm>
            <a:off x="-541290" y="-1"/>
            <a:ext cx="5808020" cy="3835115"/>
            <a:chOff x="0" y="0"/>
            <a:chExt cx="1065344" cy="62524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48A193F-8D08-B05E-8EDB-AF6723E1FD79}"/>
                </a:ext>
              </a:extLst>
            </p:cNvPr>
            <p:cNvSpPr/>
            <p:nvPr/>
          </p:nvSpPr>
          <p:spPr>
            <a:xfrm>
              <a:off x="10829" y="0"/>
              <a:ext cx="1043686" cy="625245"/>
            </a:xfrm>
            <a:custGeom>
              <a:avLst/>
              <a:gdLst/>
              <a:ahLst/>
              <a:cxnLst/>
              <a:rect l="l" t="t" r="r" b="b"/>
              <a:pathLst>
                <a:path w="1043686" h="625245">
                  <a:moveTo>
                    <a:pt x="1026884" y="355133"/>
                  </a:moveTo>
                  <a:lnTo>
                    <a:pt x="878946" y="582735"/>
                  </a:lnTo>
                  <a:cubicBezTo>
                    <a:pt x="861713" y="609249"/>
                    <a:pt x="832236" y="625245"/>
                    <a:pt x="800614" y="625245"/>
                  </a:cubicBezTo>
                  <a:lnTo>
                    <a:pt x="243072" y="625245"/>
                  </a:lnTo>
                  <a:cubicBezTo>
                    <a:pt x="211450" y="625245"/>
                    <a:pt x="181974" y="609249"/>
                    <a:pt x="164740" y="582735"/>
                  </a:cubicBezTo>
                  <a:lnTo>
                    <a:pt x="16802" y="355133"/>
                  </a:lnTo>
                  <a:cubicBezTo>
                    <a:pt x="0" y="329283"/>
                    <a:pt x="0" y="295962"/>
                    <a:pt x="16802" y="270112"/>
                  </a:cubicBezTo>
                  <a:lnTo>
                    <a:pt x="164740" y="42510"/>
                  </a:lnTo>
                  <a:cubicBezTo>
                    <a:pt x="181974" y="15997"/>
                    <a:pt x="211450" y="0"/>
                    <a:pt x="243072" y="0"/>
                  </a:cubicBezTo>
                  <a:lnTo>
                    <a:pt x="800614" y="0"/>
                  </a:lnTo>
                  <a:cubicBezTo>
                    <a:pt x="832236" y="0"/>
                    <a:pt x="861713" y="15997"/>
                    <a:pt x="878946" y="42510"/>
                  </a:cubicBezTo>
                  <a:lnTo>
                    <a:pt x="1026884" y="270112"/>
                  </a:lnTo>
                  <a:cubicBezTo>
                    <a:pt x="1043686" y="295962"/>
                    <a:pt x="1043686" y="329283"/>
                    <a:pt x="1026884" y="355133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0B8AD56-6F0B-9A15-5C2E-3E59C063F8D5}"/>
                </a:ext>
              </a:extLst>
            </p:cNvPr>
            <p:cNvSpPr txBox="1"/>
            <p:nvPr/>
          </p:nvSpPr>
          <p:spPr>
            <a:xfrm>
              <a:off x="114300" y="-38100"/>
              <a:ext cx="836744" cy="663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CD8D147-5460-B944-4B8D-2C52538EFB06}"/>
              </a:ext>
            </a:extLst>
          </p:cNvPr>
          <p:cNvGrpSpPr/>
          <p:nvPr/>
        </p:nvGrpSpPr>
        <p:grpSpPr>
          <a:xfrm>
            <a:off x="2496148" y="0"/>
            <a:ext cx="2788193" cy="2396103"/>
            <a:chOff x="0" y="0"/>
            <a:chExt cx="812800" cy="698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A7131D-DCD7-03CD-96B6-433D07DF9D13}"/>
                </a:ext>
              </a:extLst>
            </p:cNvPr>
            <p:cNvSpPr/>
            <p:nvPr/>
          </p:nvSpPr>
          <p:spPr>
            <a:xfrm>
              <a:off x="15463" y="0"/>
              <a:ext cx="781875" cy="698500"/>
            </a:xfrm>
            <a:custGeom>
              <a:avLst/>
              <a:gdLst/>
              <a:ahLst/>
              <a:cxnLst/>
              <a:rect l="l" t="t" r="r" b="b"/>
              <a:pathLst>
                <a:path w="781875" h="698500">
                  <a:moveTo>
                    <a:pt x="756842" y="418851"/>
                  </a:moveTo>
                  <a:lnTo>
                    <a:pt x="634632" y="628899"/>
                  </a:lnTo>
                  <a:cubicBezTo>
                    <a:pt x="609561" y="671991"/>
                    <a:pt x="563467" y="698500"/>
                    <a:pt x="513613" y="698500"/>
                  </a:cubicBezTo>
                  <a:lnTo>
                    <a:pt x="268261" y="698500"/>
                  </a:lnTo>
                  <a:cubicBezTo>
                    <a:pt x="218407" y="698500"/>
                    <a:pt x="172313" y="671991"/>
                    <a:pt x="147242" y="628899"/>
                  </a:cubicBezTo>
                  <a:lnTo>
                    <a:pt x="25032" y="418851"/>
                  </a:lnTo>
                  <a:cubicBezTo>
                    <a:pt x="0" y="375826"/>
                    <a:pt x="0" y="322674"/>
                    <a:pt x="25032" y="279649"/>
                  </a:cubicBezTo>
                  <a:lnTo>
                    <a:pt x="147242" y="69601"/>
                  </a:lnTo>
                  <a:cubicBezTo>
                    <a:pt x="172313" y="26509"/>
                    <a:pt x="218407" y="0"/>
                    <a:pt x="268261" y="0"/>
                  </a:cubicBezTo>
                  <a:lnTo>
                    <a:pt x="513613" y="0"/>
                  </a:lnTo>
                  <a:cubicBezTo>
                    <a:pt x="563467" y="0"/>
                    <a:pt x="609561" y="26509"/>
                    <a:pt x="634632" y="69601"/>
                  </a:cubicBezTo>
                  <a:lnTo>
                    <a:pt x="756842" y="279649"/>
                  </a:lnTo>
                  <a:cubicBezTo>
                    <a:pt x="781874" y="322674"/>
                    <a:pt x="781874" y="375826"/>
                    <a:pt x="756842" y="41885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CE9BC89-DBF9-9705-C2FA-F8E0D18CEBA7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6D63F12-42BE-7FAD-6996-ED94F7322D88}"/>
              </a:ext>
            </a:extLst>
          </p:cNvPr>
          <p:cNvGrpSpPr/>
          <p:nvPr/>
        </p:nvGrpSpPr>
        <p:grpSpPr>
          <a:xfrm>
            <a:off x="13003659" y="0"/>
            <a:ext cx="2873271" cy="2469217"/>
            <a:chOff x="0" y="0"/>
            <a:chExt cx="812800" cy="6985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2BD1F21-1C93-2547-C73B-FB48FEB2A783}"/>
                </a:ext>
              </a:extLst>
            </p:cNvPr>
            <p:cNvSpPr/>
            <p:nvPr/>
          </p:nvSpPr>
          <p:spPr>
            <a:xfrm>
              <a:off x="15005" y="0"/>
              <a:ext cx="782791" cy="698500"/>
            </a:xfrm>
            <a:custGeom>
              <a:avLst/>
              <a:gdLst/>
              <a:ahLst/>
              <a:cxnLst/>
              <a:rect l="l" t="t" r="r" b="b"/>
              <a:pathLst>
                <a:path w="782791" h="698500">
                  <a:moveTo>
                    <a:pt x="758499" y="416790"/>
                  </a:moveTo>
                  <a:lnTo>
                    <a:pt x="633891" y="630960"/>
                  </a:lnTo>
                  <a:cubicBezTo>
                    <a:pt x="609562" y="672776"/>
                    <a:pt x="564833" y="698500"/>
                    <a:pt x="516456" y="698500"/>
                  </a:cubicBezTo>
                  <a:lnTo>
                    <a:pt x="266334" y="698500"/>
                  </a:lnTo>
                  <a:cubicBezTo>
                    <a:pt x="217957" y="698500"/>
                    <a:pt x="173228" y="672776"/>
                    <a:pt x="148899" y="630960"/>
                  </a:cubicBezTo>
                  <a:lnTo>
                    <a:pt x="24291" y="416790"/>
                  </a:lnTo>
                  <a:cubicBezTo>
                    <a:pt x="0" y="375039"/>
                    <a:pt x="0" y="323461"/>
                    <a:pt x="24291" y="281710"/>
                  </a:cubicBezTo>
                  <a:lnTo>
                    <a:pt x="148899" y="67540"/>
                  </a:lnTo>
                  <a:cubicBezTo>
                    <a:pt x="173228" y="25724"/>
                    <a:pt x="217957" y="0"/>
                    <a:pt x="266334" y="0"/>
                  </a:cubicBezTo>
                  <a:lnTo>
                    <a:pt x="516456" y="0"/>
                  </a:lnTo>
                  <a:cubicBezTo>
                    <a:pt x="564833" y="0"/>
                    <a:pt x="609562" y="25724"/>
                    <a:pt x="633891" y="67540"/>
                  </a:cubicBezTo>
                  <a:lnTo>
                    <a:pt x="758499" y="281710"/>
                  </a:lnTo>
                  <a:cubicBezTo>
                    <a:pt x="782790" y="323461"/>
                    <a:pt x="782790" y="375039"/>
                    <a:pt x="758499" y="4167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AAC22F3-57A0-C9D3-7B56-DB2A56D15B51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B83B66B6-2EEA-AEC8-32C7-8932990DD2EF}"/>
              </a:ext>
            </a:extLst>
          </p:cNvPr>
          <p:cNvGrpSpPr/>
          <p:nvPr/>
        </p:nvGrpSpPr>
        <p:grpSpPr>
          <a:xfrm>
            <a:off x="-116399" y="4172445"/>
            <a:ext cx="6249059" cy="751140"/>
            <a:chOff x="0" y="0"/>
            <a:chExt cx="4379982" cy="526476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FAB128E-29B7-13B1-FD35-B6894B787BBB}"/>
                </a:ext>
              </a:extLst>
            </p:cNvPr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73A37FF-974F-0307-3A57-D772525ACCC0}"/>
                </a:ext>
              </a:extLst>
            </p:cNvPr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D397B90-50A6-09C4-AD8E-68FB7B91BF4F}"/>
              </a:ext>
            </a:extLst>
          </p:cNvPr>
          <p:cNvGrpSpPr/>
          <p:nvPr/>
        </p:nvGrpSpPr>
        <p:grpSpPr>
          <a:xfrm>
            <a:off x="240263" y="5492262"/>
            <a:ext cx="5535734" cy="5285930"/>
            <a:chOff x="0" y="0"/>
            <a:chExt cx="785999" cy="75053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8F2BD9D-D541-7028-C4D5-028D46655FA7}"/>
                </a:ext>
              </a:extLst>
            </p:cNvPr>
            <p:cNvSpPr/>
            <p:nvPr/>
          </p:nvSpPr>
          <p:spPr>
            <a:xfrm>
              <a:off x="0" y="0"/>
              <a:ext cx="785999" cy="750530"/>
            </a:xfrm>
            <a:custGeom>
              <a:avLst/>
              <a:gdLst/>
              <a:ahLst/>
              <a:cxnLst/>
              <a:rect l="l" t="t" r="r" b="b"/>
              <a:pathLst>
                <a:path w="785999" h="750530">
                  <a:moveTo>
                    <a:pt x="36362" y="0"/>
                  </a:moveTo>
                  <a:lnTo>
                    <a:pt x="749637" y="0"/>
                  </a:lnTo>
                  <a:cubicBezTo>
                    <a:pt x="759280" y="0"/>
                    <a:pt x="768529" y="3831"/>
                    <a:pt x="775348" y="10650"/>
                  </a:cubicBezTo>
                  <a:cubicBezTo>
                    <a:pt x="782168" y="17469"/>
                    <a:pt x="785999" y="26718"/>
                    <a:pt x="785999" y="36362"/>
                  </a:cubicBezTo>
                  <a:lnTo>
                    <a:pt x="785999" y="714168"/>
                  </a:lnTo>
                  <a:cubicBezTo>
                    <a:pt x="785999" y="723812"/>
                    <a:pt x="782168" y="733060"/>
                    <a:pt x="775348" y="739880"/>
                  </a:cubicBezTo>
                  <a:cubicBezTo>
                    <a:pt x="768529" y="746699"/>
                    <a:pt x="759280" y="750530"/>
                    <a:pt x="749637" y="750530"/>
                  </a:cubicBezTo>
                  <a:lnTo>
                    <a:pt x="36362" y="750530"/>
                  </a:lnTo>
                  <a:cubicBezTo>
                    <a:pt x="16280" y="750530"/>
                    <a:pt x="0" y="734250"/>
                    <a:pt x="0" y="714168"/>
                  </a:cubicBezTo>
                  <a:lnTo>
                    <a:pt x="0" y="36362"/>
                  </a:lnTo>
                  <a:cubicBezTo>
                    <a:pt x="0" y="16280"/>
                    <a:pt x="16280" y="0"/>
                    <a:pt x="3636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F22300E-2736-08DA-0049-FBC1EE446630}"/>
                </a:ext>
              </a:extLst>
            </p:cNvPr>
            <p:cNvSpPr txBox="1"/>
            <p:nvPr/>
          </p:nvSpPr>
          <p:spPr>
            <a:xfrm>
              <a:off x="0" y="-38100"/>
              <a:ext cx="785999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18D444F-4AB1-BD45-8768-DD30B583A15F}"/>
              </a:ext>
            </a:extLst>
          </p:cNvPr>
          <p:cNvGrpSpPr/>
          <p:nvPr/>
        </p:nvGrpSpPr>
        <p:grpSpPr>
          <a:xfrm>
            <a:off x="6261767" y="5492262"/>
            <a:ext cx="6050447" cy="5285930"/>
            <a:chOff x="0" y="0"/>
            <a:chExt cx="859081" cy="75053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E6E53FF-AEB3-D5AF-7106-5A1750B62E40}"/>
                </a:ext>
              </a:extLst>
            </p:cNvPr>
            <p:cNvSpPr/>
            <p:nvPr/>
          </p:nvSpPr>
          <p:spPr>
            <a:xfrm>
              <a:off x="0" y="0"/>
              <a:ext cx="859081" cy="750530"/>
            </a:xfrm>
            <a:custGeom>
              <a:avLst/>
              <a:gdLst/>
              <a:ahLst/>
              <a:cxnLst/>
              <a:rect l="l" t="t" r="r" b="b"/>
              <a:pathLst>
                <a:path w="859081" h="750530">
                  <a:moveTo>
                    <a:pt x="33269" y="0"/>
                  </a:moveTo>
                  <a:lnTo>
                    <a:pt x="825812" y="0"/>
                  </a:lnTo>
                  <a:cubicBezTo>
                    <a:pt x="844186" y="0"/>
                    <a:pt x="859081" y="14895"/>
                    <a:pt x="859081" y="33269"/>
                  </a:cubicBezTo>
                  <a:lnTo>
                    <a:pt x="859081" y="717261"/>
                  </a:lnTo>
                  <a:cubicBezTo>
                    <a:pt x="859081" y="726085"/>
                    <a:pt x="855576" y="734547"/>
                    <a:pt x="849337" y="740786"/>
                  </a:cubicBezTo>
                  <a:cubicBezTo>
                    <a:pt x="843097" y="747025"/>
                    <a:pt x="834635" y="750530"/>
                    <a:pt x="825812" y="750530"/>
                  </a:cubicBezTo>
                  <a:lnTo>
                    <a:pt x="33269" y="750530"/>
                  </a:lnTo>
                  <a:cubicBezTo>
                    <a:pt x="14895" y="750530"/>
                    <a:pt x="0" y="735635"/>
                    <a:pt x="0" y="717261"/>
                  </a:cubicBezTo>
                  <a:lnTo>
                    <a:pt x="0" y="33269"/>
                  </a:lnTo>
                  <a:cubicBezTo>
                    <a:pt x="0" y="24445"/>
                    <a:pt x="3505" y="15983"/>
                    <a:pt x="9744" y="9744"/>
                  </a:cubicBezTo>
                  <a:cubicBezTo>
                    <a:pt x="15983" y="3505"/>
                    <a:pt x="24445" y="0"/>
                    <a:pt x="332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D955483-E5EB-9162-B87E-33E19499D66A}"/>
                </a:ext>
              </a:extLst>
            </p:cNvPr>
            <p:cNvSpPr txBox="1"/>
            <p:nvPr/>
          </p:nvSpPr>
          <p:spPr>
            <a:xfrm>
              <a:off x="0" y="-38100"/>
              <a:ext cx="859081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FFABDFEB-84AF-8F00-BFA3-3497BA3DB12E}"/>
              </a:ext>
            </a:extLst>
          </p:cNvPr>
          <p:cNvGrpSpPr/>
          <p:nvPr/>
        </p:nvGrpSpPr>
        <p:grpSpPr>
          <a:xfrm>
            <a:off x="12638072" y="5223926"/>
            <a:ext cx="5669609" cy="5639816"/>
            <a:chOff x="-9448" y="-38100"/>
            <a:chExt cx="805007" cy="800777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6F7C0B6-895B-AFB3-40C5-3265685B708C}"/>
                </a:ext>
              </a:extLst>
            </p:cNvPr>
            <p:cNvSpPr/>
            <p:nvPr/>
          </p:nvSpPr>
          <p:spPr>
            <a:xfrm>
              <a:off x="-9448" y="12147"/>
              <a:ext cx="795559" cy="750530"/>
            </a:xfrm>
            <a:custGeom>
              <a:avLst/>
              <a:gdLst/>
              <a:ahLst/>
              <a:cxnLst/>
              <a:rect l="l" t="t" r="r" b="b"/>
              <a:pathLst>
                <a:path w="795559" h="750530">
                  <a:moveTo>
                    <a:pt x="35925" y="0"/>
                  </a:moveTo>
                  <a:lnTo>
                    <a:pt x="759634" y="0"/>
                  </a:lnTo>
                  <a:cubicBezTo>
                    <a:pt x="779475" y="0"/>
                    <a:pt x="795559" y="16084"/>
                    <a:pt x="795559" y="35925"/>
                  </a:cubicBezTo>
                  <a:lnTo>
                    <a:pt x="795559" y="714605"/>
                  </a:lnTo>
                  <a:cubicBezTo>
                    <a:pt x="795559" y="734446"/>
                    <a:pt x="779475" y="750530"/>
                    <a:pt x="759634" y="750530"/>
                  </a:cubicBezTo>
                  <a:lnTo>
                    <a:pt x="35925" y="750530"/>
                  </a:lnTo>
                  <a:cubicBezTo>
                    <a:pt x="16084" y="750530"/>
                    <a:pt x="0" y="734446"/>
                    <a:pt x="0" y="714605"/>
                  </a:cubicBezTo>
                  <a:lnTo>
                    <a:pt x="0" y="35925"/>
                  </a:lnTo>
                  <a:cubicBezTo>
                    <a:pt x="0" y="16084"/>
                    <a:pt x="16084" y="0"/>
                    <a:pt x="359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uk-UA" sz="3200" dirty="0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EE749DE-4CEA-5493-FC96-892EB6849DC5}"/>
                </a:ext>
              </a:extLst>
            </p:cNvPr>
            <p:cNvSpPr txBox="1"/>
            <p:nvPr/>
          </p:nvSpPr>
          <p:spPr>
            <a:xfrm>
              <a:off x="0" y="-38100"/>
              <a:ext cx="795559" cy="788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DFD4E248-8C73-8D3F-ACD7-DA14644454FF}"/>
              </a:ext>
            </a:extLst>
          </p:cNvPr>
          <p:cNvSpPr txBox="1"/>
          <p:nvPr/>
        </p:nvSpPr>
        <p:spPr>
          <a:xfrm>
            <a:off x="240263" y="5465323"/>
            <a:ext cx="5637747" cy="3800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uk-UA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коротких інтерактивних опитувань або голосувань у реальному часі за допомогою мобільних додатків, щоб залучити студентів до обговорення теми.</a:t>
            </a:r>
            <a:endParaRPr lang="uk-UA" sz="3791" b="1" noProof="0" dirty="0">
              <a:solidFill>
                <a:schemeClr val="bg1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BA929A2-8EE3-E3DA-E854-6065217C1848}"/>
              </a:ext>
            </a:extLst>
          </p:cNvPr>
          <p:cNvSpPr/>
          <p:nvPr/>
        </p:nvSpPr>
        <p:spPr>
          <a:xfrm>
            <a:off x="14445422" y="142444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33C0E88-E94B-59E6-4C99-A10ADD430B7F}"/>
              </a:ext>
            </a:extLst>
          </p:cNvPr>
          <p:cNvSpPr/>
          <p:nvPr/>
        </p:nvSpPr>
        <p:spPr>
          <a:xfrm>
            <a:off x="3177952" y="1424444"/>
            <a:ext cx="927369" cy="423112"/>
          </a:xfrm>
          <a:custGeom>
            <a:avLst/>
            <a:gdLst/>
            <a:ahLst/>
            <a:cxnLst/>
            <a:rect l="l" t="t" r="r" b="b"/>
            <a:pathLst>
              <a:path w="927369" h="423112">
                <a:moveTo>
                  <a:pt x="0" y="0"/>
                </a:moveTo>
                <a:lnTo>
                  <a:pt x="927369" y="0"/>
                </a:lnTo>
                <a:lnTo>
                  <a:pt x="927369" y="423112"/>
                </a:lnTo>
                <a:lnTo>
                  <a:pt x="0" y="423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BAA4BAE-4E51-B84D-8359-5327FFD859DC}"/>
              </a:ext>
            </a:extLst>
          </p:cNvPr>
          <p:cNvGrpSpPr/>
          <p:nvPr/>
        </p:nvGrpSpPr>
        <p:grpSpPr>
          <a:xfrm>
            <a:off x="6163837" y="3846764"/>
            <a:ext cx="6249059" cy="1098332"/>
            <a:chOff x="0" y="0"/>
            <a:chExt cx="4379982" cy="526476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F1F828E-9960-F2AF-CB87-C502F7A3F88B}"/>
                </a:ext>
              </a:extLst>
            </p:cNvPr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Емоційний тригер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315B566E-F3A5-86DA-D301-9A63ECCFDCB1}"/>
                </a:ext>
              </a:extLst>
            </p:cNvPr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7B7F5E01-E042-C3BD-1D5F-D37D96161812}"/>
              </a:ext>
            </a:extLst>
          </p:cNvPr>
          <p:cNvGrpSpPr/>
          <p:nvPr/>
        </p:nvGrpSpPr>
        <p:grpSpPr>
          <a:xfrm>
            <a:off x="12265865" y="4172445"/>
            <a:ext cx="6249059" cy="751140"/>
            <a:chOff x="0" y="0"/>
            <a:chExt cx="4379982" cy="526476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746B189-3C8D-0AAE-8386-65790C25AB9D}"/>
                </a:ext>
              </a:extLst>
            </p:cNvPr>
            <p:cNvSpPr/>
            <p:nvPr/>
          </p:nvSpPr>
          <p:spPr>
            <a:xfrm>
              <a:off x="2799" y="0"/>
              <a:ext cx="4374383" cy="526476"/>
            </a:xfrm>
            <a:custGeom>
              <a:avLst/>
              <a:gdLst/>
              <a:ahLst/>
              <a:cxnLst/>
              <a:rect l="l" t="t" r="r" b="b"/>
              <a:pathLst>
                <a:path w="4374383" h="526476">
                  <a:moveTo>
                    <a:pt x="4370370" y="272064"/>
                  </a:moveTo>
                  <a:lnTo>
                    <a:pt x="4180796" y="517649"/>
                  </a:lnTo>
                  <a:cubicBezTo>
                    <a:pt x="4176500" y="523216"/>
                    <a:pt x="4169865" y="526476"/>
                    <a:pt x="4162833" y="526476"/>
                  </a:cubicBezTo>
                  <a:lnTo>
                    <a:pt x="211551" y="526476"/>
                  </a:lnTo>
                  <a:cubicBezTo>
                    <a:pt x="204519" y="526476"/>
                    <a:pt x="197885" y="523216"/>
                    <a:pt x="193588" y="517649"/>
                  </a:cubicBezTo>
                  <a:lnTo>
                    <a:pt x="4014" y="272064"/>
                  </a:lnTo>
                  <a:cubicBezTo>
                    <a:pt x="0" y="266864"/>
                    <a:pt x="0" y="259611"/>
                    <a:pt x="4014" y="254412"/>
                  </a:cubicBezTo>
                  <a:lnTo>
                    <a:pt x="193588" y="8826"/>
                  </a:lnTo>
                  <a:cubicBezTo>
                    <a:pt x="197885" y="3260"/>
                    <a:pt x="204519" y="0"/>
                    <a:pt x="211551" y="0"/>
                  </a:cubicBezTo>
                  <a:lnTo>
                    <a:pt x="4162833" y="0"/>
                  </a:lnTo>
                  <a:cubicBezTo>
                    <a:pt x="4169865" y="0"/>
                    <a:pt x="4176500" y="3260"/>
                    <a:pt x="4180796" y="8826"/>
                  </a:cubicBezTo>
                  <a:lnTo>
                    <a:pt x="4370370" y="254412"/>
                  </a:lnTo>
                  <a:cubicBezTo>
                    <a:pt x="4374384" y="259611"/>
                    <a:pt x="4374384" y="266864"/>
                    <a:pt x="4370370" y="272064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8916845D-F09A-F849-8863-D58505D55F3E}"/>
                </a:ext>
              </a:extLst>
            </p:cNvPr>
            <p:cNvSpPr txBox="1"/>
            <p:nvPr/>
          </p:nvSpPr>
          <p:spPr>
            <a:xfrm>
              <a:off x="114300" y="-38100"/>
              <a:ext cx="4151382" cy="56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08FA68F3-8DE5-602C-DFFC-B4BAC011E9C0}"/>
              </a:ext>
            </a:extLst>
          </p:cNvPr>
          <p:cNvSpPr txBox="1"/>
          <p:nvPr/>
        </p:nvSpPr>
        <p:spPr>
          <a:xfrm>
            <a:off x="41655" y="4086720"/>
            <a:ext cx="5932950" cy="709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3"/>
              </a:lnSpc>
            </a:pP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endParaRPr lang="en-US" sz="4302" b="1" dirty="0">
              <a:solidFill>
                <a:srgbClr val="0000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C7E3F63D-6C9F-D06B-C4EA-432A7F6B6601}"/>
              </a:ext>
            </a:extLst>
          </p:cNvPr>
          <p:cNvSpPr txBox="1"/>
          <p:nvPr/>
        </p:nvSpPr>
        <p:spPr>
          <a:xfrm>
            <a:off x="12312214" y="4201763"/>
            <a:ext cx="6216408" cy="62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5"/>
              </a:lnSpc>
            </a:pPr>
            <a:r>
              <a:rPr lang="uk-UA" sz="3675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Динамічні паузи</a:t>
            </a:r>
            <a:endParaRPr lang="en-US" sz="3675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4DBE4C11-E094-5C1F-D53C-FFDED8E17386}"/>
              </a:ext>
            </a:extLst>
          </p:cNvPr>
          <p:cNvSpPr txBox="1"/>
          <p:nvPr/>
        </p:nvSpPr>
        <p:spPr>
          <a:xfrm>
            <a:off x="6701597" y="5783666"/>
            <a:ext cx="5606254" cy="244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uk-UA" sz="2800" b="1" noProof="0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uk-UA" sz="2800" noProof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Початок лекції з яскравої історії, несподіваного факту або візуального матеріалу, який викликає емоційний відгук і зацікавленість.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6608021-A875-54F4-9B72-082F9EC96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07" y="287633"/>
            <a:ext cx="4039709" cy="33771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F97E17-6B5E-0A24-3A08-6D6CD8EA2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8828" y="287633"/>
            <a:ext cx="3789572" cy="326177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FCD37AB-F901-99B5-9BFE-80746088CC82}"/>
              </a:ext>
            </a:extLst>
          </p:cNvPr>
          <p:cNvSpPr txBox="1"/>
          <p:nvPr/>
        </p:nvSpPr>
        <p:spPr>
          <a:xfrm>
            <a:off x="12731828" y="5882222"/>
            <a:ext cx="52497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коротких рухливих </a:t>
            </a:r>
            <a:r>
              <a:rPr lang="uk-UA" sz="2800" noProof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активностей</a:t>
            </a:r>
            <a:r>
              <a:rPr lang="uk-UA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мозкових вправ (наприклад, "мозковий шторм" у парах), щоб утримати концентрацію уваги студентів протягом лекції.</a:t>
            </a:r>
          </a:p>
        </p:txBody>
      </p:sp>
    </p:spTree>
    <p:extLst>
      <p:ext uri="{BB962C8B-B14F-4D97-AF65-F5344CB8AC3E}">
        <p14:creationId xmlns:p14="http://schemas.microsoft.com/office/powerpoint/2010/main" val="30775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1E332-3E34-4102-64F9-4D3206E8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4E7640-5599-C0EB-52DD-9ACBFCE6FDA0}"/>
              </a:ext>
            </a:extLst>
          </p:cNvPr>
          <p:cNvGrpSpPr/>
          <p:nvPr/>
        </p:nvGrpSpPr>
        <p:grpSpPr>
          <a:xfrm>
            <a:off x="0" y="4317072"/>
            <a:ext cx="19200835" cy="3086100"/>
            <a:chOff x="0" y="0"/>
            <a:chExt cx="5191521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34FDBD-C4D6-DCBC-02DE-C9ECE3C42356}"/>
                </a:ext>
              </a:extLst>
            </p:cNvPr>
            <p:cNvSpPr/>
            <p:nvPr/>
          </p:nvSpPr>
          <p:spPr>
            <a:xfrm>
              <a:off x="0" y="0"/>
              <a:ext cx="5191521" cy="812800"/>
            </a:xfrm>
            <a:custGeom>
              <a:avLst/>
              <a:gdLst/>
              <a:ahLst/>
              <a:cxnLst/>
              <a:rect l="l" t="t" r="r" b="b"/>
              <a:pathLst>
                <a:path w="5191521" h="812800">
                  <a:moveTo>
                    <a:pt x="0" y="0"/>
                  </a:moveTo>
                  <a:lnTo>
                    <a:pt x="5191521" y="0"/>
                  </a:lnTo>
                  <a:lnTo>
                    <a:pt x="519152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564FB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9071FBC-C010-F8F8-1667-FCCC7B6C0C7D}"/>
                </a:ext>
              </a:extLst>
            </p:cNvPr>
            <p:cNvSpPr txBox="1"/>
            <p:nvPr/>
          </p:nvSpPr>
          <p:spPr>
            <a:xfrm>
              <a:off x="0" y="-38100"/>
              <a:ext cx="519152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D03DBBF-8F9F-D0E7-AABF-B9CDFFE6A24F}"/>
              </a:ext>
            </a:extLst>
          </p:cNvPr>
          <p:cNvGrpSpPr/>
          <p:nvPr/>
        </p:nvGrpSpPr>
        <p:grpSpPr>
          <a:xfrm>
            <a:off x="0" y="7403241"/>
            <a:ext cx="19519489" cy="3086100"/>
            <a:chOff x="0" y="0"/>
            <a:chExt cx="5191521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B814B9-5AD9-99ED-A07C-0A2692589BC7}"/>
                </a:ext>
              </a:extLst>
            </p:cNvPr>
            <p:cNvSpPr/>
            <p:nvPr/>
          </p:nvSpPr>
          <p:spPr>
            <a:xfrm>
              <a:off x="0" y="0"/>
              <a:ext cx="5191521" cy="812800"/>
            </a:xfrm>
            <a:custGeom>
              <a:avLst/>
              <a:gdLst/>
              <a:ahLst/>
              <a:cxnLst/>
              <a:rect l="l" t="t" r="r" b="b"/>
              <a:pathLst>
                <a:path w="5191521" h="812800">
                  <a:moveTo>
                    <a:pt x="0" y="0"/>
                  </a:moveTo>
                  <a:lnTo>
                    <a:pt x="5191521" y="0"/>
                  </a:lnTo>
                  <a:lnTo>
                    <a:pt x="519152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564FB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238FD2A-A634-B2B0-26ED-4991E47C741C}"/>
                </a:ext>
              </a:extLst>
            </p:cNvPr>
            <p:cNvSpPr txBox="1"/>
            <p:nvPr/>
          </p:nvSpPr>
          <p:spPr>
            <a:xfrm>
              <a:off x="0" y="-38100"/>
              <a:ext cx="519152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C57C445-43FC-DA1B-1FBF-AA898D1E2CBB}"/>
              </a:ext>
            </a:extLst>
          </p:cNvPr>
          <p:cNvGrpSpPr/>
          <p:nvPr/>
        </p:nvGrpSpPr>
        <p:grpSpPr>
          <a:xfrm>
            <a:off x="7687081" y="6998628"/>
            <a:ext cx="11513753" cy="6576744"/>
            <a:chOff x="0" y="0"/>
            <a:chExt cx="1159606" cy="66237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BAC88B0-B339-7704-AC03-9C8415CF8810}"/>
                </a:ext>
              </a:extLst>
            </p:cNvPr>
            <p:cNvSpPr/>
            <p:nvPr/>
          </p:nvSpPr>
          <p:spPr>
            <a:xfrm>
              <a:off x="6523" y="0"/>
              <a:ext cx="1146559" cy="662376"/>
            </a:xfrm>
            <a:custGeom>
              <a:avLst/>
              <a:gdLst/>
              <a:ahLst/>
              <a:cxnLst/>
              <a:rect l="l" t="t" r="r" b="b"/>
              <a:pathLst>
                <a:path w="1146559" h="662376">
                  <a:moveTo>
                    <a:pt x="1136204" y="358698"/>
                  </a:moveTo>
                  <a:lnTo>
                    <a:pt x="966761" y="634865"/>
                  </a:lnTo>
                  <a:cubicBezTo>
                    <a:pt x="956274" y="651958"/>
                    <a:pt x="937661" y="662376"/>
                    <a:pt x="917607" y="662376"/>
                  </a:cubicBezTo>
                  <a:lnTo>
                    <a:pt x="228953" y="662376"/>
                  </a:lnTo>
                  <a:cubicBezTo>
                    <a:pt x="208899" y="662376"/>
                    <a:pt x="190285" y="651958"/>
                    <a:pt x="179798" y="634865"/>
                  </a:cubicBezTo>
                  <a:lnTo>
                    <a:pt x="10356" y="358698"/>
                  </a:lnTo>
                  <a:cubicBezTo>
                    <a:pt x="0" y="341820"/>
                    <a:pt x="0" y="320556"/>
                    <a:pt x="10356" y="303678"/>
                  </a:cubicBezTo>
                  <a:lnTo>
                    <a:pt x="179798" y="27510"/>
                  </a:lnTo>
                  <a:cubicBezTo>
                    <a:pt x="190285" y="10418"/>
                    <a:pt x="208899" y="0"/>
                    <a:pt x="228953" y="0"/>
                  </a:cubicBezTo>
                  <a:lnTo>
                    <a:pt x="917607" y="0"/>
                  </a:lnTo>
                  <a:cubicBezTo>
                    <a:pt x="937661" y="0"/>
                    <a:pt x="956274" y="10418"/>
                    <a:pt x="966761" y="27510"/>
                  </a:cubicBezTo>
                  <a:lnTo>
                    <a:pt x="1136204" y="303678"/>
                  </a:lnTo>
                  <a:cubicBezTo>
                    <a:pt x="1146559" y="320556"/>
                    <a:pt x="1146559" y="341820"/>
                    <a:pt x="1136204" y="3586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B2D21BD-B19A-99EC-66D8-7C16684ED1ED}"/>
                </a:ext>
              </a:extLst>
            </p:cNvPr>
            <p:cNvSpPr txBox="1"/>
            <p:nvPr/>
          </p:nvSpPr>
          <p:spPr>
            <a:xfrm>
              <a:off x="114300" y="-38100"/>
              <a:ext cx="931006" cy="700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56DFF92-E167-C9E8-B166-BB3AC1178102}"/>
              </a:ext>
            </a:extLst>
          </p:cNvPr>
          <p:cNvGrpSpPr/>
          <p:nvPr/>
        </p:nvGrpSpPr>
        <p:grpSpPr>
          <a:xfrm>
            <a:off x="11220589" y="-1409188"/>
            <a:ext cx="9658212" cy="4190487"/>
            <a:chOff x="0" y="0"/>
            <a:chExt cx="1159606" cy="662376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3B63F02-B10F-BA2C-F363-B1ED6F36842B}"/>
                </a:ext>
              </a:extLst>
            </p:cNvPr>
            <p:cNvSpPr/>
            <p:nvPr/>
          </p:nvSpPr>
          <p:spPr>
            <a:xfrm>
              <a:off x="6523" y="0"/>
              <a:ext cx="1146559" cy="662376"/>
            </a:xfrm>
            <a:custGeom>
              <a:avLst/>
              <a:gdLst/>
              <a:ahLst/>
              <a:cxnLst/>
              <a:rect l="l" t="t" r="r" b="b"/>
              <a:pathLst>
                <a:path w="1146559" h="662376">
                  <a:moveTo>
                    <a:pt x="1136204" y="358698"/>
                  </a:moveTo>
                  <a:lnTo>
                    <a:pt x="966761" y="634865"/>
                  </a:lnTo>
                  <a:cubicBezTo>
                    <a:pt x="956274" y="651958"/>
                    <a:pt x="937661" y="662376"/>
                    <a:pt x="917607" y="662376"/>
                  </a:cubicBezTo>
                  <a:lnTo>
                    <a:pt x="228953" y="662376"/>
                  </a:lnTo>
                  <a:cubicBezTo>
                    <a:pt x="208899" y="662376"/>
                    <a:pt x="190285" y="651958"/>
                    <a:pt x="179798" y="634865"/>
                  </a:cubicBezTo>
                  <a:lnTo>
                    <a:pt x="10356" y="358698"/>
                  </a:lnTo>
                  <a:cubicBezTo>
                    <a:pt x="0" y="341820"/>
                    <a:pt x="0" y="320556"/>
                    <a:pt x="10356" y="303678"/>
                  </a:cubicBezTo>
                  <a:lnTo>
                    <a:pt x="179798" y="27510"/>
                  </a:lnTo>
                  <a:cubicBezTo>
                    <a:pt x="190285" y="10418"/>
                    <a:pt x="208899" y="0"/>
                    <a:pt x="228953" y="0"/>
                  </a:cubicBezTo>
                  <a:lnTo>
                    <a:pt x="917607" y="0"/>
                  </a:lnTo>
                  <a:cubicBezTo>
                    <a:pt x="937661" y="0"/>
                    <a:pt x="956274" y="10418"/>
                    <a:pt x="966761" y="27510"/>
                  </a:cubicBezTo>
                  <a:lnTo>
                    <a:pt x="1136204" y="303678"/>
                  </a:lnTo>
                  <a:cubicBezTo>
                    <a:pt x="1146559" y="320556"/>
                    <a:pt x="1146559" y="341820"/>
                    <a:pt x="1136204" y="3586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F276D20-6322-C756-5DEE-110D1A680F5F}"/>
                </a:ext>
              </a:extLst>
            </p:cNvPr>
            <p:cNvSpPr txBox="1"/>
            <p:nvPr/>
          </p:nvSpPr>
          <p:spPr>
            <a:xfrm>
              <a:off x="114300" y="-38100"/>
              <a:ext cx="931006" cy="700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8024D64-891E-5E8B-7AB1-A998D7079B25}"/>
              </a:ext>
            </a:extLst>
          </p:cNvPr>
          <p:cNvGrpSpPr/>
          <p:nvPr/>
        </p:nvGrpSpPr>
        <p:grpSpPr>
          <a:xfrm>
            <a:off x="0" y="1324001"/>
            <a:ext cx="19711555" cy="3086100"/>
            <a:chOff x="0" y="0"/>
            <a:chExt cx="5191521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5BAB814-A748-2D6D-47F1-EFD96CF80484}"/>
                </a:ext>
              </a:extLst>
            </p:cNvPr>
            <p:cNvSpPr/>
            <p:nvPr/>
          </p:nvSpPr>
          <p:spPr>
            <a:xfrm>
              <a:off x="0" y="0"/>
              <a:ext cx="5191521" cy="812800"/>
            </a:xfrm>
            <a:custGeom>
              <a:avLst/>
              <a:gdLst/>
              <a:ahLst/>
              <a:cxnLst/>
              <a:rect l="l" t="t" r="r" b="b"/>
              <a:pathLst>
                <a:path w="5191521" h="812800">
                  <a:moveTo>
                    <a:pt x="0" y="0"/>
                  </a:moveTo>
                  <a:lnTo>
                    <a:pt x="5191521" y="0"/>
                  </a:lnTo>
                  <a:lnTo>
                    <a:pt x="519152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564FB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D0393DB-42C6-D56C-4D00-A070D5553332}"/>
                </a:ext>
              </a:extLst>
            </p:cNvPr>
            <p:cNvSpPr txBox="1"/>
            <p:nvPr/>
          </p:nvSpPr>
          <p:spPr>
            <a:xfrm>
              <a:off x="0" y="-38100"/>
              <a:ext cx="519152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A25DAC9-9CD5-7FE3-DA97-170E3138C971}"/>
              </a:ext>
            </a:extLst>
          </p:cNvPr>
          <p:cNvGrpSpPr/>
          <p:nvPr/>
        </p:nvGrpSpPr>
        <p:grpSpPr>
          <a:xfrm>
            <a:off x="10257769" y="2595949"/>
            <a:ext cx="6719695" cy="5835923"/>
            <a:chOff x="0" y="0"/>
            <a:chExt cx="4049156" cy="3516612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BABD084-8AC2-6486-5918-DE94B9A31C0F}"/>
                </a:ext>
              </a:extLst>
            </p:cNvPr>
            <p:cNvSpPr/>
            <p:nvPr/>
          </p:nvSpPr>
          <p:spPr>
            <a:xfrm>
              <a:off x="55383" y="0"/>
              <a:ext cx="3938389" cy="3516612"/>
            </a:xfrm>
            <a:custGeom>
              <a:avLst/>
              <a:gdLst/>
              <a:ahLst/>
              <a:cxnLst/>
              <a:rect l="l" t="t" r="r" b="b"/>
              <a:pathLst>
                <a:path w="3938389" h="3516612">
                  <a:moveTo>
                    <a:pt x="2690112" y="0"/>
                  </a:moveTo>
                  <a:lnTo>
                    <a:pt x="1248278" y="0"/>
                  </a:lnTo>
                  <a:cubicBezTo>
                    <a:pt x="1068011" y="0"/>
                    <a:pt x="901472" y="96287"/>
                    <a:pt x="811529" y="252514"/>
                  </a:cubicBezTo>
                  <a:lnTo>
                    <a:pt x="89994" y="1505792"/>
                  </a:lnTo>
                  <a:cubicBezTo>
                    <a:pt x="0" y="1662107"/>
                    <a:pt x="0" y="1854505"/>
                    <a:pt x="89994" y="2010820"/>
                  </a:cubicBezTo>
                  <a:lnTo>
                    <a:pt x="811529" y="3264098"/>
                  </a:lnTo>
                  <a:cubicBezTo>
                    <a:pt x="901472" y="3420325"/>
                    <a:pt x="1068011" y="3516612"/>
                    <a:pt x="1248278" y="3516612"/>
                  </a:cubicBezTo>
                  <a:lnTo>
                    <a:pt x="2690112" y="3516612"/>
                  </a:lnTo>
                  <a:cubicBezTo>
                    <a:pt x="2870379" y="3516612"/>
                    <a:pt x="3036918" y="3420325"/>
                    <a:pt x="3126861" y="3264098"/>
                  </a:cubicBezTo>
                  <a:lnTo>
                    <a:pt x="3848396" y="2010820"/>
                  </a:lnTo>
                  <a:cubicBezTo>
                    <a:pt x="3938390" y="1854505"/>
                    <a:pt x="3938390" y="1662107"/>
                    <a:pt x="3848396" y="1505792"/>
                  </a:cubicBezTo>
                  <a:lnTo>
                    <a:pt x="3126861" y="252514"/>
                  </a:lnTo>
                  <a:cubicBezTo>
                    <a:pt x="3036918" y="96287"/>
                    <a:pt x="2870379" y="0"/>
                    <a:pt x="2690112" y="0"/>
                  </a:cubicBezTo>
                  <a:close/>
                </a:path>
              </a:pathLst>
            </a:custGeom>
            <a:blipFill>
              <a:blip r:embed="rId2"/>
              <a:stretch>
                <a:fillRect l="-17784" r="-17784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F07C78D-FE5A-3668-7C18-2144DD896377}"/>
              </a:ext>
            </a:extLst>
          </p:cNvPr>
          <p:cNvGrpSpPr/>
          <p:nvPr/>
        </p:nvGrpSpPr>
        <p:grpSpPr>
          <a:xfrm>
            <a:off x="8748154" y="8431872"/>
            <a:ext cx="9391607" cy="4114938"/>
            <a:chOff x="0" y="0"/>
            <a:chExt cx="1594201" cy="698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281350F-15AD-15BD-3C5C-5EE66C62013C}"/>
                </a:ext>
              </a:extLst>
            </p:cNvPr>
            <p:cNvSpPr/>
            <p:nvPr/>
          </p:nvSpPr>
          <p:spPr>
            <a:xfrm>
              <a:off x="4591" y="0"/>
              <a:ext cx="1585020" cy="698500"/>
            </a:xfrm>
            <a:custGeom>
              <a:avLst/>
              <a:gdLst/>
              <a:ahLst/>
              <a:cxnLst/>
              <a:rect l="l" t="t" r="r" b="b"/>
              <a:pathLst>
                <a:path w="1585020" h="698500">
                  <a:moveTo>
                    <a:pt x="1577588" y="369913"/>
                  </a:moveTo>
                  <a:lnTo>
                    <a:pt x="1398432" y="677837"/>
                  </a:lnTo>
                  <a:cubicBezTo>
                    <a:pt x="1390989" y="690630"/>
                    <a:pt x="1377304" y="698500"/>
                    <a:pt x="1362504" y="698500"/>
                  </a:cubicBezTo>
                  <a:lnTo>
                    <a:pt x="222515" y="698500"/>
                  </a:lnTo>
                  <a:cubicBezTo>
                    <a:pt x="207714" y="698500"/>
                    <a:pt x="194030" y="690630"/>
                    <a:pt x="186587" y="677837"/>
                  </a:cubicBezTo>
                  <a:lnTo>
                    <a:pt x="7431" y="369913"/>
                  </a:lnTo>
                  <a:cubicBezTo>
                    <a:pt x="0" y="357140"/>
                    <a:pt x="0" y="341360"/>
                    <a:pt x="7431" y="328587"/>
                  </a:cubicBezTo>
                  <a:lnTo>
                    <a:pt x="186587" y="20663"/>
                  </a:lnTo>
                  <a:cubicBezTo>
                    <a:pt x="194030" y="7870"/>
                    <a:pt x="207714" y="0"/>
                    <a:pt x="222515" y="0"/>
                  </a:cubicBezTo>
                  <a:lnTo>
                    <a:pt x="1362504" y="0"/>
                  </a:lnTo>
                  <a:cubicBezTo>
                    <a:pt x="1377304" y="0"/>
                    <a:pt x="1390989" y="7870"/>
                    <a:pt x="1398432" y="20663"/>
                  </a:cubicBezTo>
                  <a:lnTo>
                    <a:pt x="1577588" y="328587"/>
                  </a:lnTo>
                  <a:cubicBezTo>
                    <a:pt x="1585019" y="341360"/>
                    <a:pt x="1585019" y="357140"/>
                    <a:pt x="1577588" y="36991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564DA365-01BF-9A51-9367-D3616332ECAA}"/>
                </a:ext>
              </a:extLst>
            </p:cNvPr>
            <p:cNvSpPr txBox="1"/>
            <p:nvPr/>
          </p:nvSpPr>
          <p:spPr>
            <a:xfrm>
              <a:off x="114300" y="-38100"/>
              <a:ext cx="136560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2779D099-81D8-DF79-C9F2-6114F9A32A4D}"/>
              </a:ext>
            </a:extLst>
          </p:cNvPr>
          <p:cNvSpPr txBox="1"/>
          <p:nvPr/>
        </p:nvSpPr>
        <p:spPr>
          <a:xfrm>
            <a:off x="1028700" y="1028700"/>
            <a:ext cx="4901557" cy="95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5"/>
              </a:lnSpc>
            </a:pPr>
            <a:endParaRPr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7D02016-CAAA-073F-D6DB-E21CD4976B16}"/>
              </a:ext>
            </a:extLst>
          </p:cNvPr>
          <p:cNvSpPr txBox="1"/>
          <p:nvPr/>
        </p:nvSpPr>
        <p:spPr>
          <a:xfrm>
            <a:off x="2478398" y="141605"/>
            <a:ext cx="1437062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Способи мотивації через комунікацію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1DCBBD0-C567-5E65-7E1E-7D19E40090A3}"/>
              </a:ext>
            </a:extLst>
          </p:cNvPr>
          <p:cNvSpPr txBox="1"/>
          <p:nvPr/>
        </p:nvSpPr>
        <p:spPr>
          <a:xfrm>
            <a:off x="758833" y="1380760"/>
            <a:ext cx="8586224" cy="778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4"/>
              </a:lnSpc>
            </a:pPr>
            <a:r>
              <a:rPr lang="uk-UA" sz="3360" b="1" u="sng" noProof="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Публічне визнання</a:t>
            </a:r>
          </a:p>
          <a:p>
            <a:pPr algn="ctr">
              <a:lnSpc>
                <a:spcPts val="4704"/>
              </a:lnSpc>
            </a:pPr>
            <a:r>
              <a:rPr lang="uk-UA" sz="3360" b="1" noProof="0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Відзначати внесок і досягнення студентів на нарадах або в корпоративних комунікаціях.</a:t>
            </a:r>
          </a:p>
          <a:p>
            <a:pPr algn="ctr">
              <a:lnSpc>
                <a:spcPts val="4704"/>
              </a:lnSpc>
            </a:pPr>
            <a:endParaRPr lang="uk-UA" sz="3360" b="1" noProof="0" dirty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4704"/>
              </a:lnSpc>
            </a:pPr>
            <a:r>
              <a:rPr lang="uk-UA" sz="3360" b="1" u="sng" noProof="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Персональні подяки</a:t>
            </a:r>
          </a:p>
          <a:p>
            <a:pPr algn="ctr">
              <a:lnSpc>
                <a:spcPts val="4704"/>
              </a:lnSpc>
            </a:pPr>
            <a:r>
              <a:rPr lang="uk-UA" sz="3360" b="1" noProof="0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Висловлювати вдячність за добре виконану роботу індивідуально в усній або письмовій формі.</a:t>
            </a:r>
          </a:p>
          <a:p>
            <a:pPr algn="ctr">
              <a:lnSpc>
                <a:spcPts val="4704"/>
              </a:lnSpc>
            </a:pPr>
            <a:r>
              <a:rPr lang="uk-UA" sz="3360" b="1" u="sng" noProof="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Кар'єрне зростання</a:t>
            </a:r>
          </a:p>
          <a:p>
            <a:pPr algn="ctr">
              <a:lnSpc>
                <a:spcPts val="4704"/>
              </a:lnSpc>
            </a:pPr>
            <a:r>
              <a:rPr lang="uk-UA" sz="3360" b="1" noProof="0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Пропонувати нові можливості для професійного розвитку та розширення повноважень.</a:t>
            </a:r>
          </a:p>
          <a:p>
            <a:pPr algn="ctr">
              <a:lnSpc>
                <a:spcPts val="4704"/>
              </a:lnSpc>
            </a:pPr>
            <a:endParaRPr lang="en-US" sz="3360" b="1" dirty="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230925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97909" y="1747484"/>
            <a:ext cx="4339814" cy="1238013"/>
            <a:chOff x="0" y="0"/>
            <a:chExt cx="1142996" cy="326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2996" cy="326061"/>
            </a:xfrm>
            <a:custGeom>
              <a:avLst/>
              <a:gdLst/>
              <a:ahLst/>
              <a:cxnLst/>
              <a:rect l="l" t="t" r="r" b="b"/>
              <a:pathLst>
                <a:path w="1142996" h="326061">
                  <a:moveTo>
                    <a:pt x="163031" y="0"/>
                  </a:moveTo>
                  <a:lnTo>
                    <a:pt x="979966" y="0"/>
                  </a:lnTo>
                  <a:cubicBezTo>
                    <a:pt x="1023204" y="0"/>
                    <a:pt x="1064672" y="17176"/>
                    <a:pt x="1095246" y="47751"/>
                  </a:cubicBezTo>
                  <a:cubicBezTo>
                    <a:pt x="1125820" y="78325"/>
                    <a:pt x="1142996" y="119792"/>
                    <a:pt x="1142996" y="163031"/>
                  </a:cubicBezTo>
                  <a:lnTo>
                    <a:pt x="1142996" y="163031"/>
                  </a:lnTo>
                  <a:cubicBezTo>
                    <a:pt x="1142996" y="206269"/>
                    <a:pt x="1125820" y="247736"/>
                    <a:pt x="1095246" y="278311"/>
                  </a:cubicBezTo>
                  <a:cubicBezTo>
                    <a:pt x="1064672" y="308885"/>
                    <a:pt x="1023204" y="326061"/>
                    <a:pt x="979966" y="326061"/>
                  </a:cubicBezTo>
                  <a:lnTo>
                    <a:pt x="163031" y="326061"/>
                  </a:lnTo>
                  <a:cubicBezTo>
                    <a:pt x="119792" y="326061"/>
                    <a:pt x="78325" y="308885"/>
                    <a:pt x="47751" y="278311"/>
                  </a:cubicBezTo>
                  <a:cubicBezTo>
                    <a:pt x="17176" y="247736"/>
                    <a:pt x="0" y="206269"/>
                    <a:pt x="0" y="163031"/>
                  </a:cubicBezTo>
                  <a:lnTo>
                    <a:pt x="0" y="163031"/>
                  </a:lnTo>
                  <a:cubicBezTo>
                    <a:pt x="0" y="119792"/>
                    <a:pt x="17176" y="78325"/>
                    <a:pt x="47751" y="47751"/>
                  </a:cubicBezTo>
                  <a:cubicBezTo>
                    <a:pt x="78325" y="17176"/>
                    <a:pt x="119792" y="0"/>
                    <a:pt x="1630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42996" cy="364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12329" y="3118847"/>
            <a:ext cx="4192375" cy="31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565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Використання складних термінів або двозначних формулювань може призвести до непорозумінь.</a:t>
            </a:r>
          </a:p>
          <a:p>
            <a:pPr algn="ctr">
              <a:lnSpc>
                <a:spcPts val="3591"/>
              </a:lnSpc>
              <a:spcBef>
                <a:spcPct val="0"/>
              </a:spcBef>
            </a:pPr>
            <a:endParaRPr lang="en-US" sz="2565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17082" y="3040219"/>
            <a:ext cx="4232134" cy="258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565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Небажання ділитися необхідною інформацією може створювати розрив у комунікації.</a:t>
            </a:r>
          </a:p>
          <a:p>
            <a:pPr algn="ctr">
              <a:lnSpc>
                <a:spcPts val="2471"/>
              </a:lnSpc>
              <a:spcBef>
                <a:spcPct val="0"/>
              </a:spcBef>
            </a:pPr>
            <a:endParaRPr lang="en-US" sz="2565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46331" y="7451551"/>
            <a:ext cx="3798151" cy="271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565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Невміння або небажання слухати співрозмовника знижує ефективність комунікації.</a:t>
            </a:r>
          </a:p>
          <a:p>
            <a:pPr algn="ctr">
              <a:lnSpc>
                <a:spcPts val="3591"/>
              </a:lnSpc>
              <a:spcBef>
                <a:spcPct val="0"/>
              </a:spcBef>
            </a:pPr>
            <a:endParaRPr lang="en-US" sz="2565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20277" y="7395231"/>
            <a:ext cx="4088192" cy="258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565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Негативні емоції, упередження та стереотипи можуть перешкоджати відкритому діалогу.</a:t>
            </a:r>
          </a:p>
          <a:p>
            <a:pPr algn="ctr">
              <a:lnSpc>
                <a:spcPts val="2471"/>
              </a:lnSpc>
              <a:spcBef>
                <a:spcPct val="0"/>
              </a:spcBef>
            </a:pPr>
            <a:endParaRPr lang="en-US" sz="2565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26648" y="645006"/>
            <a:ext cx="14434705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5752" b="1" spc="-126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Бар'єри </a:t>
            </a:r>
            <a:r>
              <a:rPr lang="uk-UA" sz="5752" b="1" spc="-126" dirty="0">
                <a:solidFill>
                  <a:srgbClr val="8564FB"/>
                </a:solidFill>
                <a:latin typeface="Telegraf Bold"/>
                <a:ea typeface="Telegraf Bold"/>
                <a:cs typeface="Telegraf Bold"/>
                <a:sym typeface="Telegraf Bold"/>
              </a:rPr>
              <a:t>у формуванні мотивації</a:t>
            </a:r>
            <a:endParaRPr lang="en-US" sz="5752" b="1" spc="-126" dirty="0">
              <a:solidFill>
                <a:srgbClr val="8564FB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997946" y="4023259"/>
            <a:ext cx="5044277" cy="5439964"/>
            <a:chOff x="0" y="0"/>
            <a:chExt cx="853261" cy="698500"/>
          </a:xfrm>
        </p:grpSpPr>
        <p:sp>
          <p:nvSpPr>
            <p:cNvPr id="11" name="Freeform 11"/>
            <p:cNvSpPr/>
            <p:nvPr/>
          </p:nvSpPr>
          <p:spPr>
            <a:xfrm>
              <a:off x="11409" y="0"/>
              <a:ext cx="830442" cy="698500"/>
            </a:xfrm>
            <a:custGeom>
              <a:avLst/>
              <a:gdLst/>
              <a:ahLst/>
              <a:cxnLst/>
              <a:rect l="l" t="t" r="r" b="b"/>
              <a:pathLst>
                <a:path w="830442" h="698500">
                  <a:moveTo>
                    <a:pt x="811971" y="400607"/>
                  </a:moveTo>
                  <a:lnTo>
                    <a:pt x="668532" y="647143"/>
                  </a:lnTo>
                  <a:cubicBezTo>
                    <a:pt x="650032" y="678939"/>
                    <a:pt x="616021" y="698500"/>
                    <a:pt x="579235" y="698500"/>
                  </a:cubicBezTo>
                  <a:lnTo>
                    <a:pt x="251208" y="698500"/>
                  </a:lnTo>
                  <a:cubicBezTo>
                    <a:pt x="214421" y="698500"/>
                    <a:pt x="180410" y="678939"/>
                    <a:pt x="161911" y="647143"/>
                  </a:cubicBezTo>
                  <a:lnTo>
                    <a:pt x="18471" y="400607"/>
                  </a:lnTo>
                  <a:cubicBezTo>
                    <a:pt x="0" y="368860"/>
                    <a:pt x="0" y="329640"/>
                    <a:pt x="18471" y="297893"/>
                  </a:cubicBezTo>
                  <a:lnTo>
                    <a:pt x="161911" y="51357"/>
                  </a:lnTo>
                  <a:cubicBezTo>
                    <a:pt x="180410" y="19561"/>
                    <a:pt x="214421" y="0"/>
                    <a:pt x="251208" y="0"/>
                  </a:cubicBezTo>
                  <a:lnTo>
                    <a:pt x="579235" y="0"/>
                  </a:lnTo>
                  <a:cubicBezTo>
                    <a:pt x="616021" y="0"/>
                    <a:pt x="650032" y="19561"/>
                    <a:pt x="668532" y="51357"/>
                  </a:cubicBezTo>
                  <a:lnTo>
                    <a:pt x="811971" y="297893"/>
                  </a:lnTo>
                  <a:cubicBezTo>
                    <a:pt x="830442" y="329640"/>
                    <a:pt x="830442" y="368860"/>
                    <a:pt x="811971" y="400607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62466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01800" y="-46763"/>
            <a:ext cx="4989873" cy="5439964"/>
            <a:chOff x="0" y="0"/>
            <a:chExt cx="853261" cy="698500"/>
          </a:xfrm>
        </p:grpSpPr>
        <p:sp>
          <p:nvSpPr>
            <p:cNvPr id="14" name="Freeform 14"/>
            <p:cNvSpPr/>
            <p:nvPr/>
          </p:nvSpPr>
          <p:spPr>
            <a:xfrm>
              <a:off x="11409" y="0"/>
              <a:ext cx="830442" cy="698500"/>
            </a:xfrm>
            <a:custGeom>
              <a:avLst/>
              <a:gdLst/>
              <a:ahLst/>
              <a:cxnLst/>
              <a:rect l="l" t="t" r="r" b="b"/>
              <a:pathLst>
                <a:path w="830442" h="698500">
                  <a:moveTo>
                    <a:pt x="811971" y="400607"/>
                  </a:moveTo>
                  <a:lnTo>
                    <a:pt x="668532" y="647143"/>
                  </a:lnTo>
                  <a:cubicBezTo>
                    <a:pt x="650032" y="678939"/>
                    <a:pt x="616021" y="698500"/>
                    <a:pt x="579235" y="698500"/>
                  </a:cubicBezTo>
                  <a:lnTo>
                    <a:pt x="251208" y="698500"/>
                  </a:lnTo>
                  <a:cubicBezTo>
                    <a:pt x="214421" y="698500"/>
                    <a:pt x="180410" y="678939"/>
                    <a:pt x="161911" y="647143"/>
                  </a:cubicBezTo>
                  <a:lnTo>
                    <a:pt x="18471" y="400607"/>
                  </a:lnTo>
                  <a:cubicBezTo>
                    <a:pt x="0" y="368860"/>
                    <a:pt x="0" y="329640"/>
                    <a:pt x="18471" y="297893"/>
                  </a:cubicBezTo>
                  <a:lnTo>
                    <a:pt x="161911" y="51357"/>
                  </a:lnTo>
                  <a:cubicBezTo>
                    <a:pt x="180410" y="19561"/>
                    <a:pt x="214421" y="0"/>
                    <a:pt x="251208" y="0"/>
                  </a:cubicBezTo>
                  <a:lnTo>
                    <a:pt x="579235" y="0"/>
                  </a:lnTo>
                  <a:cubicBezTo>
                    <a:pt x="616021" y="0"/>
                    <a:pt x="650032" y="19561"/>
                    <a:pt x="668532" y="51357"/>
                  </a:cubicBezTo>
                  <a:lnTo>
                    <a:pt x="811971" y="297893"/>
                  </a:lnTo>
                  <a:cubicBezTo>
                    <a:pt x="830442" y="329640"/>
                    <a:pt x="830442" y="368860"/>
                    <a:pt x="811971" y="400607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624661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513140" y="2524858"/>
            <a:ext cx="10080629" cy="6704879"/>
            <a:chOff x="-1690751" y="-890651"/>
            <a:chExt cx="2389251" cy="1589151"/>
          </a:xfrm>
        </p:grpSpPr>
        <p:sp>
          <p:nvSpPr>
            <p:cNvPr id="17" name="Freeform 17"/>
            <p:cNvSpPr/>
            <p:nvPr/>
          </p:nvSpPr>
          <p:spPr>
            <a:xfrm>
              <a:off x="-1690751" y="-890651"/>
              <a:ext cx="787657" cy="698500"/>
            </a:xfrm>
            <a:custGeom>
              <a:avLst/>
              <a:gdLst/>
              <a:ahLst/>
              <a:cxnLst/>
              <a:rect l="l" t="t" r="r" b="b"/>
              <a:pathLst>
                <a:path w="787657" h="698500">
                  <a:moveTo>
                    <a:pt x="767304" y="405838"/>
                  </a:moveTo>
                  <a:lnTo>
                    <a:pt x="629952" y="641912"/>
                  </a:lnTo>
                  <a:cubicBezTo>
                    <a:pt x="609568" y="676947"/>
                    <a:pt x="572092" y="698500"/>
                    <a:pt x="531559" y="698500"/>
                  </a:cubicBezTo>
                  <a:lnTo>
                    <a:pt x="256097" y="698500"/>
                  </a:lnTo>
                  <a:cubicBezTo>
                    <a:pt x="215564" y="698500"/>
                    <a:pt x="178088" y="676947"/>
                    <a:pt x="157704" y="641912"/>
                  </a:cubicBezTo>
                  <a:lnTo>
                    <a:pt x="20352" y="405838"/>
                  </a:lnTo>
                  <a:cubicBezTo>
                    <a:pt x="0" y="370858"/>
                    <a:pt x="0" y="327642"/>
                    <a:pt x="20352" y="292662"/>
                  </a:cubicBezTo>
                  <a:lnTo>
                    <a:pt x="157704" y="56588"/>
                  </a:lnTo>
                  <a:cubicBezTo>
                    <a:pt x="178088" y="21553"/>
                    <a:pt x="215564" y="0"/>
                    <a:pt x="256097" y="0"/>
                  </a:cubicBezTo>
                  <a:lnTo>
                    <a:pt x="531559" y="0"/>
                  </a:lnTo>
                  <a:cubicBezTo>
                    <a:pt x="572092" y="0"/>
                    <a:pt x="609568" y="21553"/>
                    <a:pt x="629952" y="56588"/>
                  </a:cubicBezTo>
                  <a:lnTo>
                    <a:pt x="767304" y="292662"/>
                  </a:lnTo>
                  <a:cubicBezTo>
                    <a:pt x="787656" y="327642"/>
                    <a:pt x="787656" y="370858"/>
                    <a:pt x="767304" y="40583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5CE1E6">
                      <a:alpha val="100000"/>
                    </a:srgbClr>
                  </a:gs>
                  <a:gs pos="100000">
                    <a:srgbClr val="8C52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81755" y="2452769"/>
            <a:ext cx="3429332" cy="2947082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12572" y="0"/>
              <a:ext cx="787657" cy="698500"/>
            </a:xfrm>
            <a:custGeom>
              <a:avLst/>
              <a:gdLst/>
              <a:ahLst/>
              <a:cxnLst/>
              <a:rect l="l" t="t" r="r" b="b"/>
              <a:pathLst>
                <a:path w="787657" h="698500">
                  <a:moveTo>
                    <a:pt x="767304" y="405838"/>
                  </a:moveTo>
                  <a:lnTo>
                    <a:pt x="629952" y="641912"/>
                  </a:lnTo>
                  <a:cubicBezTo>
                    <a:pt x="609568" y="676947"/>
                    <a:pt x="572092" y="698500"/>
                    <a:pt x="531559" y="698500"/>
                  </a:cubicBezTo>
                  <a:lnTo>
                    <a:pt x="256097" y="698500"/>
                  </a:lnTo>
                  <a:cubicBezTo>
                    <a:pt x="215564" y="698500"/>
                    <a:pt x="178088" y="676947"/>
                    <a:pt x="157704" y="641912"/>
                  </a:cubicBezTo>
                  <a:lnTo>
                    <a:pt x="20352" y="405838"/>
                  </a:lnTo>
                  <a:cubicBezTo>
                    <a:pt x="0" y="370858"/>
                    <a:pt x="0" y="327642"/>
                    <a:pt x="20352" y="292662"/>
                  </a:cubicBezTo>
                  <a:lnTo>
                    <a:pt x="157704" y="56588"/>
                  </a:lnTo>
                  <a:cubicBezTo>
                    <a:pt x="178088" y="21553"/>
                    <a:pt x="215564" y="0"/>
                    <a:pt x="256097" y="0"/>
                  </a:cubicBezTo>
                  <a:lnTo>
                    <a:pt x="531559" y="0"/>
                  </a:lnTo>
                  <a:cubicBezTo>
                    <a:pt x="572092" y="0"/>
                    <a:pt x="609568" y="21553"/>
                    <a:pt x="629952" y="56588"/>
                  </a:cubicBezTo>
                  <a:lnTo>
                    <a:pt x="767304" y="292662"/>
                  </a:lnTo>
                  <a:cubicBezTo>
                    <a:pt x="787656" y="327642"/>
                    <a:pt x="787656" y="370858"/>
                    <a:pt x="767304" y="40583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5CE1E6">
                      <a:alpha val="100000"/>
                    </a:srgbClr>
                  </a:gs>
                  <a:gs pos="100000">
                    <a:srgbClr val="8C52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561415" y="1791068"/>
            <a:ext cx="4694203" cy="109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8"/>
              </a:lnSpc>
            </a:pPr>
            <a:r>
              <a:rPr lang="en-US" sz="3141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Нечітке висловлювання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486157" y="1668856"/>
            <a:ext cx="4339814" cy="1238013"/>
            <a:chOff x="0" y="0"/>
            <a:chExt cx="1142996" cy="3260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42996" cy="326061"/>
            </a:xfrm>
            <a:custGeom>
              <a:avLst/>
              <a:gdLst/>
              <a:ahLst/>
              <a:cxnLst/>
              <a:rect l="l" t="t" r="r" b="b"/>
              <a:pathLst>
                <a:path w="1142996" h="326061">
                  <a:moveTo>
                    <a:pt x="163031" y="0"/>
                  </a:moveTo>
                  <a:lnTo>
                    <a:pt x="979966" y="0"/>
                  </a:lnTo>
                  <a:cubicBezTo>
                    <a:pt x="1023204" y="0"/>
                    <a:pt x="1064672" y="17176"/>
                    <a:pt x="1095246" y="47751"/>
                  </a:cubicBezTo>
                  <a:cubicBezTo>
                    <a:pt x="1125820" y="78325"/>
                    <a:pt x="1142996" y="119792"/>
                    <a:pt x="1142996" y="163031"/>
                  </a:cubicBezTo>
                  <a:lnTo>
                    <a:pt x="1142996" y="163031"/>
                  </a:lnTo>
                  <a:cubicBezTo>
                    <a:pt x="1142996" y="206269"/>
                    <a:pt x="1125820" y="247736"/>
                    <a:pt x="1095246" y="278311"/>
                  </a:cubicBezTo>
                  <a:cubicBezTo>
                    <a:pt x="1064672" y="308885"/>
                    <a:pt x="1023204" y="326061"/>
                    <a:pt x="979966" y="326061"/>
                  </a:cubicBezTo>
                  <a:lnTo>
                    <a:pt x="163031" y="326061"/>
                  </a:lnTo>
                  <a:cubicBezTo>
                    <a:pt x="119792" y="326061"/>
                    <a:pt x="78325" y="308885"/>
                    <a:pt x="47751" y="278311"/>
                  </a:cubicBezTo>
                  <a:cubicBezTo>
                    <a:pt x="17176" y="247736"/>
                    <a:pt x="0" y="206269"/>
                    <a:pt x="0" y="163031"/>
                  </a:cubicBezTo>
                  <a:lnTo>
                    <a:pt x="0" y="163031"/>
                  </a:lnTo>
                  <a:cubicBezTo>
                    <a:pt x="0" y="119792"/>
                    <a:pt x="17176" y="78325"/>
                    <a:pt x="47751" y="47751"/>
                  </a:cubicBezTo>
                  <a:cubicBezTo>
                    <a:pt x="78325" y="17176"/>
                    <a:pt x="119792" y="0"/>
                    <a:pt x="1630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142996" cy="364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5938" y="1690334"/>
            <a:ext cx="4894422" cy="1137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5"/>
              </a:lnSpc>
            </a:pPr>
            <a:r>
              <a:rPr lang="en-US" sz="3275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Фільтрація </a:t>
            </a:r>
          </a:p>
          <a:p>
            <a:pPr algn="ctr">
              <a:lnSpc>
                <a:spcPts val="4585"/>
              </a:lnSpc>
            </a:pPr>
            <a:r>
              <a:rPr lang="en-US" sz="3275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інформації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9457166" y="6080187"/>
            <a:ext cx="4339814" cy="1238013"/>
            <a:chOff x="0" y="0"/>
            <a:chExt cx="1142996" cy="3260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2996" cy="326061"/>
            </a:xfrm>
            <a:custGeom>
              <a:avLst/>
              <a:gdLst/>
              <a:ahLst/>
              <a:cxnLst/>
              <a:rect l="l" t="t" r="r" b="b"/>
              <a:pathLst>
                <a:path w="1142996" h="326061">
                  <a:moveTo>
                    <a:pt x="163031" y="0"/>
                  </a:moveTo>
                  <a:lnTo>
                    <a:pt x="979966" y="0"/>
                  </a:lnTo>
                  <a:cubicBezTo>
                    <a:pt x="1023204" y="0"/>
                    <a:pt x="1064672" y="17176"/>
                    <a:pt x="1095246" y="47751"/>
                  </a:cubicBezTo>
                  <a:cubicBezTo>
                    <a:pt x="1125820" y="78325"/>
                    <a:pt x="1142996" y="119792"/>
                    <a:pt x="1142996" y="163031"/>
                  </a:cubicBezTo>
                  <a:lnTo>
                    <a:pt x="1142996" y="163031"/>
                  </a:lnTo>
                  <a:cubicBezTo>
                    <a:pt x="1142996" y="206269"/>
                    <a:pt x="1125820" y="247736"/>
                    <a:pt x="1095246" y="278311"/>
                  </a:cubicBezTo>
                  <a:cubicBezTo>
                    <a:pt x="1064672" y="308885"/>
                    <a:pt x="1023204" y="326061"/>
                    <a:pt x="979966" y="326061"/>
                  </a:cubicBezTo>
                  <a:lnTo>
                    <a:pt x="163031" y="326061"/>
                  </a:lnTo>
                  <a:cubicBezTo>
                    <a:pt x="119792" y="326061"/>
                    <a:pt x="78325" y="308885"/>
                    <a:pt x="47751" y="278311"/>
                  </a:cubicBezTo>
                  <a:cubicBezTo>
                    <a:pt x="17176" y="247736"/>
                    <a:pt x="0" y="206269"/>
                    <a:pt x="0" y="163031"/>
                  </a:cubicBezTo>
                  <a:lnTo>
                    <a:pt x="0" y="163031"/>
                  </a:lnTo>
                  <a:cubicBezTo>
                    <a:pt x="0" y="119792"/>
                    <a:pt x="17176" y="78325"/>
                    <a:pt x="47751" y="47751"/>
                  </a:cubicBezTo>
                  <a:cubicBezTo>
                    <a:pt x="78325" y="17176"/>
                    <a:pt x="119792" y="0"/>
                    <a:pt x="1630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42996" cy="364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029888" y="6080187"/>
            <a:ext cx="4339814" cy="1238013"/>
            <a:chOff x="0" y="0"/>
            <a:chExt cx="1142996" cy="3260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42996" cy="326061"/>
            </a:xfrm>
            <a:custGeom>
              <a:avLst/>
              <a:gdLst/>
              <a:ahLst/>
              <a:cxnLst/>
              <a:rect l="l" t="t" r="r" b="b"/>
              <a:pathLst>
                <a:path w="1142996" h="326061">
                  <a:moveTo>
                    <a:pt x="163031" y="0"/>
                  </a:moveTo>
                  <a:lnTo>
                    <a:pt x="979966" y="0"/>
                  </a:lnTo>
                  <a:cubicBezTo>
                    <a:pt x="1023204" y="0"/>
                    <a:pt x="1064672" y="17176"/>
                    <a:pt x="1095246" y="47751"/>
                  </a:cubicBezTo>
                  <a:cubicBezTo>
                    <a:pt x="1125820" y="78325"/>
                    <a:pt x="1142996" y="119792"/>
                    <a:pt x="1142996" y="163031"/>
                  </a:cubicBezTo>
                  <a:lnTo>
                    <a:pt x="1142996" y="163031"/>
                  </a:lnTo>
                  <a:cubicBezTo>
                    <a:pt x="1142996" y="206269"/>
                    <a:pt x="1125820" y="247736"/>
                    <a:pt x="1095246" y="278311"/>
                  </a:cubicBezTo>
                  <a:cubicBezTo>
                    <a:pt x="1064672" y="308885"/>
                    <a:pt x="1023204" y="326061"/>
                    <a:pt x="979966" y="326061"/>
                  </a:cubicBezTo>
                  <a:lnTo>
                    <a:pt x="163031" y="326061"/>
                  </a:lnTo>
                  <a:cubicBezTo>
                    <a:pt x="119792" y="326061"/>
                    <a:pt x="78325" y="308885"/>
                    <a:pt x="47751" y="278311"/>
                  </a:cubicBezTo>
                  <a:cubicBezTo>
                    <a:pt x="17176" y="247736"/>
                    <a:pt x="0" y="206269"/>
                    <a:pt x="0" y="163031"/>
                  </a:cubicBezTo>
                  <a:lnTo>
                    <a:pt x="0" y="163031"/>
                  </a:lnTo>
                  <a:cubicBezTo>
                    <a:pt x="0" y="119792"/>
                    <a:pt x="17176" y="78325"/>
                    <a:pt x="47751" y="47751"/>
                  </a:cubicBezTo>
                  <a:cubicBezTo>
                    <a:pt x="78325" y="17176"/>
                    <a:pt x="119792" y="0"/>
                    <a:pt x="1630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CE1E6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142996" cy="364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046331" y="6013512"/>
            <a:ext cx="4306928" cy="119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3405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Відсутність зворотного зв'язку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07852" y="5993632"/>
            <a:ext cx="5723194" cy="134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3872" b="1" dirty="0" err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Емоційні</a:t>
            </a:r>
            <a:r>
              <a:rPr lang="en-US" sz="3872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</a:t>
            </a:r>
          </a:p>
          <a:p>
            <a:pPr algn="ctr">
              <a:lnSpc>
                <a:spcPts val="5421"/>
              </a:lnSpc>
            </a:pPr>
            <a:r>
              <a:rPr lang="en-US" sz="3872" b="1" dirty="0" err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бар'єри</a:t>
            </a:r>
            <a:endParaRPr lang="en-US" sz="3872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A0C9985-57DD-4B74-68ED-085F0A01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938" y="645006"/>
            <a:ext cx="3653019" cy="404129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4ED230-04F6-EA8F-05CB-8D49AEA76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685" y="5703694"/>
            <a:ext cx="4361573" cy="316380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9B6E2F2-8335-7EE8-C8F5-D515CF90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444" y="5880587"/>
            <a:ext cx="3403556" cy="36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1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873</TotalTime>
  <Words>1010</Words>
  <Application>Microsoft Office PowerPoint</Application>
  <PresentationFormat>Довільний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Aptos</vt:lpstr>
      <vt:lpstr>Telegraf</vt:lpstr>
      <vt:lpstr>Arial</vt:lpstr>
      <vt:lpstr>Times New Roman</vt:lpstr>
      <vt:lpstr>Wingdings 3</vt:lpstr>
      <vt:lpstr>Telegraf Bold</vt:lpstr>
      <vt:lpstr>Century Gothic</vt:lpstr>
      <vt:lpstr>Times New Roman Bold</vt:lpstr>
      <vt:lpstr>PT Serif Bold</vt:lpstr>
      <vt:lpstr>Зал засідань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ЩИРО ДЯКУЮ ЗА УВАГУ!    Слава Україні!   Слава ЗСУ!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- 2024</dc:title>
  <dc:creator>Олена</dc:creator>
  <cp:lastModifiedBy>user</cp:lastModifiedBy>
  <cp:revision>18</cp:revision>
  <dcterms:created xsi:type="dcterms:W3CDTF">2006-08-16T00:00:00Z</dcterms:created>
  <dcterms:modified xsi:type="dcterms:W3CDTF">2025-03-27T19:43:49Z</dcterms:modified>
  <dc:identifier>DAGWvLRwhd4</dc:identifier>
</cp:coreProperties>
</file>