
<file path=[Content_Types].xml><?xml version="1.0" encoding="utf-8"?>
<Types xmlns="http://schemas.openxmlformats.org/package/2006/content-types">
  <Default Extension="jfif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4" r:id="rId3"/>
    <p:sldId id="269" r:id="rId4"/>
    <p:sldId id="272" r:id="rId5"/>
  </p:sldIdLst>
  <p:sldSz cx="6858000" cy="9906000" type="A4"/>
  <p:notesSz cx="6858000" cy="9906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876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28725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6858000" cy="71275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9073429"/>
            <a:ext cx="6857999" cy="83257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6659" y="4344670"/>
            <a:ext cx="2659380" cy="880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jfif"/><Relationship Id="rId9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0630" y="2127748"/>
            <a:ext cx="2267542" cy="758170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50630" y="3121009"/>
            <a:ext cx="2943861" cy="34605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lang="uk-UA" sz="3200" spc="-5" dirty="0">
                <a:latin typeface="Calibri"/>
                <a:cs typeface="Calibri"/>
              </a:rPr>
              <a:t>Профілізація</a:t>
            </a:r>
            <a:r>
              <a:rPr lang="uk-UA" sz="3200" dirty="0">
                <a:latin typeface="Calibri"/>
                <a:cs typeface="Calibri"/>
              </a:rPr>
              <a:t> </a:t>
            </a:r>
            <a:r>
              <a:rPr lang="uk-UA" sz="3200" spc="-5" dirty="0">
                <a:latin typeface="Calibri"/>
                <a:cs typeface="Calibri"/>
              </a:rPr>
              <a:t>змісту</a:t>
            </a:r>
            <a:r>
              <a:rPr lang="uk-UA" sz="3200" dirty="0">
                <a:latin typeface="Calibri"/>
                <a:cs typeface="Calibri"/>
              </a:rPr>
              <a:t> </a:t>
            </a:r>
            <a:r>
              <a:rPr lang="uk-UA" sz="3200" spc="-5" dirty="0">
                <a:latin typeface="Calibri"/>
                <a:cs typeface="Calibri"/>
              </a:rPr>
              <a:t>і форм </a:t>
            </a:r>
            <a:r>
              <a:rPr lang="uk-UA" sz="3200" dirty="0">
                <a:latin typeface="Calibri"/>
                <a:cs typeface="Calibri"/>
              </a:rPr>
              <a:t> </a:t>
            </a:r>
            <a:r>
              <a:rPr lang="uk-UA" sz="3200" spc="-5" dirty="0">
                <a:latin typeface="Calibri"/>
                <a:cs typeface="Calibri"/>
              </a:rPr>
              <a:t>навчання</a:t>
            </a:r>
            <a:r>
              <a:rPr lang="uk-UA" sz="3200" spc="20" dirty="0">
                <a:latin typeface="Calibri"/>
                <a:cs typeface="Calibri"/>
              </a:rPr>
              <a:t> </a:t>
            </a:r>
            <a:r>
              <a:rPr lang="uk-UA" sz="3200" spc="-10" dirty="0">
                <a:latin typeface="Calibri"/>
                <a:cs typeface="Calibri"/>
              </a:rPr>
              <a:t>української</a:t>
            </a:r>
            <a:r>
              <a:rPr lang="uk-UA" sz="3200" spc="45" dirty="0">
                <a:latin typeface="Calibri"/>
                <a:cs typeface="Calibri"/>
              </a:rPr>
              <a:t> </a:t>
            </a:r>
            <a:r>
              <a:rPr lang="uk-UA" sz="3200" spc="-5" dirty="0">
                <a:latin typeface="Calibri"/>
                <a:cs typeface="Calibri"/>
              </a:rPr>
              <a:t>мови</a:t>
            </a:r>
            <a:r>
              <a:rPr lang="uk-UA" sz="3200" spc="-30" dirty="0">
                <a:latin typeface="Calibri"/>
                <a:cs typeface="Calibri"/>
              </a:rPr>
              <a:t> </a:t>
            </a:r>
            <a:r>
              <a:rPr lang="uk-UA" sz="3200" spc="-5" dirty="0">
                <a:latin typeface="Calibri"/>
                <a:cs typeface="Calibri"/>
              </a:rPr>
              <a:t>й </a:t>
            </a:r>
            <a:r>
              <a:rPr lang="uk-UA" sz="3200" spc="-295" dirty="0">
                <a:latin typeface="Calibri"/>
                <a:cs typeface="Calibri"/>
              </a:rPr>
              <a:t> </a:t>
            </a:r>
            <a:r>
              <a:rPr lang="uk-UA" sz="3200" spc="-10" dirty="0">
                <a:latin typeface="Calibri"/>
                <a:cs typeface="Calibri"/>
              </a:rPr>
              <a:t>літератури</a:t>
            </a:r>
            <a:r>
              <a:rPr lang="uk-UA" sz="3200" spc="40" dirty="0">
                <a:latin typeface="Calibri"/>
                <a:cs typeface="Calibri"/>
              </a:rPr>
              <a:t> </a:t>
            </a:r>
            <a:r>
              <a:rPr lang="uk-UA" sz="3200" spc="-5" dirty="0">
                <a:latin typeface="Calibri"/>
                <a:cs typeface="Calibri"/>
              </a:rPr>
              <a:t>в</a:t>
            </a:r>
            <a:r>
              <a:rPr lang="uk-UA" sz="3200" spc="-20" dirty="0">
                <a:latin typeface="Calibri"/>
                <a:cs typeface="Calibri"/>
              </a:rPr>
              <a:t> </a:t>
            </a:r>
            <a:r>
              <a:rPr lang="uk-UA" sz="3200" spc="-10" dirty="0">
                <a:latin typeface="Calibri"/>
                <a:cs typeface="Calibri"/>
              </a:rPr>
              <a:t>контексті</a:t>
            </a:r>
            <a:r>
              <a:rPr lang="uk-UA" sz="3200" spc="25" dirty="0">
                <a:latin typeface="Calibri"/>
                <a:cs typeface="Calibri"/>
              </a:rPr>
              <a:t> </a:t>
            </a:r>
            <a:r>
              <a:rPr lang="uk-UA" sz="3200" spc="-5" dirty="0">
                <a:latin typeface="Calibri"/>
                <a:cs typeface="Calibri"/>
              </a:rPr>
              <a:t>НУШ</a:t>
            </a:r>
            <a:endParaRPr sz="3200" spc="-330" dirty="0"/>
          </a:p>
        </p:txBody>
      </p:sp>
      <p:grpSp>
        <p:nvGrpSpPr>
          <p:cNvPr id="12" name="object 12"/>
          <p:cNvGrpSpPr/>
          <p:nvPr/>
        </p:nvGrpSpPr>
        <p:grpSpPr>
          <a:xfrm>
            <a:off x="2124456" y="1602808"/>
            <a:ext cx="4733544" cy="7012687"/>
            <a:chOff x="2036064" y="1911857"/>
            <a:chExt cx="4733544" cy="7012687"/>
          </a:xfrm>
        </p:grpSpPr>
        <p:sp>
          <p:nvSpPr>
            <p:cNvPr id="13" name="object 13"/>
            <p:cNvSpPr/>
            <p:nvPr/>
          </p:nvSpPr>
          <p:spPr>
            <a:xfrm>
              <a:off x="2498013" y="1911857"/>
              <a:ext cx="2943860" cy="3263900"/>
            </a:xfrm>
            <a:custGeom>
              <a:avLst/>
              <a:gdLst/>
              <a:ahLst/>
              <a:cxnLst/>
              <a:rect l="l" t="t" r="r" b="b"/>
              <a:pathLst>
                <a:path w="2943860" h="3263900">
                  <a:moveTo>
                    <a:pt x="422529" y="1078306"/>
                  </a:moveTo>
                  <a:lnTo>
                    <a:pt x="396430" y="1024305"/>
                  </a:lnTo>
                  <a:lnTo>
                    <a:pt x="105765" y="916419"/>
                  </a:lnTo>
                  <a:lnTo>
                    <a:pt x="74396" y="912139"/>
                  </a:lnTo>
                  <a:lnTo>
                    <a:pt x="44856" y="919937"/>
                  </a:lnTo>
                  <a:lnTo>
                    <a:pt x="20396" y="938237"/>
                  </a:lnTo>
                  <a:lnTo>
                    <a:pt x="4279" y="965466"/>
                  </a:lnTo>
                  <a:lnTo>
                    <a:pt x="0" y="996810"/>
                  </a:lnTo>
                  <a:lnTo>
                    <a:pt x="7797" y="1026350"/>
                  </a:lnTo>
                  <a:lnTo>
                    <a:pt x="26098" y="1050810"/>
                  </a:lnTo>
                  <a:lnTo>
                    <a:pt x="53340" y="1066927"/>
                  </a:lnTo>
                  <a:lnTo>
                    <a:pt x="316763" y="1158684"/>
                  </a:lnTo>
                  <a:lnTo>
                    <a:pt x="348119" y="1162977"/>
                  </a:lnTo>
                  <a:lnTo>
                    <a:pt x="377672" y="1155179"/>
                  </a:lnTo>
                  <a:lnTo>
                    <a:pt x="402132" y="1136878"/>
                  </a:lnTo>
                  <a:lnTo>
                    <a:pt x="418249" y="1109649"/>
                  </a:lnTo>
                  <a:lnTo>
                    <a:pt x="422529" y="1078306"/>
                  </a:lnTo>
                  <a:close/>
                </a:path>
                <a:path w="2943860" h="3263900">
                  <a:moveTo>
                    <a:pt x="469569" y="1982508"/>
                  </a:moveTo>
                  <a:lnTo>
                    <a:pt x="459359" y="1952548"/>
                  </a:lnTo>
                  <a:lnTo>
                    <a:pt x="440867" y="1930882"/>
                  </a:lnTo>
                  <a:lnTo>
                    <a:pt x="416712" y="1917395"/>
                  </a:lnTo>
                  <a:lnTo>
                    <a:pt x="389407" y="1912962"/>
                  </a:lnTo>
                  <a:lnTo>
                    <a:pt x="361454" y="1918436"/>
                  </a:lnTo>
                  <a:lnTo>
                    <a:pt x="109639" y="2041690"/>
                  </a:lnTo>
                  <a:lnTo>
                    <a:pt x="83032" y="2058835"/>
                  </a:lnTo>
                  <a:lnTo>
                    <a:pt x="65659" y="2083968"/>
                  </a:lnTo>
                  <a:lnTo>
                    <a:pt x="58991" y="2113775"/>
                  </a:lnTo>
                  <a:lnTo>
                    <a:pt x="64465" y="2144941"/>
                  </a:lnTo>
                  <a:lnTo>
                    <a:pt x="81610" y="2171547"/>
                  </a:lnTo>
                  <a:lnTo>
                    <a:pt x="106756" y="2188908"/>
                  </a:lnTo>
                  <a:lnTo>
                    <a:pt x="136563" y="2195588"/>
                  </a:lnTo>
                  <a:lnTo>
                    <a:pt x="167728" y="2190115"/>
                  </a:lnTo>
                  <a:lnTo>
                    <a:pt x="430618" y="2061514"/>
                  </a:lnTo>
                  <a:lnTo>
                    <a:pt x="454266" y="2040496"/>
                  </a:lnTo>
                  <a:lnTo>
                    <a:pt x="467563" y="2012988"/>
                  </a:lnTo>
                  <a:lnTo>
                    <a:pt x="469569" y="1982508"/>
                  </a:lnTo>
                  <a:close/>
                </a:path>
                <a:path w="2943860" h="3263900">
                  <a:moveTo>
                    <a:pt x="1028014" y="399237"/>
                  </a:moveTo>
                  <a:lnTo>
                    <a:pt x="899071" y="116852"/>
                  </a:lnTo>
                  <a:lnTo>
                    <a:pt x="851547" y="78574"/>
                  </a:lnTo>
                  <a:lnTo>
                    <a:pt x="821131" y="75742"/>
                  </a:lnTo>
                  <a:lnTo>
                    <a:pt x="790905" y="85153"/>
                  </a:lnTo>
                  <a:lnTo>
                    <a:pt x="768019" y="103949"/>
                  </a:lnTo>
                  <a:lnTo>
                    <a:pt x="753897" y="128968"/>
                  </a:lnTo>
                  <a:lnTo>
                    <a:pt x="749528" y="157365"/>
                  </a:lnTo>
                  <a:lnTo>
                    <a:pt x="755878" y="186347"/>
                  </a:lnTo>
                  <a:lnTo>
                    <a:pt x="877176" y="437794"/>
                  </a:lnTo>
                  <a:lnTo>
                    <a:pt x="896302" y="462851"/>
                  </a:lnTo>
                  <a:lnTo>
                    <a:pt x="922616" y="478142"/>
                  </a:lnTo>
                  <a:lnTo>
                    <a:pt x="952741" y="482511"/>
                  </a:lnTo>
                  <a:lnTo>
                    <a:pt x="983297" y="474764"/>
                  </a:lnTo>
                  <a:lnTo>
                    <a:pt x="1008354" y="455663"/>
                  </a:lnTo>
                  <a:lnTo>
                    <a:pt x="1023645" y="429374"/>
                  </a:lnTo>
                  <a:lnTo>
                    <a:pt x="1028014" y="399237"/>
                  </a:lnTo>
                  <a:close/>
                </a:path>
                <a:path w="2943860" h="3263900">
                  <a:moveTo>
                    <a:pt x="1201369" y="3114738"/>
                  </a:moveTo>
                  <a:lnTo>
                    <a:pt x="731393" y="2951035"/>
                  </a:lnTo>
                  <a:lnTo>
                    <a:pt x="723836" y="2998305"/>
                  </a:lnTo>
                  <a:lnTo>
                    <a:pt x="725271" y="3044875"/>
                  </a:lnTo>
                  <a:lnTo>
                    <a:pt x="735139" y="3089694"/>
                  </a:lnTo>
                  <a:lnTo>
                    <a:pt x="752868" y="3131693"/>
                  </a:lnTo>
                  <a:lnTo>
                    <a:pt x="777900" y="3169793"/>
                  </a:lnTo>
                  <a:lnTo>
                    <a:pt x="809637" y="3202940"/>
                  </a:lnTo>
                  <a:lnTo>
                    <a:pt x="847534" y="3230054"/>
                  </a:lnTo>
                  <a:lnTo>
                    <a:pt x="891019" y="3250082"/>
                  </a:lnTo>
                  <a:lnTo>
                    <a:pt x="937475" y="3261372"/>
                  </a:lnTo>
                  <a:lnTo>
                    <a:pt x="983970" y="3263646"/>
                  </a:lnTo>
                  <a:lnTo>
                    <a:pt x="1029385" y="3257372"/>
                  </a:lnTo>
                  <a:lnTo>
                    <a:pt x="1072616" y="3243034"/>
                  </a:lnTo>
                  <a:lnTo>
                    <a:pt x="1112545" y="3221113"/>
                  </a:lnTo>
                  <a:lnTo>
                    <a:pt x="1148054" y="3192107"/>
                  </a:lnTo>
                  <a:lnTo>
                    <a:pt x="1178026" y="3156483"/>
                  </a:lnTo>
                  <a:lnTo>
                    <a:pt x="1201369" y="3114738"/>
                  </a:lnTo>
                  <a:close/>
                </a:path>
                <a:path w="2943860" h="3263900">
                  <a:moveTo>
                    <a:pt x="1488770" y="2873768"/>
                  </a:moveTo>
                  <a:lnTo>
                    <a:pt x="1477797" y="2834309"/>
                  </a:lnTo>
                  <a:lnTo>
                    <a:pt x="1453705" y="2801175"/>
                  </a:lnTo>
                  <a:lnTo>
                    <a:pt x="1418323" y="2778087"/>
                  </a:lnTo>
                  <a:lnTo>
                    <a:pt x="770623" y="2552496"/>
                  </a:lnTo>
                  <a:lnTo>
                    <a:pt x="725030" y="2548966"/>
                  </a:lnTo>
                  <a:lnTo>
                    <a:pt x="683082" y="2562733"/>
                  </a:lnTo>
                  <a:lnTo>
                    <a:pt x="649351" y="2591206"/>
                  </a:lnTo>
                  <a:lnTo>
                    <a:pt x="628421" y="2631859"/>
                  </a:lnTo>
                  <a:lnTo>
                    <a:pt x="624522" y="2673921"/>
                  </a:lnTo>
                  <a:lnTo>
                    <a:pt x="635520" y="2713380"/>
                  </a:lnTo>
                  <a:lnTo>
                    <a:pt x="659625" y="2746527"/>
                  </a:lnTo>
                  <a:lnTo>
                    <a:pt x="695007" y="2769603"/>
                  </a:lnTo>
                  <a:lnTo>
                    <a:pt x="1342694" y="2995193"/>
                  </a:lnTo>
                  <a:lnTo>
                    <a:pt x="1388262" y="2998711"/>
                  </a:lnTo>
                  <a:lnTo>
                    <a:pt x="1430197" y="2984957"/>
                  </a:lnTo>
                  <a:lnTo>
                    <a:pt x="1463916" y="2956471"/>
                  </a:lnTo>
                  <a:lnTo>
                    <a:pt x="1484807" y="2915818"/>
                  </a:lnTo>
                  <a:lnTo>
                    <a:pt x="1488770" y="2873768"/>
                  </a:lnTo>
                  <a:close/>
                </a:path>
                <a:path w="2943860" h="3263900">
                  <a:moveTo>
                    <a:pt x="1948459" y="1597812"/>
                  </a:moveTo>
                  <a:lnTo>
                    <a:pt x="1875116" y="1522158"/>
                  </a:lnTo>
                  <a:lnTo>
                    <a:pt x="1876145" y="1499692"/>
                  </a:lnTo>
                  <a:lnTo>
                    <a:pt x="1875726" y="1477238"/>
                  </a:lnTo>
                  <a:lnTo>
                    <a:pt x="1874316" y="1460703"/>
                  </a:lnTo>
                  <a:lnTo>
                    <a:pt x="1873821" y="1454861"/>
                  </a:lnTo>
                  <a:lnTo>
                    <a:pt x="1870430" y="1432623"/>
                  </a:lnTo>
                  <a:lnTo>
                    <a:pt x="1935403" y="1349070"/>
                  </a:lnTo>
                  <a:lnTo>
                    <a:pt x="1909343" y="1295171"/>
                  </a:lnTo>
                  <a:lnTo>
                    <a:pt x="1909127" y="1294739"/>
                  </a:lnTo>
                  <a:lnTo>
                    <a:pt x="1888286" y="1251623"/>
                  </a:lnTo>
                  <a:lnTo>
                    <a:pt x="1782432" y="1250619"/>
                  </a:lnTo>
                  <a:lnTo>
                    <a:pt x="1767027" y="1234211"/>
                  </a:lnTo>
                  <a:lnTo>
                    <a:pt x="1750669" y="1218844"/>
                  </a:lnTo>
                  <a:lnTo>
                    <a:pt x="1733372" y="1204556"/>
                  </a:lnTo>
                  <a:lnTo>
                    <a:pt x="1715173" y="1191323"/>
                  </a:lnTo>
                  <a:lnTo>
                    <a:pt x="1701596" y="1087450"/>
                  </a:lnTo>
                  <a:lnTo>
                    <a:pt x="1659902" y="1072934"/>
                  </a:lnTo>
                  <a:lnTo>
                    <a:pt x="1659902" y="1501775"/>
                  </a:lnTo>
                  <a:lnTo>
                    <a:pt x="1651647" y="1551914"/>
                  </a:lnTo>
                  <a:lnTo>
                    <a:pt x="1627403" y="1596796"/>
                  </a:lnTo>
                  <a:lnTo>
                    <a:pt x="1591640" y="1630667"/>
                  </a:lnTo>
                  <a:lnTo>
                    <a:pt x="1547698" y="1651901"/>
                  </a:lnTo>
                  <a:lnTo>
                    <a:pt x="1498930" y="1658874"/>
                  </a:lnTo>
                  <a:lnTo>
                    <a:pt x="1448689" y="1649984"/>
                  </a:lnTo>
                  <a:lnTo>
                    <a:pt x="1403794" y="1625739"/>
                  </a:lnTo>
                  <a:lnTo>
                    <a:pt x="1369923" y="1589976"/>
                  </a:lnTo>
                  <a:lnTo>
                    <a:pt x="1348676" y="1546047"/>
                  </a:lnTo>
                  <a:lnTo>
                    <a:pt x="1341691" y="1497279"/>
                  </a:lnTo>
                  <a:lnTo>
                    <a:pt x="1350581" y="1447050"/>
                  </a:lnTo>
                  <a:lnTo>
                    <a:pt x="1374851" y="1402105"/>
                  </a:lnTo>
                  <a:lnTo>
                    <a:pt x="1410614" y="1368221"/>
                  </a:lnTo>
                  <a:lnTo>
                    <a:pt x="1454543" y="1347012"/>
                  </a:lnTo>
                  <a:lnTo>
                    <a:pt x="1503299" y="1340065"/>
                  </a:lnTo>
                  <a:lnTo>
                    <a:pt x="1553540" y="1348968"/>
                  </a:lnTo>
                  <a:lnTo>
                    <a:pt x="1597964" y="1373581"/>
                  </a:lnTo>
                  <a:lnTo>
                    <a:pt x="1631530" y="1409395"/>
                  </a:lnTo>
                  <a:lnTo>
                    <a:pt x="1652689" y="1453197"/>
                  </a:lnTo>
                  <a:lnTo>
                    <a:pt x="1659902" y="1501775"/>
                  </a:lnTo>
                  <a:lnTo>
                    <a:pt x="1659902" y="1072934"/>
                  </a:lnTo>
                  <a:lnTo>
                    <a:pt x="1600771" y="1052322"/>
                  </a:lnTo>
                  <a:lnTo>
                    <a:pt x="1525016" y="1125448"/>
                  </a:lnTo>
                  <a:lnTo>
                    <a:pt x="1502549" y="1124610"/>
                  </a:lnTo>
                  <a:lnTo>
                    <a:pt x="1480045" y="1125080"/>
                  </a:lnTo>
                  <a:lnTo>
                    <a:pt x="1457617" y="1126883"/>
                  </a:lnTo>
                  <a:lnTo>
                    <a:pt x="1435315" y="1130058"/>
                  </a:lnTo>
                  <a:lnTo>
                    <a:pt x="1351597" y="1065034"/>
                  </a:lnTo>
                  <a:lnTo>
                    <a:pt x="1254163" y="1112151"/>
                  </a:lnTo>
                  <a:lnTo>
                    <a:pt x="1251229" y="1217485"/>
                  </a:lnTo>
                  <a:lnTo>
                    <a:pt x="1234516" y="1232611"/>
                  </a:lnTo>
                  <a:lnTo>
                    <a:pt x="1218857" y="1248816"/>
                  </a:lnTo>
                  <a:lnTo>
                    <a:pt x="1204290" y="1266024"/>
                  </a:lnTo>
                  <a:lnTo>
                    <a:pt x="1190866" y="1284185"/>
                  </a:lnTo>
                  <a:lnTo>
                    <a:pt x="1086599" y="1297609"/>
                  </a:lnTo>
                  <a:lnTo>
                    <a:pt x="1051979" y="1397012"/>
                  </a:lnTo>
                  <a:lnTo>
                    <a:pt x="1125232" y="1472628"/>
                  </a:lnTo>
                  <a:lnTo>
                    <a:pt x="1124267" y="1495120"/>
                  </a:lnTo>
                  <a:lnTo>
                    <a:pt x="1124724" y="1517586"/>
                  </a:lnTo>
                  <a:lnTo>
                    <a:pt x="1126617" y="1539951"/>
                  </a:lnTo>
                  <a:lnTo>
                    <a:pt x="1129919" y="1562163"/>
                  </a:lnTo>
                  <a:lnTo>
                    <a:pt x="1064945" y="1645716"/>
                  </a:lnTo>
                  <a:lnTo>
                    <a:pt x="1115034" y="1744205"/>
                  </a:lnTo>
                  <a:lnTo>
                    <a:pt x="1221155" y="1744954"/>
                  </a:lnTo>
                  <a:lnTo>
                    <a:pt x="1236484" y="1761388"/>
                  </a:lnTo>
                  <a:lnTo>
                    <a:pt x="1252791" y="1776844"/>
                  </a:lnTo>
                  <a:lnTo>
                    <a:pt x="1270025" y="1791246"/>
                  </a:lnTo>
                  <a:lnTo>
                    <a:pt x="1288148" y="1804492"/>
                  </a:lnTo>
                  <a:lnTo>
                    <a:pt x="1301711" y="1908403"/>
                  </a:lnTo>
                  <a:lnTo>
                    <a:pt x="1402537" y="1943531"/>
                  </a:lnTo>
                  <a:lnTo>
                    <a:pt x="1477645" y="1872259"/>
                  </a:lnTo>
                  <a:lnTo>
                    <a:pt x="1499730" y="1873097"/>
                  </a:lnTo>
                  <a:lnTo>
                    <a:pt x="1521815" y="1872653"/>
                  </a:lnTo>
                  <a:lnTo>
                    <a:pt x="1543824" y="1870938"/>
                  </a:lnTo>
                  <a:lnTo>
                    <a:pt x="1565656" y="1867928"/>
                  </a:lnTo>
                  <a:lnTo>
                    <a:pt x="1648802" y="1933105"/>
                  </a:lnTo>
                  <a:lnTo>
                    <a:pt x="1692224" y="1912010"/>
                  </a:lnTo>
                  <a:lnTo>
                    <a:pt x="1695805" y="1910270"/>
                  </a:lnTo>
                  <a:lnTo>
                    <a:pt x="1746377" y="1885696"/>
                  </a:lnTo>
                  <a:lnTo>
                    <a:pt x="1747316" y="1780019"/>
                  </a:lnTo>
                  <a:lnTo>
                    <a:pt x="1764144" y="1764728"/>
                  </a:lnTo>
                  <a:lnTo>
                    <a:pt x="1767700" y="1761096"/>
                  </a:lnTo>
                  <a:lnTo>
                    <a:pt x="1780057" y="1748497"/>
                  </a:lnTo>
                  <a:lnTo>
                    <a:pt x="1795018" y="1731391"/>
                  </a:lnTo>
                  <a:lnTo>
                    <a:pt x="1809013" y="1713433"/>
                  </a:lnTo>
                  <a:lnTo>
                    <a:pt x="1912912" y="1699869"/>
                  </a:lnTo>
                  <a:lnTo>
                    <a:pt x="1948459" y="1597812"/>
                  </a:lnTo>
                  <a:close/>
                </a:path>
                <a:path w="2943860" h="3263900">
                  <a:moveTo>
                    <a:pt x="2082825" y="74409"/>
                  </a:moveTo>
                  <a:lnTo>
                    <a:pt x="2075065" y="44881"/>
                  </a:lnTo>
                  <a:lnTo>
                    <a:pt x="2056765" y="20421"/>
                  </a:lnTo>
                  <a:lnTo>
                    <a:pt x="2029460" y="4279"/>
                  </a:lnTo>
                  <a:lnTo>
                    <a:pt x="1998116" y="0"/>
                  </a:lnTo>
                  <a:lnTo>
                    <a:pt x="1968576" y="7797"/>
                  </a:lnTo>
                  <a:lnTo>
                    <a:pt x="1944103" y="26098"/>
                  </a:lnTo>
                  <a:lnTo>
                    <a:pt x="1927987" y="53314"/>
                  </a:lnTo>
                  <a:lnTo>
                    <a:pt x="1836242" y="316712"/>
                  </a:lnTo>
                  <a:lnTo>
                    <a:pt x="1831962" y="348056"/>
                  </a:lnTo>
                  <a:lnTo>
                    <a:pt x="1839772" y="377596"/>
                  </a:lnTo>
                  <a:lnTo>
                    <a:pt x="1858073" y="402056"/>
                  </a:lnTo>
                  <a:lnTo>
                    <a:pt x="1885302" y="418172"/>
                  </a:lnTo>
                  <a:lnTo>
                    <a:pt x="1916722" y="422490"/>
                  </a:lnTo>
                  <a:lnTo>
                    <a:pt x="1946249" y="414680"/>
                  </a:lnTo>
                  <a:lnTo>
                    <a:pt x="1970684" y="396367"/>
                  </a:lnTo>
                  <a:lnTo>
                    <a:pt x="1986775" y="369138"/>
                  </a:lnTo>
                  <a:lnTo>
                    <a:pt x="2078520" y="105752"/>
                  </a:lnTo>
                  <a:lnTo>
                    <a:pt x="2082825" y="74409"/>
                  </a:lnTo>
                  <a:close/>
                </a:path>
                <a:path w="2943860" h="3263900">
                  <a:moveTo>
                    <a:pt x="2287435" y="2824657"/>
                  </a:moveTo>
                  <a:lnTo>
                    <a:pt x="2282431" y="2793428"/>
                  </a:lnTo>
                  <a:lnTo>
                    <a:pt x="2277630" y="2782506"/>
                  </a:lnTo>
                  <a:lnTo>
                    <a:pt x="2274265" y="2777502"/>
                  </a:lnTo>
                  <a:lnTo>
                    <a:pt x="2153958" y="2526754"/>
                  </a:lnTo>
                  <a:lnTo>
                    <a:pt x="2136178" y="2500630"/>
                  </a:lnTo>
                  <a:lnTo>
                    <a:pt x="2110587" y="2483929"/>
                  </a:lnTo>
                  <a:lnTo>
                    <a:pt x="2080577" y="2478024"/>
                  </a:lnTo>
                  <a:lnTo>
                    <a:pt x="2049538" y="2484297"/>
                  </a:lnTo>
                  <a:lnTo>
                    <a:pt x="2023376" y="2502128"/>
                  </a:lnTo>
                  <a:lnTo>
                    <a:pt x="2006701" y="2527719"/>
                  </a:lnTo>
                  <a:lnTo>
                    <a:pt x="2000846" y="2557703"/>
                  </a:lnTo>
                  <a:lnTo>
                    <a:pt x="2007184" y="2588742"/>
                  </a:lnTo>
                  <a:lnTo>
                    <a:pt x="2133168" y="2849448"/>
                  </a:lnTo>
                  <a:lnTo>
                    <a:pt x="2149957" y="2876296"/>
                  </a:lnTo>
                  <a:lnTo>
                    <a:pt x="2174837" y="2893999"/>
                  </a:lnTo>
                  <a:lnTo>
                    <a:pt x="2204542" y="2901073"/>
                  </a:lnTo>
                  <a:lnTo>
                    <a:pt x="2235797" y="2896031"/>
                  </a:lnTo>
                  <a:lnTo>
                    <a:pt x="2262657" y="2879267"/>
                  </a:lnTo>
                  <a:lnTo>
                    <a:pt x="2280348" y="2854375"/>
                  </a:lnTo>
                  <a:lnTo>
                    <a:pt x="2287435" y="2824657"/>
                  </a:lnTo>
                  <a:close/>
                </a:path>
                <a:path w="2943860" h="3263900">
                  <a:moveTo>
                    <a:pt x="2492972" y="1498625"/>
                  </a:moveTo>
                  <a:lnTo>
                    <a:pt x="2491536" y="1453222"/>
                  </a:lnTo>
                  <a:lnTo>
                    <a:pt x="2488044" y="1408112"/>
                  </a:lnTo>
                  <a:lnTo>
                    <a:pt x="2482532" y="1363357"/>
                  </a:lnTo>
                  <a:lnTo>
                    <a:pt x="2475039" y="1319034"/>
                  </a:lnTo>
                  <a:lnTo>
                    <a:pt x="2465578" y="1275194"/>
                  </a:lnTo>
                  <a:lnTo>
                    <a:pt x="2454211" y="1231912"/>
                  </a:lnTo>
                  <a:lnTo>
                    <a:pt x="2440940" y="1189240"/>
                  </a:lnTo>
                  <a:lnTo>
                    <a:pt x="2425801" y="1147241"/>
                  </a:lnTo>
                  <a:lnTo>
                    <a:pt x="2408834" y="1105992"/>
                  </a:lnTo>
                  <a:lnTo>
                    <a:pt x="2390063" y="1065542"/>
                  </a:lnTo>
                  <a:lnTo>
                    <a:pt x="2369528" y="1025969"/>
                  </a:lnTo>
                  <a:lnTo>
                    <a:pt x="2347264" y="987323"/>
                  </a:lnTo>
                  <a:lnTo>
                    <a:pt x="2345639" y="984783"/>
                  </a:lnTo>
                  <a:lnTo>
                    <a:pt x="2323274" y="949680"/>
                  </a:lnTo>
                  <a:lnTo>
                    <a:pt x="2297620" y="913091"/>
                  </a:lnTo>
                  <a:lnTo>
                    <a:pt x="2270328" y="877620"/>
                  </a:lnTo>
                  <a:lnTo>
                    <a:pt x="2262467" y="868311"/>
                  </a:lnTo>
                  <a:lnTo>
                    <a:pt x="2262467" y="1513420"/>
                  </a:lnTo>
                  <a:lnTo>
                    <a:pt x="2260447" y="1559433"/>
                  </a:lnTo>
                  <a:lnTo>
                    <a:pt x="2255621" y="1605610"/>
                  </a:lnTo>
                  <a:lnTo>
                    <a:pt x="2247925" y="1651825"/>
                  </a:lnTo>
                  <a:lnTo>
                    <a:pt x="2237308" y="1697977"/>
                  </a:lnTo>
                  <a:lnTo>
                    <a:pt x="2223706" y="1743951"/>
                  </a:lnTo>
                  <a:lnTo>
                    <a:pt x="2216073" y="1772945"/>
                  </a:lnTo>
                  <a:lnTo>
                    <a:pt x="2194763" y="1823478"/>
                  </a:lnTo>
                  <a:lnTo>
                    <a:pt x="2170201" y="1872449"/>
                  </a:lnTo>
                  <a:lnTo>
                    <a:pt x="2142490" y="1919693"/>
                  </a:lnTo>
                  <a:lnTo>
                    <a:pt x="2111718" y="1965058"/>
                  </a:lnTo>
                  <a:lnTo>
                    <a:pt x="2077974" y="2008403"/>
                  </a:lnTo>
                  <a:lnTo>
                    <a:pt x="2044331" y="2044941"/>
                  </a:lnTo>
                  <a:lnTo>
                    <a:pt x="2008238" y="2078926"/>
                  </a:lnTo>
                  <a:lnTo>
                    <a:pt x="1969858" y="2110257"/>
                  </a:lnTo>
                  <a:lnTo>
                    <a:pt x="1929320" y="2138832"/>
                  </a:lnTo>
                  <a:lnTo>
                    <a:pt x="1886800" y="2164511"/>
                  </a:lnTo>
                  <a:lnTo>
                    <a:pt x="1842935" y="2191537"/>
                  </a:lnTo>
                  <a:lnTo>
                    <a:pt x="1799894" y="2219807"/>
                  </a:lnTo>
                  <a:lnTo>
                    <a:pt x="1757705" y="2249309"/>
                  </a:lnTo>
                  <a:lnTo>
                    <a:pt x="1716392" y="2280018"/>
                  </a:lnTo>
                  <a:lnTo>
                    <a:pt x="1676006" y="2311920"/>
                  </a:lnTo>
                  <a:lnTo>
                    <a:pt x="1636547" y="2344991"/>
                  </a:lnTo>
                  <a:lnTo>
                    <a:pt x="1598066" y="2379218"/>
                  </a:lnTo>
                  <a:lnTo>
                    <a:pt x="1560576" y="2414587"/>
                  </a:lnTo>
                  <a:lnTo>
                    <a:pt x="883132" y="2178621"/>
                  </a:lnTo>
                  <a:lnTo>
                    <a:pt x="875995" y="2127593"/>
                  </a:lnTo>
                  <a:lnTo>
                    <a:pt x="867384" y="2076818"/>
                  </a:lnTo>
                  <a:lnTo>
                    <a:pt x="857288" y="2026335"/>
                  </a:lnTo>
                  <a:lnTo>
                    <a:pt x="845731" y="1976183"/>
                  </a:lnTo>
                  <a:lnTo>
                    <a:pt x="832713" y="1926399"/>
                  </a:lnTo>
                  <a:lnTo>
                    <a:pt x="818248" y="1876996"/>
                  </a:lnTo>
                  <a:lnTo>
                    <a:pt x="802335" y="1828012"/>
                  </a:lnTo>
                  <a:lnTo>
                    <a:pt x="784999" y="1779485"/>
                  </a:lnTo>
                  <a:lnTo>
                    <a:pt x="767651" y="1732927"/>
                  </a:lnTo>
                  <a:lnTo>
                    <a:pt x="753656" y="1685340"/>
                  </a:lnTo>
                  <a:lnTo>
                    <a:pt x="743077" y="1636903"/>
                  </a:lnTo>
                  <a:lnTo>
                    <a:pt x="735939" y="1587830"/>
                  </a:lnTo>
                  <a:lnTo>
                    <a:pt x="732282" y="1538287"/>
                  </a:lnTo>
                  <a:lnTo>
                    <a:pt x="732307" y="1483372"/>
                  </a:lnTo>
                  <a:lnTo>
                    <a:pt x="735965" y="1428648"/>
                  </a:lnTo>
                  <a:lnTo>
                    <a:pt x="743204" y="1374292"/>
                  </a:lnTo>
                  <a:lnTo>
                    <a:pt x="754024" y="1320507"/>
                  </a:lnTo>
                  <a:lnTo>
                    <a:pt x="768070" y="1268590"/>
                  </a:lnTo>
                  <a:lnTo>
                    <a:pt x="795743" y="1195870"/>
                  </a:lnTo>
                  <a:lnTo>
                    <a:pt x="816089" y="1153109"/>
                  </a:lnTo>
                  <a:lnTo>
                    <a:pt x="838771" y="1112100"/>
                  </a:lnTo>
                  <a:lnTo>
                    <a:pt x="863663" y="1072921"/>
                  </a:lnTo>
                  <a:lnTo>
                    <a:pt x="890676" y="1035621"/>
                  </a:lnTo>
                  <a:lnTo>
                    <a:pt x="919683" y="1000226"/>
                  </a:lnTo>
                  <a:lnTo>
                    <a:pt x="950569" y="966812"/>
                  </a:lnTo>
                  <a:lnTo>
                    <a:pt x="983246" y="935431"/>
                  </a:lnTo>
                  <a:lnTo>
                    <a:pt x="1017587" y="906132"/>
                  </a:lnTo>
                  <a:lnTo>
                    <a:pt x="1053477" y="878967"/>
                  </a:lnTo>
                  <a:lnTo>
                    <a:pt x="1090828" y="853973"/>
                  </a:lnTo>
                  <a:lnTo>
                    <a:pt x="1129499" y="831227"/>
                  </a:lnTo>
                  <a:lnTo>
                    <a:pt x="1169416" y="810780"/>
                  </a:lnTo>
                  <a:lnTo>
                    <a:pt x="1210437" y="792670"/>
                  </a:lnTo>
                  <a:lnTo>
                    <a:pt x="1252461" y="776947"/>
                  </a:lnTo>
                  <a:lnTo>
                    <a:pt x="1295387" y="763676"/>
                  </a:lnTo>
                  <a:lnTo>
                    <a:pt x="1339100" y="752919"/>
                  </a:lnTo>
                  <a:lnTo>
                    <a:pt x="1383499" y="744702"/>
                  </a:lnTo>
                  <a:lnTo>
                    <a:pt x="1428445" y="739089"/>
                  </a:lnTo>
                  <a:lnTo>
                    <a:pt x="1473860" y="736142"/>
                  </a:lnTo>
                  <a:lnTo>
                    <a:pt x="1519605" y="735901"/>
                  </a:lnTo>
                  <a:lnTo>
                    <a:pt x="1565592" y="738428"/>
                  </a:lnTo>
                  <a:lnTo>
                    <a:pt x="1611706" y="743775"/>
                  </a:lnTo>
                  <a:lnTo>
                    <a:pt x="1657845" y="751979"/>
                  </a:lnTo>
                  <a:lnTo>
                    <a:pt x="1703870" y="763104"/>
                  </a:lnTo>
                  <a:lnTo>
                    <a:pt x="1749691" y="777214"/>
                  </a:lnTo>
                  <a:lnTo>
                    <a:pt x="1794383" y="794639"/>
                  </a:lnTo>
                  <a:lnTo>
                    <a:pt x="1837397" y="814514"/>
                  </a:lnTo>
                  <a:lnTo>
                    <a:pt x="1878660" y="836752"/>
                  </a:lnTo>
                  <a:lnTo>
                    <a:pt x="1918119" y="861212"/>
                  </a:lnTo>
                  <a:lnTo>
                    <a:pt x="1955736" y="887806"/>
                  </a:lnTo>
                  <a:lnTo>
                    <a:pt x="1991461" y="916432"/>
                  </a:lnTo>
                  <a:lnTo>
                    <a:pt x="2025218" y="946950"/>
                  </a:lnTo>
                  <a:lnTo>
                    <a:pt x="2056968" y="979271"/>
                  </a:lnTo>
                  <a:lnTo>
                    <a:pt x="2086660" y="1013294"/>
                  </a:lnTo>
                  <a:lnTo>
                    <a:pt x="2114232" y="1048893"/>
                  </a:lnTo>
                  <a:lnTo>
                    <a:pt x="2139632" y="1085951"/>
                  </a:lnTo>
                  <a:lnTo>
                    <a:pt x="2162810" y="1124381"/>
                  </a:lnTo>
                  <a:lnTo>
                    <a:pt x="2183714" y="1164069"/>
                  </a:lnTo>
                  <a:lnTo>
                    <a:pt x="2202281" y="1204887"/>
                  </a:lnTo>
                  <a:lnTo>
                    <a:pt x="2218461" y="1246746"/>
                  </a:lnTo>
                  <a:lnTo>
                    <a:pt x="2232202" y="1289519"/>
                  </a:lnTo>
                  <a:lnTo>
                    <a:pt x="2243455" y="1333106"/>
                  </a:lnTo>
                  <a:lnTo>
                    <a:pt x="2252154" y="1377403"/>
                  </a:lnTo>
                  <a:lnTo>
                    <a:pt x="2258263" y="1422298"/>
                  </a:lnTo>
                  <a:lnTo>
                    <a:pt x="2261717" y="1467675"/>
                  </a:lnTo>
                  <a:lnTo>
                    <a:pt x="2262467" y="1513420"/>
                  </a:lnTo>
                  <a:lnTo>
                    <a:pt x="2262467" y="868311"/>
                  </a:lnTo>
                  <a:lnTo>
                    <a:pt x="2210917" y="810310"/>
                  </a:lnTo>
                  <a:lnTo>
                    <a:pt x="2178875" y="778598"/>
                  </a:lnTo>
                  <a:lnTo>
                    <a:pt x="2145309" y="748258"/>
                  </a:lnTo>
                  <a:lnTo>
                    <a:pt x="2110257" y="719353"/>
                  </a:lnTo>
                  <a:lnTo>
                    <a:pt x="2073744" y="691959"/>
                  </a:lnTo>
                  <a:lnTo>
                    <a:pt x="2035797" y="666127"/>
                  </a:lnTo>
                  <a:lnTo>
                    <a:pt x="1996465" y="641921"/>
                  </a:lnTo>
                  <a:lnTo>
                    <a:pt x="1955774" y="619417"/>
                  </a:lnTo>
                  <a:lnTo>
                    <a:pt x="1913750" y="598678"/>
                  </a:lnTo>
                  <a:lnTo>
                    <a:pt x="1870417" y="579755"/>
                  </a:lnTo>
                  <a:lnTo>
                    <a:pt x="1825815" y="562711"/>
                  </a:lnTo>
                  <a:lnTo>
                    <a:pt x="1780273" y="548347"/>
                  </a:lnTo>
                  <a:lnTo>
                    <a:pt x="1734553" y="536257"/>
                  </a:lnTo>
                  <a:lnTo>
                    <a:pt x="1688719" y="526402"/>
                  </a:lnTo>
                  <a:lnTo>
                    <a:pt x="1642833" y="518756"/>
                  </a:lnTo>
                  <a:lnTo>
                    <a:pt x="1596974" y="513283"/>
                  </a:lnTo>
                  <a:lnTo>
                    <a:pt x="1551190" y="509943"/>
                  </a:lnTo>
                  <a:lnTo>
                    <a:pt x="1505546" y="508723"/>
                  </a:lnTo>
                  <a:lnTo>
                    <a:pt x="1460119" y="509600"/>
                  </a:lnTo>
                  <a:lnTo>
                    <a:pt x="1414957" y="512521"/>
                  </a:lnTo>
                  <a:lnTo>
                    <a:pt x="1370139" y="517461"/>
                  </a:lnTo>
                  <a:lnTo>
                    <a:pt x="1325714" y="524395"/>
                  </a:lnTo>
                  <a:lnTo>
                    <a:pt x="1281747" y="533298"/>
                  </a:lnTo>
                  <a:lnTo>
                    <a:pt x="1238326" y="544118"/>
                  </a:lnTo>
                  <a:lnTo>
                    <a:pt x="1195476" y="556856"/>
                  </a:lnTo>
                  <a:lnTo>
                    <a:pt x="1153299" y="571461"/>
                  </a:lnTo>
                  <a:lnTo>
                    <a:pt x="1111834" y="587908"/>
                  </a:lnTo>
                  <a:lnTo>
                    <a:pt x="1071143" y="606158"/>
                  </a:lnTo>
                  <a:lnTo>
                    <a:pt x="1031316" y="626198"/>
                  </a:lnTo>
                  <a:lnTo>
                    <a:pt x="992390" y="647979"/>
                  </a:lnTo>
                  <a:lnTo>
                    <a:pt x="954443" y="671474"/>
                  </a:lnTo>
                  <a:lnTo>
                    <a:pt x="917536" y="696671"/>
                  </a:lnTo>
                  <a:lnTo>
                    <a:pt x="881722" y="723519"/>
                  </a:lnTo>
                  <a:lnTo>
                    <a:pt x="847090" y="752005"/>
                  </a:lnTo>
                  <a:lnTo>
                    <a:pt x="813676" y="782078"/>
                  </a:lnTo>
                  <a:lnTo>
                    <a:pt x="781558" y="813727"/>
                  </a:lnTo>
                  <a:lnTo>
                    <a:pt x="750811" y="846912"/>
                  </a:lnTo>
                  <a:lnTo>
                    <a:pt x="721474" y="881595"/>
                  </a:lnTo>
                  <a:lnTo>
                    <a:pt x="693623" y="917765"/>
                  </a:lnTo>
                  <a:lnTo>
                    <a:pt x="667334" y="955370"/>
                  </a:lnTo>
                  <a:lnTo>
                    <a:pt x="642645" y="994397"/>
                  </a:lnTo>
                  <a:lnTo>
                    <a:pt x="619645" y="1034808"/>
                  </a:lnTo>
                  <a:lnTo>
                    <a:pt x="598373" y="1076579"/>
                  </a:lnTo>
                  <a:lnTo>
                    <a:pt x="578916" y="1119670"/>
                  </a:lnTo>
                  <a:lnTo>
                    <a:pt x="561340" y="1164056"/>
                  </a:lnTo>
                  <a:lnTo>
                    <a:pt x="536181" y="1244638"/>
                  </a:lnTo>
                  <a:lnTo>
                    <a:pt x="524471" y="1294053"/>
                  </a:lnTo>
                  <a:lnTo>
                    <a:pt x="515213" y="1343621"/>
                  </a:lnTo>
                  <a:lnTo>
                    <a:pt x="508355" y="1393558"/>
                  </a:lnTo>
                  <a:lnTo>
                    <a:pt x="503885" y="1443761"/>
                  </a:lnTo>
                  <a:lnTo>
                    <a:pt x="501827" y="1494155"/>
                  </a:lnTo>
                  <a:lnTo>
                    <a:pt x="502196" y="1544637"/>
                  </a:lnTo>
                  <a:lnTo>
                    <a:pt x="505066" y="1592313"/>
                  </a:lnTo>
                  <a:lnTo>
                    <a:pt x="510362" y="1639697"/>
                  </a:lnTo>
                  <a:lnTo>
                    <a:pt x="518045" y="1686699"/>
                  </a:lnTo>
                  <a:lnTo>
                    <a:pt x="528091" y="1733232"/>
                  </a:lnTo>
                  <a:lnTo>
                    <a:pt x="540512" y="1779206"/>
                  </a:lnTo>
                  <a:lnTo>
                    <a:pt x="555256" y="1824520"/>
                  </a:lnTo>
                  <a:lnTo>
                    <a:pt x="589368" y="1913572"/>
                  </a:lnTo>
                  <a:lnTo>
                    <a:pt x="604697" y="1963013"/>
                  </a:lnTo>
                  <a:lnTo>
                    <a:pt x="618388" y="2015705"/>
                  </a:lnTo>
                  <a:lnTo>
                    <a:pt x="630466" y="2069909"/>
                  </a:lnTo>
                  <a:lnTo>
                    <a:pt x="640969" y="2123922"/>
                  </a:lnTo>
                  <a:lnTo>
                    <a:pt x="649935" y="2175980"/>
                  </a:lnTo>
                  <a:lnTo>
                    <a:pt x="657402" y="2224379"/>
                  </a:lnTo>
                  <a:lnTo>
                    <a:pt x="663409" y="2267381"/>
                  </a:lnTo>
                  <a:lnTo>
                    <a:pt x="667969" y="2303246"/>
                  </a:lnTo>
                  <a:lnTo>
                    <a:pt x="673595" y="2323833"/>
                  </a:lnTo>
                  <a:lnTo>
                    <a:pt x="699782" y="2356002"/>
                  </a:lnTo>
                  <a:lnTo>
                    <a:pt x="1573136" y="2663240"/>
                  </a:lnTo>
                  <a:lnTo>
                    <a:pt x="1593989" y="2667457"/>
                  </a:lnTo>
                  <a:lnTo>
                    <a:pt x="1614855" y="2665806"/>
                  </a:lnTo>
                  <a:lnTo>
                    <a:pt x="1634490" y="2658516"/>
                  </a:lnTo>
                  <a:lnTo>
                    <a:pt x="1651635" y="2645867"/>
                  </a:lnTo>
                  <a:lnTo>
                    <a:pt x="1677530" y="2620594"/>
                  </a:lnTo>
                  <a:lnTo>
                    <a:pt x="1709013" y="2590622"/>
                  </a:lnTo>
                  <a:lnTo>
                    <a:pt x="1745005" y="2557310"/>
                  </a:lnTo>
                  <a:lnTo>
                    <a:pt x="1784451" y="2522055"/>
                  </a:lnTo>
                  <a:lnTo>
                    <a:pt x="1826285" y="2486253"/>
                  </a:lnTo>
                  <a:lnTo>
                    <a:pt x="1869452" y="2451265"/>
                  </a:lnTo>
                  <a:lnTo>
                    <a:pt x="1912899" y="2418499"/>
                  </a:lnTo>
                  <a:lnTo>
                    <a:pt x="1955533" y="2389314"/>
                  </a:lnTo>
                  <a:lnTo>
                    <a:pt x="2037359" y="2340749"/>
                  </a:lnTo>
                  <a:lnTo>
                    <a:pt x="2077085" y="2314397"/>
                  </a:lnTo>
                  <a:lnTo>
                    <a:pt x="2115375" y="2286089"/>
                  </a:lnTo>
                  <a:lnTo>
                    <a:pt x="2152332" y="2255736"/>
                  </a:lnTo>
                  <a:lnTo>
                    <a:pt x="2187410" y="2223820"/>
                  </a:lnTo>
                  <a:lnTo>
                    <a:pt x="2221001" y="2189988"/>
                  </a:lnTo>
                  <a:lnTo>
                    <a:pt x="2252878" y="2154415"/>
                  </a:lnTo>
                  <a:lnTo>
                    <a:pt x="2284514" y="2115070"/>
                  </a:lnTo>
                  <a:lnTo>
                    <a:pt x="2314206" y="2074303"/>
                  </a:lnTo>
                  <a:lnTo>
                    <a:pt x="2341905" y="2032203"/>
                  </a:lnTo>
                  <a:lnTo>
                    <a:pt x="2367559" y="1988820"/>
                  </a:lnTo>
                  <a:lnTo>
                    <a:pt x="2391130" y="1944230"/>
                  </a:lnTo>
                  <a:lnTo>
                    <a:pt x="2412225" y="1899221"/>
                  </a:lnTo>
                  <a:lnTo>
                    <a:pt x="2431783" y="1851761"/>
                  </a:lnTo>
                  <a:lnTo>
                    <a:pt x="2456815" y="1773758"/>
                  </a:lnTo>
                  <a:lnTo>
                    <a:pt x="2468334" y="1727898"/>
                  </a:lnTo>
                  <a:lnTo>
                    <a:pt x="2477605" y="1681962"/>
                  </a:lnTo>
                  <a:lnTo>
                    <a:pt x="2484678" y="1636001"/>
                  </a:lnTo>
                  <a:lnTo>
                    <a:pt x="2489581" y="1590078"/>
                  </a:lnTo>
                  <a:lnTo>
                    <a:pt x="2492324" y="1544269"/>
                  </a:lnTo>
                  <a:lnTo>
                    <a:pt x="2492972" y="1498625"/>
                  </a:lnTo>
                  <a:close/>
                </a:path>
                <a:path w="2943860" h="3263900">
                  <a:moveTo>
                    <a:pt x="2943809" y="899833"/>
                  </a:moveTo>
                  <a:lnTo>
                    <a:pt x="2930512" y="840422"/>
                  </a:lnTo>
                  <a:lnTo>
                    <a:pt x="2890863" y="810768"/>
                  </a:lnTo>
                  <a:lnTo>
                    <a:pt x="2866440" y="806564"/>
                  </a:lnTo>
                  <a:lnTo>
                    <a:pt x="2841333" y="810234"/>
                  </a:lnTo>
                  <a:lnTo>
                    <a:pt x="2587637" y="932827"/>
                  </a:lnTo>
                  <a:lnTo>
                    <a:pt x="2562593" y="951928"/>
                  </a:lnTo>
                  <a:lnTo>
                    <a:pt x="2547302" y="978204"/>
                  </a:lnTo>
                  <a:lnTo>
                    <a:pt x="2542959" y="1008291"/>
                  </a:lnTo>
                  <a:lnTo>
                    <a:pt x="2550718" y="1038809"/>
                  </a:lnTo>
                  <a:lnTo>
                    <a:pt x="2583777" y="1072261"/>
                  </a:lnTo>
                  <a:lnTo>
                    <a:pt x="2629484" y="1082624"/>
                  </a:lnTo>
                  <a:lnTo>
                    <a:pt x="2644940" y="1080173"/>
                  </a:lnTo>
                  <a:lnTo>
                    <a:pt x="2659735" y="1074674"/>
                  </a:lnTo>
                  <a:lnTo>
                    <a:pt x="2911221" y="951318"/>
                  </a:lnTo>
                  <a:lnTo>
                    <a:pt x="2932938" y="928357"/>
                  </a:lnTo>
                  <a:lnTo>
                    <a:pt x="2943809" y="899833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5086201" y="3722487"/>
              <a:ext cx="422909" cy="251460"/>
            </a:xfrm>
            <a:custGeom>
              <a:avLst/>
              <a:gdLst/>
              <a:ahLst/>
              <a:cxnLst/>
              <a:rect l="l" t="t" r="r" b="b"/>
              <a:pathLst>
                <a:path w="422910" h="251460">
                  <a:moveTo>
                    <a:pt x="369190" y="96040"/>
                  </a:moveTo>
                  <a:lnTo>
                    <a:pt x="105760" y="4286"/>
                  </a:lnTo>
                  <a:lnTo>
                    <a:pt x="74409" y="0"/>
                  </a:lnTo>
                  <a:lnTo>
                    <a:pt x="44866" y="7797"/>
                  </a:lnTo>
                  <a:lnTo>
                    <a:pt x="20400" y="26099"/>
                  </a:lnTo>
                  <a:lnTo>
                    <a:pt x="4283" y="53324"/>
                  </a:lnTo>
                  <a:lnTo>
                    <a:pt x="0" y="84670"/>
                  </a:lnTo>
                  <a:lnTo>
                    <a:pt x="7801" y="114210"/>
                  </a:lnTo>
                  <a:lnTo>
                    <a:pt x="26107" y="138675"/>
                  </a:lnTo>
                  <a:lnTo>
                    <a:pt x="53337" y="154793"/>
                  </a:lnTo>
                  <a:lnTo>
                    <a:pt x="316767" y="246547"/>
                  </a:lnTo>
                  <a:lnTo>
                    <a:pt x="348118" y="250834"/>
                  </a:lnTo>
                  <a:lnTo>
                    <a:pt x="377661" y="243036"/>
                  </a:lnTo>
                  <a:lnTo>
                    <a:pt x="402126" y="224734"/>
                  </a:lnTo>
                  <a:lnTo>
                    <a:pt x="418244" y="197509"/>
                  </a:lnTo>
                  <a:lnTo>
                    <a:pt x="422527" y="166163"/>
                  </a:lnTo>
                  <a:lnTo>
                    <a:pt x="414726" y="136623"/>
                  </a:lnTo>
                  <a:lnTo>
                    <a:pt x="396419" y="112158"/>
                  </a:lnTo>
                  <a:lnTo>
                    <a:pt x="369190" y="9604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20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36064" y="4194048"/>
              <a:ext cx="4733544" cy="4730496"/>
            </a:xfrm>
            <a:prstGeom prst="rect">
              <a:avLst/>
            </a:prstGeom>
          </p:spPr>
        </p:pic>
      </p:grpSp>
      <p:sp>
        <p:nvSpPr>
          <p:cNvPr id="22" name="object 13">
            <a:extLst>
              <a:ext uri="{FF2B5EF4-FFF2-40B4-BE49-F238E27FC236}">
                <a16:creationId xmlns:a16="http://schemas.microsoft.com/office/drawing/2014/main" id="{872D342A-E4CE-4E66-9DE9-053EABF6F47B}"/>
              </a:ext>
            </a:extLst>
          </p:cNvPr>
          <p:cNvSpPr txBox="1"/>
          <p:nvPr/>
        </p:nvSpPr>
        <p:spPr>
          <a:xfrm>
            <a:off x="5144113" y="4233740"/>
            <a:ext cx="2033494" cy="21929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33045">
              <a:lnSpc>
                <a:spcPct val="100000"/>
              </a:lnSpc>
              <a:spcBef>
                <a:spcPts val="90"/>
              </a:spcBef>
            </a:pPr>
            <a:r>
              <a:rPr lang="uk-UA" sz="1350" b="1" spc="-15" dirty="0">
                <a:latin typeface="Calibri"/>
                <a:cs typeface="Calibri"/>
              </a:rPr>
              <a:t>Початок о </a:t>
            </a:r>
            <a:r>
              <a:rPr sz="1350" b="1" spc="-15" dirty="0">
                <a:latin typeface="Calibri"/>
                <a:cs typeface="Calibri"/>
              </a:rPr>
              <a:t>14.30</a:t>
            </a:r>
            <a:endParaRPr sz="1350" b="1" dirty="0">
              <a:latin typeface="Calibri"/>
              <a:cs typeface="Calibri"/>
            </a:endParaRPr>
          </a:p>
        </p:txBody>
      </p:sp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A7ECFD5F-C260-40BE-B824-439391E70B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0537" y="2177549"/>
            <a:ext cx="1962362" cy="196236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5BBB2EC5-6D8C-42C0-9799-7D33A101D585}"/>
              </a:ext>
            </a:extLst>
          </p:cNvPr>
          <p:cNvSpPr txBox="1"/>
          <p:nvPr/>
        </p:nvSpPr>
        <p:spPr>
          <a:xfrm>
            <a:off x="1434613" y="9410161"/>
            <a:ext cx="34594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23.11.2023</a:t>
            </a:r>
          </a:p>
        </p:txBody>
      </p:sp>
      <p:grpSp>
        <p:nvGrpSpPr>
          <p:cNvPr id="27" name="object 17">
            <a:extLst>
              <a:ext uri="{FF2B5EF4-FFF2-40B4-BE49-F238E27FC236}">
                <a16:creationId xmlns:a16="http://schemas.microsoft.com/office/drawing/2014/main" id="{E3B2AE37-0CB1-484F-8C11-D5F3BDA5D1A7}"/>
              </a:ext>
            </a:extLst>
          </p:cNvPr>
          <p:cNvGrpSpPr/>
          <p:nvPr/>
        </p:nvGrpSpPr>
        <p:grpSpPr>
          <a:xfrm>
            <a:off x="228599" y="495839"/>
            <a:ext cx="5999226" cy="1568783"/>
            <a:chOff x="667512" y="231647"/>
            <a:chExt cx="5999226" cy="1725931"/>
          </a:xfrm>
        </p:grpSpPr>
        <p:pic>
          <p:nvPicPr>
            <p:cNvPr id="28" name="object 21">
              <a:extLst>
                <a:ext uri="{FF2B5EF4-FFF2-40B4-BE49-F238E27FC236}">
                  <a16:creationId xmlns:a16="http://schemas.microsoft.com/office/drawing/2014/main" id="{E54C97F5-E3E6-4189-8E8E-B25A221F8BAE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67512" y="231647"/>
              <a:ext cx="3231641" cy="1009650"/>
            </a:xfrm>
            <a:prstGeom prst="rect">
              <a:avLst/>
            </a:prstGeom>
          </p:spPr>
        </p:pic>
        <p:pic>
          <p:nvPicPr>
            <p:cNvPr id="29" name="object 22">
              <a:extLst>
                <a:ext uri="{FF2B5EF4-FFF2-40B4-BE49-F238E27FC236}">
                  <a16:creationId xmlns:a16="http://schemas.microsoft.com/office/drawing/2014/main" id="{0ABF158D-792D-4E31-907A-1A1469E96DB9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84263" y="246633"/>
              <a:ext cx="3147580" cy="927735"/>
            </a:xfrm>
            <a:prstGeom prst="rect">
              <a:avLst/>
            </a:prstGeom>
          </p:spPr>
        </p:pic>
        <p:pic>
          <p:nvPicPr>
            <p:cNvPr id="30" name="object 23">
              <a:extLst>
                <a:ext uri="{FF2B5EF4-FFF2-40B4-BE49-F238E27FC236}">
                  <a16:creationId xmlns:a16="http://schemas.microsoft.com/office/drawing/2014/main" id="{41A8DCE2-9A98-4480-A421-5BA71F8B34E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453640" y="1173480"/>
              <a:ext cx="4213098" cy="784098"/>
            </a:xfrm>
            <a:prstGeom prst="rect">
              <a:avLst/>
            </a:prstGeom>
          </p:spPr>
        </p:pic>
        <p:pic>
          <p:nvPicPr>
            <p:cNvPr id="31" name="object 24">
              <a:extLst>
                <a:ext uri="{FF2B5EF4-FFF2-40B4-BE49-F238E27FC236}">
                  <a16:creationId xmlns:a16="http://schemas.microsoft.com/office/drawing/2014/main" id="{FC9FE324-8349-46B4-BE57-DB74F1C8C04D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466213" y="1187069"/>
              <a:ext cx="4148836" cy="719708"/>
            </a:xfrm>
            <a:prstGeom prst="rect">
              <a:avLst/>
            </a:prstGeom>
          </p:spPr>
        </p:pic>
      </p:grpSp>
      <p:grpSp>
        <p:nvGrpSpPr>
          <p:cNvPr id="33" name="object 28">
            <a:extLst>
              <a:ext uri="{FF2B5EF4-FFF2-40B4-BE49-F238E27FC236}">
                <a16:creationId xmlns:a16="http://schemas.microsoft.com/office/drawing/2014/main" id="{2036E0C3-DF5D-4966-B22E-064BED1AC25A}"/>
              </a:ext>
            </a:extLst>
          </p:cNvPr>
          <p:cNvGrpSpPr/>
          <p:nvPr/>
        </p:nvGrpSpPr>
        <p:grpSpPr>
          <a:xfrm>
            <a:off x="5743602" y="3769773"/>
            <a:ext cx="396240" cy="396240"/>
            <a:chOff x="4682010" y="8717554"/>
            <a:chExt cx="396240" cy="396240"/>
          </a:xfrm>
        </p:grpSpPr>
        <p:sp>
          <p:nvSpPr>
            <p:cNvPr id="34" name="object 29">
              <a:extLst>
                <a:ext uri="{FF2B5EF4-FFF2-40B4-BE49-F238E27FC236}">
                  <a16:creationId xmlns:a16="http://schemas.microsoft.com/office/drawing/2014/main" id="{5C554800-F457-4713-A480-0CE3D7422B86}"/>
                </a:ext>
              </a:extLst>
            </p:cNvPr>
            <p:cNvSpPr/>
            <p:nvPr/>
          </p:nvSpPr>
          <p:spPr>
            <a:xfrm>
              <a:off x="4682010" y="8717554"/>
              <a:ext cx="396240" cy="396240"/>
            </a:xfrm>
            <a:custGeom>
              <a:avLst/>
              <a:gdLst/>
              <a:ahLst/>
              <a:cxnLst/>
              <a:rect l="l" t="t" r="r" b="b"/>
              <a:pathLst>
                <a:path w="396239" h="396240">
                  <a:moveTo>
                    <a:pt x="197974" y="0"/>
                  </a:moveTo>
                  <a:lnTo>
                    <a:pt x="152559" y="5224"/>
                  </a:lnTo>
                  <a:lnTo>
                    <a:pt x="110880" y="20107"/>
                  </a:lnTo>
                  <a:lnTo>
                    <a:pt x="74122" y="43464"/>
                  </a:lnTo>
                  <a:lnTo>
                    <a:pt x="43471" y="74111"/>
                  </a:lnTo>
                  <a:lnTo>
                    <a:pt x="20110" y="110862"/>
                  </a:lnTo>
                  <a:lnTo>
                    <a:pt x="5225" y="152535"/>
                  </a:lnTo>
                  <a:lnTo>
                    <a:pt x="0" y="197943"/>
                  </a:lnTo>
                  <a:lnTo>
                    <a:pt x="5225" y="243348"/>
                  </a:lnTo>
                  <a:lnTo>
                    <a:pt x="20110" y="285018"/>
                  </a:lnTo>
                  <a:lnTo>
                    <a:pt x="43471" y="321768"/>
                  </a:lnTo>
                  <a:lnTo>
                    <a:pt x="74122" y="352414"/>
                  </a:lnTo>
                  <a:lnTo>
                    <a:pt x="110880" y="375770"/>
                  </a:lnTo>
                  <a:lnTo>
                    <a:pt x="152559" y="390653"/>
                  </a:lnTo>
                  <a:lnTo>
                    <a:pt x="197974" y="395877"/>
                  </a:lnTo>
                  <a:lnTo>
                    <a:pt x="243390" y="390653"/>
                  </a:lnTo>
                  <a:lnTo>
                    <a:pt x="285069" y="375770"/>
                  </a:lnTo>
                  <a:lnTo>
                    <a:pt x="302612" y="364623"/>
                  </a:lnTo>
                  <a:lnTo>
                    <a:pt x="197974" y="364623"/>
                  </a:lnTo>
                  <a:lnTo>
                    <a:pt x="153787" y="358642"/>
                  </a:lnTo>
                  <a:lnTo>
                    <a:pt x="113999" y="341781"/>
                  </a:lnTo>
                  <a:lnTo>
                    <a:pt x="80231" y="315659"/>
                  </a:lnTo>
                  <a:lnTo>
                    <a:pt x="54105" y="281898"/>
                  </a:lnTo>
                  <a:lnTo>
                    <a:pt x="37240" y="242119"/>
                  </a:lnTo>
                  <a:lnTo>
                    <a:pt x="31259" y="197943"/>
                  </a:lnTo>
                  <a:lnTo>
                    <a:pt x="37240" y="153762"/>
                  </a:lnTo>
                  <a:lnTo>
                    <a:pt x="54105" y="113981"/>
                  </a:lnTo>
                  <a:lnTo>
                    <a:pt x="80231" y="80219"/>
                  </a:lnTo>
                  <a:lnTo>
                    <a:pt x="113999" y="54096"/>
                  </a:lnTo>
                  <a:lnTo>
                    <a:pt x="153787" y="37234"/>
                  </a:lnTo>
                  <a:lnTo>
                    <a:pt x="197974" y="31254"/>
                  </a:lnTo>
                  <a:lnTo>
                    <a:pt x="302611" y="31254"/>
                  </a:lnTo>
                  <a:lnTo>
                    <a:pt x="285069" y="20107"/>
                  </a:lnTo>
                  <a:lnTo>
                    <a:pt x="243390" y="5224"/>
                  </a:lnTo>
                  <a:lnTo>
                    <a:pt x="197974" y="0"/>
                  </a:lnTo>
                  <a:close/>
                </a:path>
                <a:path w="396239" h="396240">
                  <a:moveTo>
                    <a:pt x="302611" y="31254"/>
                  </a:moveTo>
                  <a:lnTo>
                    <a:pt x="197974" y="31254"/>
                  </a:lnTo>
                  <a:lnTo>
                    <a:pt x="242162" y="37234"/>
                  </a:lnTo>
                  <a:lnTo>
                    <a:pt x="281950" y="54096"/>
                  </a:lnTo>
                  <a:lnTo>
                    <a:pt x="315717" y="80219"/>
                  </a:lnTo>
                  <a:lnTo>
                    <a:pt x="341844" y="113981"/>
                  </a:lnTo>
                  <a:lnTo>
                    <a:pt x="358708" y="153762"/>
                  </a:lnTo>
                  <a:lnTo>
                    <a:pt x="364690" y="197943"/>
                  </a:lnTo>
                  <a:lnTo>
                    <a:pt x="358708" y="242119"/>
                  </a:lnTo>
                  <a:lnTo>
                    <a:pt x="341844" y="281898"/>
                  </a:lnTo>
                  <a:lnTo>
                    <a:pt x="315717" y="315659"/>
                  </a:lnTo>
                  <a:lnTo>
                    <a:pt x="281950" y="341781"/>
                  </a:lnTo>
                  <a:lnTo>
                    <a:pt x="242162" y="358642"/>
                  </a:lnTo>
                  <a:lnTo>
                    <a:pt x="197974" y="364623"/>
                  </a:lnTo>
                  <a:lnTo>
                    <a:pt x="302612" y="364623"/>
                  </a:lnTo>
                  <a:lnTo>
                    <a:pt x="352478" y="321768"/>
                  </a:lnTo>
                  <a:lnTo>
                    <a:pt x="375839" y="285018"/>
                  </a:lnTo>
                  <a:lnTo>
                    <a:pt x="390724" y="243348"/>
                  </a:lnTo>
                  <a:lnTo>
                    <a:pt x="395949" y="197943"/>
                  </a:lnTo>
                  <a:lnTo>
                    <a:pt x="390724" y="152535"/>
                  </a:lnTo>
                  <a:lnTo>
                    <a:pt x="375839" y="110862"/>
                  </a:lnTo>
                  <a:lnTo>
                    <a:pt x="352478" y="74111"/>
                  </a:lnTo>
                  <a:lnTo>
                    <a:pt x="321826" y="43464"/>
                  </a:lnTo>
                  <a:lnTo>
                    <a:pt x="302611" y="31254"/>
                  </a:lnTo>
                  <a:close/>
                </a:path>
              </a:pathLst>
            </a:custGeom>
            <a:solidFill>
              <a:srgbClr val="FAA91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5" name="object 30">
              <a:extLst>
                <a:ext uri="{FF2B5EF4-FFF2-40B4-BE49-F238E27FC236}">
                  <a16:creationId xmlns:a16="http://schemas.microsoft.com/office/drawing/2014/main" id="{69C36817-C03F-454F-A713-CA56477005F1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869565" y="8811317"/>
              <a:ext cx="91172" cy="184911"/>
            </a:xfrm>
            <a:prstGeom prst="rect">
              <a:avLst/>
            </a:prstGeom>
          </p:spPr>
        </p:pic>
        <p:sp>
          <p:nvSpPr>
            <p:cNvPr id="36" name="object 31">
              <a:extLst>
                <a:ext uri="{FF2B5EF4-FFF2-40B4-BE49-F238E27FC236}">
                  <a16:creationId xmlns:a16="http://schemas.microsoft.com/office/drawing/2014/main" id="{CDAE7350-4C3C-4B5A-AA3E-E0B8745AE403}"/>
                </a:ext>
              </a:extLst>
            </p:cNvPr>
            <p:cNvSpPr/>
            <p:nvPr/>
          </p:nvSpPr>
          <p:spPr>
            <a:xfrm>
              <a:off x="4734102" y="8769654"/>
              <a:ext cx="292100" cy="292100"/>
            </a:xfrm>
            <a:custGeom>
              <a:avLst/>
              <a:gdLst/>
              <a:ahLst/>
              <a:cxnLst/>
              <a:rect l="l" t="t" r="r" b="b"/>
              <a:pathLst>
                <a:path w="292100" h="292100">
                  <a:moveTo>
                    <a:pt x="20840" y="140093"/>
                  </a:moveTo>
                  <a:lnTo>
                    <a:pt x="16179" y="135432"/>
                  </a:lnTo>
                  <a:lnTo>
                    <a:pt x="4660" y="135432"/>
                  </a:lnTo>
                  <a:lnTo>
                    <a:pt x="0" y="140093"/>
                  </a:lnTo>
                  <a:lnTo>
                    <a:pt x="0" y="151599"/>
                  </a:lnTo>
                  <a:lnTo>
                    <a:pt x="4660" y="156273"/>
                  </a:lnTo>
                  <a:lnTo>
                    <a:pt x="16179" y="156273"/>
                  </a:lnTo>
                  <a:lnTo>
                    <a:pt x="20840" y="151599"/>
                  </a:lnTo>
                  <a:lnTo>
                    <a:pt x="20840" y="145846"/>
                  </a:lnTo>
                  <a:lnTo>
                    <a:pt x="20840" y="140093"/>
                  </a:lnTo>
                  <a:close/>
                </a:path>
                <a:path w="292100" h="292100">
                  <a:moveTo>
                    <a:pt x="156298" y="275526"/>
                  </a:moveTo>
                  <a:lnTo>
                    <a:pt x="151625" y="270852"/>
                  </a:lnTo>
                  <a:lnTo>
                    <a:pt x="140119" y="270852"/>
                  </a:lnTo>
                  <a:lnTo>
                    <a:pt x="135458" y="275526"/>
                  </a:lnTo>
                  <a:lnTo>
                    <a:pt x="135458" y="287032"/>
                  </a:lnTo>
                  <a:lnTo>
                    <a:pt x="140119" y="291693"/>
                  </a:lnTo>
                  <a:lnTo>
                    <a:pt x="151625" y="291693"/>
                  </a:lnTo>
                  <a:lnTo>
                    <a:pt x="156298" y="287032"/>
                  </a:lnTo>
                  <a:lnTo>
                    <a:pt x="156298" y="281279"/>
                  </a:lnTo>
                  <a:lnTo>
                    <a:pt x="156298" y="275526"/>
                  </a:lnTo>
                  <a:close/>
                </a:path>
                <a:path w="292100" h="292100">
                  <a:moveTo>
                    <a:pt x="156298" y="4660"/>
                  </a:moveTo>
                  <a:lnTo>
                    <a:pt x="151625" y="0"/>
                  </a:lnTo>
                  <a:lnTo>
                    <a:pt x="140119" y="0"/>
                  </a:lnTo>
                  <a:lnTo>
                    <a:pt x="135458" y="4660"/>
                  </a:lnTo>
                  <a:lnTo>
                    <a:pt x="135458" y="16167"/>
                  </a:lnTo>
                  <a:lnTo>
                    <a:pt x="140119" y="20828"/>
                  </a:lnTo>
                  <a:lnTo>
                    <a:pt x="151625" y="20828"/>
                  </a:lnTo>
                  <a:lnTo>
                    <a:pt x="156298" y="16167"/>
                  </a:lnTo>
                  <a:lnTo>
                    <a:pt x="156298" y="10414"/>
                  </a:lnTo>
                  <a:lnTo>
                    <a:pt x="156298" y="4660"/>
                  </a:lnTo>
                  <a:close/>
                </a:path>
                <a:path w="292100" h="292100">
                  <a:moveTo>
                    <a:pt x="291757" y="140093"/>
                  </a:moveTo>
                  <a:lnTo>
                    <a:pt x="287083" y="135432"/>
                  </a:lnTo>
                  <a:lnTo>
                    <a:pt x="275577" y="135432"/>
                  </a:lnTo>
                  <a:lnTo>
                    <a:pt x="270916" y="140093"/>
                  </a:lnTo>
                  <a:lnTo>
                    <a:pt x="270916" y="151599"/>
                  </a:lnTo>
                  <a:lnTo>
                    <a:pt x="275577" y="156273"/>
                  </a:lnTo>
                  <a:lnTo>
                    <a:pt x="287083" y="156273"/>
                  </a:lnTo>
                  <a:lnTo>
                    <a:pt x="291757" y="151599"/>
                  </a:lnTo>
                  <a:lnTo>
                    <a:pt x="291757" y="145846"/>
                  </a:lnTo>
                  <a:lnTo>
                    <a:pt x="291757" y="140093"/>
                  </a:lnTo>
                  <a:close/>
                </a:path>
              </a:pathLst>
            </a:custGeom>
            <a:solidFill>
              <a:srgbClr val="FAA91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-15937" y="726757"/>
            <a:ext cx="561340" cy="8452485"/>
          </a:xfrm>
          <a:custGeom>
            <a:avLst/>
            <a:gdLst/>
            <a:ahLst/>
            <a:cxnLst/>
            <a:rect l="l" t="t" r="r" b="b"/>
            <a:pathLst>
              <a:path w="561340" h="8452485">
                <a:moveTo>
                  <a:pt x="560832" y="0"/>
                </a:moveTo>
                <a:lnTo>
                  <a:pt x="0" y="0"/>
                </a:lnTo>
                <a:lnTo>
                  <a:pt x="0" y="8452104"/>
                </a:lnTo>
                <a:lnTo>
                  <a:pt x="560832" y="8452104"/>
                </a:lnTo>
                <a:lnTo>
                  <a:pt x="560832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16"/>
          <p:cNvSpPr txBox="1"/>
          <p:nvPr/>
        </p:nvSpPr>
        <p:spPr>
          <a:xfrm>
            <a:off x="27489" y="3048000"/>
            <a:ext cx="474489" cy="4354307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665"/>
              </a:lnSpc>
            </a:pPr>
            <a:r>
              <a:rPr sz="3200" b="1" spc="-5" dirty="0">
                <a:solidFill>
                  <a:srgbClr val="FAA91F"/>
                </a:solidFill>
                <a:latin typeface="Calibri"/>
                <a:cs typeface="Calibri"/>
              </a:rPr>
              <a:t>2</a:t>
            </a:r>
            <a:r>
              <a:rPr sz="3200" b="1" dirty="0">
                <a:solidFill>
                  <a:srgbClr val="FAA91F"/>
                </a:solidFill>
                <a:latin typeface="Calibri"/>
                <a:cs typeface="Calibri"/>
              </a:rPr>
              <a:t>3</a:t>
            </a:r>
            <a:r>
              <a:rPr sz="3200" b="1" spc="-130" dirty="0">
                <a:solidFill>
                  <a:srgbClr val="FAA91F"/>
                </a:solidFill>
                <a:latin typeface="Calibri"/>
                <a:cs typeface="Calibri"/>
              </a:rPr>
              <a:t> </a:t>
            </a:r>
            <a:r>
              <a:rPr sz="3200" b="1" spc="10" dirty="0">
                <a:solidFill>
                  <a:srgbClr val="FAA91F"/>
                </a:solidFill>
                <a:latin typeface="Calibri"/>
                <a:cs typeface="Calibri"/>
              </a:rPr>
              <a:t>л</a:t>
            </a:r>
            <a:r>
              <a:rPr sz="3200" b="1" spc="-5" dirty="0">
                <a:solidFill>
                  <a:srgbClr val="FAA91F"/>
                </a:solidFill>
                <a:latin typeface="Calibri"/>
                <a:cs typeface="Calibri"/>
              </a:rPr>
              <a:t>и</a:t>
            </a:r>
            <a:r>
              <a:rPr sz="3200" b="1" spc="75" dirty="0">
                <a:solidFill>
                  <a:srgbClr val="FAA91F"/>
                </a:solidFill>
                <a:latin typeface="Calibri"/>
                <a:cs typeface="Calibri"/>
              </a:rPr>
              <a:t>с</a:t>
            </a:r>
            <a:r>
              <a:rPr sz="3200" b="1" spc="55" dirty="0">
                <a:solidFill>
                  <a:srgbClr val="FAA91F"/>
                </a:solidFill>
                <a:latin typeface="Calibri"/>
                <a:cs typeface="Calibri"/>
              </a:rPr>
              <a:t>т</a:t>
            </a:r>
            <a:r>
              <a:rPr sz="3200" b="1" dirty="0">
                <a:solidFill>
                  <a:srgbClr val="FAA91F"/>
                </a:solidFill>
                <a:latin typeface="Calibri"/>
                <a:cs typeface="Calibri"/>
              </a:rPr>
              <a:t>о</a:t>
            </a:r>
            <a:r>
              <a:rPr sz="3200" b="1" spc="-10" dirty="0">
                <a:solidFill>
                  <a:srgbClr val="FAA91F"/>
                </a:solidFill>
                <a:latin typeface="Calibri"/>
                <a:cs typeface="Calibri"/>
              </a:rPr>
              <a:t>па</a:t>
            </a:r>
            <a:r>
              <a:rPr sz="3200" b="1" spc="-5" dirty="0">
                <a:solidFill>
                  <a:srgbClr val="FAA91F"/>
                </a:solidFill>
                <a:latin typeface="Calibri"/>
                <a:cs typeface="Calibri"/>
              </a:rPr>
              <a:t>д</a:t>
            </a:r>
            <a:r>
              <a:rPr sz="3200" b="1" dirty="0">
                <a:solidFill>
                  <a:srgbClr val="FAA91F"/>
                </a:solidFill>
                <a:latin typeface="Calibri"/>
                <a:cs typeface="Calibri"/>
              </a:rPr>
              <a:t>а</a:t>
            </a:r>
            <a:r>
              <a:rPr sz="3200" b="1" spc="-95" dirty="0">
                <a:solidFill>
                  <a:srgbClr val="FAA91F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FAA91F"/>
                </a:solidFill>
                <a:latin typeface="Calibri"/>
                <a:cs typeface="Calibri"/>
              </a:rPr>
              <a:t>2023</a:t>
            </a:r>
            <a:endParaRPr sz="3200" dirty="0">
              <a:latin typeface="Calibri"/>
              <a:cs typeface="Calibri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757750" y="1551334"/>
            <a:ext cx="5613512" cy="7380699"/>
            <a:chOff x="-7038072" y="737441"/>
            <a:chExt cx="5613512" cy="7380699"/>
          </a:xfrm>
        </p:grpSpPr>
        <p:pic>
          <p:nvPicPr>
            <p:cNvPr id="33" name="object 3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7038072" y="737441"/>
              <a:ext cx="2846832" cy="2846832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966592" y="6277149"/>
              <a:ext cx="2542032" cy="1840991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D9D786EA-EEC7-42B0-A450-955FA6E8C13E}"/>
              </a:ext>
            </a:extLst>
          </p:cNvPr>
          <p:cNvSpPr txBox="1"/>
          <p:nvPr/>
        </p:nvSpPr>
        <p:spPr>
          <a:xfrm>
            <a:off x="3116580" y="4164391"/>
            <a:ext cx="348996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1" dirty="0">
                <a:latin typeface="Montserrat" panose="020B0604020202020204" charset="-52"/>
              </a:rPr>
              <a:t>ЛЕСЯ ГАПОН</a:t>
            </a:r>
            <a:br>
              <a:rPr lang="uk-UA" sz="1800" b="1" dirty="0">
                <a:latin typeface="Montserrat" panose="020B0604020202020204" charset="-52"/>
              </a:rPr>
            </a:br>
            <a:r>
              <a:rPr lang="uk-UA" sz="1800" b="1" dirty="0">
                <a:latin typeface="Montserrat" panose="020B0604020202020204" charset="-52"/>
              </a:rPr>
              <a:t>Особливості профілізації мовно-літературної галузі  </a:t>
            </a:r>
            <a:endParaRPr lang="uk-UA" b="1" dirty="0">
              <a:latin typeface="Montserrat" panose="020B0604020202020204" charset="-5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B21F39-ED4D-4917-853B-5E7C77CF15C6}"/>
              </a:ext>
            </a:extLst>
          </p:cNvPr>
          <p:cNvSpPr txBox="1"/>
          <p:nvPr/>
        </p:nvSpPr>
        <p:spPr>
          <a:xfrm>
            <a:off x="3798750" y="2204016"/>
            <a:ext cx="348996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i="0" u="none" strike="noStrike" cap="none" dirty="0">
                <a:solidFill>
                  <a:srgbClr val="1C191A"/>
                </a:solidFill>
                <a:latin typeface="Montserrat"/>
                <a:ea typeface="Montserrat"/>
                <a:cs typeface="Montserrat"/>
                <a:sym typeface="Montserrat"/>
              </a:rPr>
              <a:t>АЛЛА КОЛОДІЙ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i="0" u="none" strike="noStrike" cap="none" dirty="0">
                <a:solidFill>
                  <a:srgbClr val="1C191A"/>
                </a:solidFill>
                <a:latin typeface="Montserrat"/>
                <a:ea typeface="Montserrat"/>
                <a:cs typeface="Montserrat"/>
                <a:sym typeface="Montserrat"/>
              </a:rPr>
              <a:t>Профілізація </a:t>
            </a:r>
            <a:r>
              <a:rPr lang="en-US" sz="1800" b="1" dirty="0">
                <a:solidFill>
                  <a:srgbClr val="1C191A"/>
                </a:solidFill>
                <a:latin typeface="Montserrat"/>
                <a:ea typeface="Montserrat"/>
                <a:cs typeface="Montserrat"/>
                <a:sym typeface="Montserrat"/>
              </a:rPr>
              <a:t>vs  </a:t>
            </a:r>
            <a:r>
              <a:rPr lang="uk-UA" sz="1800" b="1" dirty="0">
                <a:solidFill>
                  <a:srgbClr val="1C191A"/>
                </a:solidFill>
                <a:latin typeface="Montserrat"/>
                <a:ea typeface="Montserrat"/>
                <a:cs typeface="Montserrat"/>
                <a:sym typeface="Montserrat"/>
              </a:rPr>
              <a:t>профорієнтація в академічному ліцеї</a:t>
            </a:r>
            <a:endParaRPr lang="uk-UA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C161184-B383-4CE4-BD5B-CEBF8E973F7C}"/>
              </a:ext>
            </a:extLst>
          </p:cNvPr>
          <p:cNvSpPr txBox="1"/>
          <p:nvPr/>
        </p:nvSpPr>
        <p:spPr>
          <a:xfrm>
            <a:off x="1745302" y="5478157"/>
            <a:ext cx="371856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1" i="0" u="none" strike="noStrike" cap="none" dirty="0">
                <a:solidFill>
                  <a:srgbClr val="1C191A"/>
                </a:solidFill>
                <a:latin typeface="Montserrat" panose="020B0604020202020204" charset="-52"/>
                <a:ea typeface="Hammersmith One"/>
                <a:cs typeface="Hammersmith One"/>
                <a:sym typeface="Hammersmith One"/>
              </a:rPr>
              <a:t>ОЛЕКСАНДРА ГРАБОВСЬКА</a:t>
            </a:r>
            <a:endParaRPr lang="uk-UA" b="1" dirty="0">
              <a:latin typeface="Montserrat" panose="020B0604020202020204" charset="-52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rgbClr val="1C191A"/>
                </a:solidFill>
                <a:latin typeface="Montserrat"/>
                <a:ea typeface="Montserrat"/>
                <a:cs typeface="Montserrat"/>
                <a:sym typeface="Montserrat"/>
              </a:rPr>
              <a:t>Р</a:t>
            </a:r>
            <a:r>
              <a:rPr lang="ru-RU" sz="1800" b="1" i="0" u="none" strike="noStrike" cap="none" dirty="0">
                <a:solidFill>
                  <a:srgbClr val="1C191A"/>
                </a:solidFill>
                <a:latin typeface="Montserrat"/>
                <a:ea typeface="Montserrat"/>
                <a:cs typeface="Montserrat"/>
                <a:sym typeface="Montserrat"/>
              </a:rPr>
              <a:t>обота з</a:t>
            </a:r>
            <a:r>
              <a:rPr lang="uk-UA" sz="1800" b="1" i="0" u="none" strike="noStrike" cap="none" dirty="0">
                <a:solidFill>
                  <a:srgbClr val="1C191A"/>
                </a:solidFill>
                <a:latin typeface="Montserrat"/>
                <a:ea typeface="Montserrat"/>
                <a:cs typeface="Montserrat"/>
                <a:sym typeface="Montserrat"/>
              </a:rPr>
              <a:t> філологічно  обдарованими дітьми</a:t>
            </a:r>
            <a:endParaRPr lang="uk-UA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646EFC-3C69-4DB9-98A9-228F2953B7F4}"/>
              </a:ext>
            </a:extLst>
          </p:cNvPr>
          <p:cNvSpPr txBox="1"/>
          <p:nvPr/>
        </p:nvSpPr>
        <p:spPr>
          <a:xfrm>
            <a:off x="914400" y="7239113"/>
            <a:ext cx="371856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1" i="0" u="none" strike="noStrike" cap="none" dirty="0">
                <a:solidFill>
                  <a:srgbClr val="1C191A"/>
                </a:solidFill>
                <a:latin typeface="Montserrat" panose="020B0604020202020204" charset="-52"/>
                <a:ea typeface="Hammersmith One"/>
                <a:cs typeface="Hammersmith One"/>
                <a:sym typeface="Hammersmith One"/>
              </a:rPr>
              <a:t>МАРІЯ НОВА</a:t>
            </a:r>
            <a:endParaRPr lang="uk-UA" b="1" dirty="0">
              <a:latin typeface="Montserrat" panose="020B0604020202020204" charset="-52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dirty="0">
                <a:solidFill>
                  <a:srgbClr val="1C191A"/>
                </a:solidFill>
                <a:latin typeface="Montserrat"/>
                <a:sym typeface="Montserrat"/>
              </a:rPr>
              <a:t>Філологічні обрії 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dirty="0">
                <a:solidFill>
                  <a:srgbClr val="1C191A"/>
                </a:solidFill>
                <a:latin typeface="Montserrat"/>
                <a:sym typeface="Montserrat"/>
              </a:rPr>
              <a:t>педагога-інноватора</a:t>
            </a:r>
            <a:endParaRPr lang="uk-UA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C199948-DE09-4B3F-AF8D-3E60A7770142}"/>
              </a:ext>
            </a:extLst>
          </p:cNvPr>
          <p:cNvSpPr txBox="1"/>
          <p:nvPr/>
        </p:nvSpPr>
        <p:spPr>
          <a:xfrm>
            <a:off x="3253901" y="1136371"/>
            <a:ext cx="37033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 b="1" i="0" u="none" strike="noStrike" cap="none" dirty="0">
                <a:solidFill>
                  <a:srgbClr val="1C191A"/>
                </a:solidFill>
                <a:latin typeface="Montserrat"/>
                <a:ea typeface="Montserrat"/>
                <a:cs typeface="Montserrat"/>
                <a:sym typeface="Montserrat"/>
              </a:rPr>
              <a:t>ПЛАН  РОБОТИ</a:t>
            </a:r>
            <a:endParaRPr lang="uk-UA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338327"/>
            <a:ext cx="561340" cy="8452485"/>
          </a:xfrm>
          <a:custGeom>
            <a:avLst/>
            <a:gdLst/>
            <a:ahLst/>
            <a:cxnLst/>
            <a:rect l="l" t="t" r="r" b="b"/>
            <a:pathLst>
              <a:path w="561340" h="8452485">
                <a:moveTo>
                  <a:pt x="560832" y="0"/>
                </a:moveTo>
                <a:lnTo>
                  <a:pt x="0" y="0"/>
                </a:lnTo>
                <a:lnTo>
                  <a:pt x="0" y="8452104"/>
                </a:lnTo>
                <a:lnTo>
                  <a:pt x="560832" y="8452104"/>
                </a:lnTo>
                <a:lnTo>
                  <a:pt x="560832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 lang="uk-UA" dirty="0"/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37123" y="6626352"/>
            <a:ext cx="4618586" cy="2327114"/>
          </a:xfrm>
          <a:prstGeom prst="rect">
            <a:avLst/>
          </a:prstGeom>
        </p:spPr>
      </p:pic>
      <p:sp>
        <p:nvSpPr>
          <p:cNvPr id="23" name="object 16">
            <a:extLst>
              <a:ext uri="{FF2B5EF4-FFF2-40B4-BE49-F238E27FC236}">
                <a16:creationId xmlns:a16="http://schemas.microsoft.com/office/drawing/2014/main" id="{4B05D4D4-2233-4101-A417-09B467427BFC}"/>
              </a:ext>
            </a:extLst>
          </p:cNvPr>
          <p:cNvSpPr txBox="1"/>
          <p:nvPr/>
        </p:nvSpPr>
        <p:spPr>
          <a:xfrm>
            <a:off x="27489" y="3048000"/>
            <a:ext cx="474489" cy="4354307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665"/>
              </a:lnSpc>
            </a:pPr>
            <a:r>
              <a:rPr sz="3200" b="1" spc="-5" dirty="0">
                <a:solidFill>
                  <a:srgbClr val="FAA91F"/>
                </a:solidFill>
                <a:latin typeface="Calibri"/>
                <a:cs typeface="Calibri"/>
              </a:rPr>
              <a:t>2</a:t>
            </a:r>
            <a:r>
              <a:rPr sz="3200" b="1" dirty="0">
                <a:solidFill>
                  <a:srgbClr val="FAA91F"/>
                </a:solidFill>
                <a:latin typeface="Calibri"/>
                <a:cs typeface="Calibri"/>
              </a:rPr>
              <a:t>3</a:t>
            </a:r>
            <a:r>
              <a:rPr sz="3200" b="1" spc="-130" dirty="0">
                <a:solidFill>
                  <a:srgbClr val="FAA91F"/>
                </a:solidFill>
                <a:latin typeface="Calibri"/>
                <a:cs typeface="Calibri"/>
              </a:rPr>
              <a:t> </a:t>
            </a:r>
            <a:r>
              <a:rPr sz="3200" b="1" spc="10" dirty="0">
                <a:solidFill>
                  <a:srgbClr val="FAA91F"/>
                </a:solidFill>
                <a:latin typeface="Calibri"/>
                <a:cs typeface="Calibri"/>
              </a:rPr>
              <a:t>л</a:t>
            </a:r>
            <a:r>
              <a:rPr sz="3200" b="1" spc="-5" dirty="0">
                <a:solidFill>
                  <a:srgbClr val="FAA91F"/>
                </a:solidFill>
                <a:latin typeface="Calibri"/>
                <a:cs typeface="Calibri"/>
              </a:rPr>
              <a:t>и</a:t>
            </a:r>
            <a:r>
              <a:rPr sz="3200" b="1" spc="75" dirty="0">
                <a:solidFill>
                  <a:srgbClr val="FAA91F"/>
                </a:solidFill>
                <a:latin typeface="Calibri"/>
                <a:cs typeface="Calibri"/>
              </a:rPr>
              <a:t>с</a:t>
            </a:r>
            <a:r>
              <a:rPr sz="3200" b="1" spc="55" dirty="0">
                <a:solidFill>
                  <a:srgbClr val="FAA91F"/>
                </a:solidFill>
                <a:latin typeface="Calibri"/>
                <a:cs typeface="Calibri"/>
              </a:rPr>
              <a:t>т</a:t>
            </a:r>
            <a:r>
              <a:rPr sz="3200" b="1" dirty="0">
                <a:solidFill>
                  <a:srgbClr val="FAA91F"/>
                </a:solidFill>
                <a:latin typeface="Calibri"/>
                <a:cs typeface="Calibri"/>
              </a:rPr>
              <a:t>о</a:t>
            </a:r>
            <a:r>
              <a:rPr sz="3200" b="1" spc="-10" dirty="0">
                <a:solidFill>
                  <a:srgbClr val="FAA91F"/>
                </a:solidFill>
                <a:latin typeface="Calibri"/>
                <a:cs typeface="Calibri"/>
              </a:rPr>
              <a:t>па</a:t>
            </a:r>
            <a:r>
              <a:rPr sz="3200" b="1" spc="-5" dirty="0">
                <a:solidFill>
                  <a:srgbClr val="FAA91F"/>
                </a:solidFill>
                <a:latin typeface="Calibri"/>
                <a:cs typeface="Calibri"/>
              </a:rPr>
              <a:t>д</a:t>
            </a:r>
            <a:r>
              <a:rPr sz="3200" b="1" dirty="0">
                <a:solidFill>
                  <a:srgbClr val="FAA91F"/>
                </a:solidFill>
                <a:latin typeface="Calibri"/>
                <a:cs typeface="Calibri"/>
              </a:rPr>
              <a:t>а</a:t>
            </a:r>
            <a:r>
              <a:rPr sz="3200" b="1" spc="-95" dirty="0">
                <a:solidFill>
                  <a:srgbClr val="FAA91F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FAA91F"/>
                </a:solidFill>
                <a:latin typeface="Calibri"/>
                <a:cs typeface="Calibri"/>
              </a:rPr>
              <a:t>2023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FE34D8-B311-4315-96DE-4B886E9C4743}"/>
              </a:ext>
            </a:extLst>
          </p:cNvPr>
          <p:cNvSpPr txBox="1"/>
          <p:nvPr/>
        </p:nvSpPr>
        <p:spPr>
          <a:xfrm>
            <a:off x="1377761" y="1301520"/>
            <a:ext cx="4618585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1" dirty="0"/>
              <a:t>ПРИКЛАД ІНДИВІДУАЛЬНОЇ ОСВІТНЬОЇ ТРАЄКТОРІЇ </a:t>
            </a:r>
            <a:r>
              <a:rPr lang="ru-RU" sz="1800" b="1" dirty="0"/>
              <a:t>УЧНЯ (МАКСИМАЛЬНЕ НАВАНТАЖЕННЯ 33 ГОД/ ТИЖДЕНЬ) </a:t>
            </a:r>
          </a:p>
          <a:p>
            <a:r>
              <a:rPr lang="ru-RU" sz="1800" b="1" dirty="0"/>
              <a:t>ЗА ПРОФЕСІЙНИМ ПРОФІЛЕМ НАВЧАННЯ:</a:t>
            </a:r>
          </a:p>
          <a:p>
            <a:r>
              <a:rPr lang="uk-UA" sz="1800" i="1" dirty="0"/>
              <a:t>- </a:t>
            </a:r>
            <a:r>
              <a:rPr lang="uk-UA" sz="1800" b="1" i="1" dirty="0">
                <a:solidFill>
                  <a:srgbClr val="FF0000"/>
                </a:solidFill>
              </a:rPr>
              <a:t>обов’язковий навчальний напрям </a:t>
            </a:r>
            <a:r>
              <a:rPr lang="uk-UA" sz="1800" dirty="0"/>
              <a:t>– 50% </a:t>
            </a:r>
            <a:r>
              <a:rPr lang="ru-RU" sz="1800" dirty="0"/>
              <a:t>(16,5 год/</a:t>
            </a:r>
            <a:r>
              <a:rPr lang="ru-RU" sz="1800" dirty="0" err="1"/>
              <a:t>тиждень</a:t>
            </a:r>
            <a:r>
              <a:rPr lang="ru-RU" sz="1800" dirty="0"/>
              <a:t>) для </a:t>
            </a:r>
            <a:r>
              <a:rPr lang="ru-RU" sz="1800" dirty="0" err="1"/>
              <a:t>вивчення</a:t>
            </a:r>
            <a:r>
              <a:rPr lang="ru-RU" sz="1800" dirty="0"/>
              <a:t> </a:t>
            </a:r>
            <a:r>
              <a:rPr lang="ru-RU" sz="1800" dirty="0" err="1"/>
              <a:t>предметів</a:t>
            </a:r>
            <a:r>
              <a:rPr lang="ru-RU" sz="1800" dirty="0"/>
              <a:t> з </a:t>
            </a:r>
            <a:r>
              <a:rPr lang="uk-UA" sz="1800" dirty="0"/>
              <a:t>філологічного, математичного, соціального, природничого та технічного напрямів;</a:t>
            </a:r>
          </a:p>
          <a:p>
            <a:r>
              <a:rPr lang="uk-UA" sz="1800" i="1" dirty="0"/>
              <a:t>- </a:t>
            </a:r>
            <a:r>
              <a:rPr lang="uk-UA" sz="1800" b="1" i="1" dirty="0">
                <a:solidFill>
                  <a:srgbClr val="FF0000"/>
                </a:solidFill>
              </a:rPr>
              <a:t>індивідуальний навчальний напрям</a:t>
            </a:r>
            <a:r>
              <a:rPr lang="uk-UA" sz="1800" dirty="0"/>
              <a:t> – 30% </a:t>
            </a:r>
            <a:r>
              <a:rPr lang="ru-RU" sz="1800" dirty="0"/>
              <a:t>(9,9 год/</a:t>
            </a:r>
            <a:r>
              <a:rPr lang="ru-RU" sz="1800" dirty="0" err="1"/>
              <a:t>тиждень</a:t>
            </a:r>
            <a:r>
              <a:rPr lang="ru-RU" sz="1800" dirty="0"/>
              <a:t>) </a:t>
            </a:r>
            <a:r>
              <a:rPr lang="ru-RU" sz="1800" dirty="0" err="1"/>
              <a:t>учні</a:t>
            </a:r>
            <a:r>
              <a:rPr lang="ru-RU" sz="1800" dirty="0"/>
              <a:t> </a:t>
            </a:r>
            <a:r>
              <a:rPr lang="ru-RU" sz="1800" dirty="0" err="1"/>
              <a:t>відвідують</a:t>
            </a:r>
            <a:r>
              <a:rPr lang="ru-RU" sz="1800" dirty="0"/>
              <a:t> центри </a:t>
            </a:r>
            <a:r>
              <a:rPr lang="ru-RU" sz="1800" dirty="0" err="1"/>
              <a:t>професійної</a:t>
            </a:r>
            <a:r>
              <a:rPr lang="ru-RU" sz="1800" dirty="0"/>
              <a:t> освіти та </a:t>
            </a:r>
            <a:r>
              <a:rPr lang="ru-RU" sz="1800" dirty="0" err="1"/>
              <a:t>компетенцій</a:t>
            </a:r>
            <a:r>
              <a:rPr lang="ru-RU" sz="1800" dirty="0"/>
              <a:t>, </a:t>
            </a:r>
            <a:r>
              <a:rPr lang="ru-RU" sz="1800" dirty="0" err="1"/>
              <a:t>спеціаліальні</a:t>
            </a:r>
            <a:r>
              <a:rPr lang="ru-RU" sz="1800" dirty="0"/>
              <a:t> </a:t>
            </a:r>
            <a:r>
              <a:rPr lang="ru-RU" sz="1800" dirty="0" err="1"/>
              <a:t>майстерні</a:t>
            </a:r>
            <a:r>
              <a:rPr lang="ru-RU" sz="1800" dirty="0"/>
              <a:t> (</a:t>
            </a:r>
            <a:r>
              <a:rPr lang="ru-RU" sz="1800" dirty="0" err="1"/>
              <a:t>воркшопи</a:t>
            </a:r>
            <a:r>
              <a:rPr lang="ru-RU" sz="1800" dirty="0"/>
              <a:t>) у </a:t>
            </a:r>
            <a:r>
              <a:rPr lang="ru-RU" sz="1800" dirty="0" err="1"/>
              <a:t>профільній</a:t>
            </a:r>
            <a:r>
              <a:rPr lang="ru-RU" sz="1800" dirty="0"/>
              <a:t> </a:t>
            </a:r>
            <a:r>
              <a:rPr lang="ru-RU" sz="1800" dirty="0" err="1"/>
              <a:t>школі</a:t>
            </a:r>
            <a:r>
              <a:rPr lang="ru-RU" sz="1800" dirty="0"/>
              <a:t>, </a:t>
            </a:r>
            <a:r>
              <a:rPr lang="ru-RU" sz="1800" dirty="0" err="1"/>
              <a:t>щоб</a:t>
            </a:r>
            <a:r>
              <a:rPr lang="ru-RU" sz="1800" dirty="0"/>
              <a:t> </a:t>
            </a:r>
            <a:r>
              <a:rPr lang="ru-RU" sz="1800" dirty="0" err="1"/>
              <a:t>визначитися</a:t>
            </a:r>
            <a:r>
              <a:rPr lang="ru-RU" sz="1800" dirty="0"/>
              <a:t> із </a:t>
            </a:r>
            <a:r>
              <a:rPr lang="ru-RU" sz="1800" dirty="0" err="1"/>
              <a:t>фахом</a:t>
            </a:r>
            <a:r>
              <a:rPr lang="ru-RU" sz="1800" dirty="0"/>
              <a:t>; </a:t>
            </a:r>
          </a:p>
          <a:p>
            <a:r>
              <a:rPr lang="uk-UA" sz="1800" i="1" dirty="0"/>
              <a:t>- </a:t>
            </a:r>
            <a:r>
              <a:rPr lang="ru-RU" sz="1800" b="1" i="1" dirty="0" err="1">
                <a:solidFill>
                  <a:srgbClr val="FF0000"/>
                </a:solidFill>
              </a:rPr>
              <a:t>варіативна</a:t>
            </a:r>
            <a:r>
              <a:rPr lang="ru-RU" sz="1800" b="1" i="1" dirty="0">
                <a:solidFill>
                  <a:srgbClr val="FF0000"/>
                </a:solidFill>
              </a:rPr>
              <a:t> </a:t>
            </a:r>
            <a:r>
              <a:rPr lang="uk-UA" sz="1800" b="1" i="1" dirty="0">
                <a:solidFill>
                  <a:srgbClr val="FF0000"/>
                </a:solidFill>
              </a:rPr>
              <a:t>обов’язкова складова</a:t>
            </a:r>
            <a:r>
              <a:rPr lang="uk-UA" sz="1800" dirty="0"/>
              <a:t> –</a:t>
            </a:r>
            <a:r>
              <a:rPr lang="uk-UA" sz="1800" b="1" i="1" dirty="0">
                <a:solidFill>
                  <a:srgbClr val="FF0000"/>
                </a:solidFill>
              </a:rPr>
              <a:t> </a:t>
            </a:r>
            <a:r>
              <a:rPr lang="ru-RU" sz="1800" i="1" dirty="0"/>
              <a:t>20% </a:t>
            </a:r>
            <a:r>
              <a:rPr lang="uk-UA" sz="1800" i="1" dirty="0"/>
              <a:t>(6,6 год/тиждень</a:t>
            </a:r>
            <a:r>
              <a:rPr lang="uk-UA" sz="1800" dirty="0"/>
              <a:t>)  обов’язкове вивчення мистецтва, технологій, </a:t>
            </a:r>
            <a:r>
              <a:rPr lang="ru-RU" sz="1800" dirty="0" err="1"/>
              <a:t>музики</a:t>
            </a:r>
            <a:r>
              <a:rPr lang="ru-RU" sz="1800" dirty="0"/>
              <a:t>, </a:t>
            </a:r>
            <a:r>
              <a:rPr lang="ru-RU" sz="1800" dirty="0" err="1"/>
              <a:t>бізнесу</a:t>
            </a:r>
            <a:r>
              <a:rPr lang="ru-RU" sz="1800" dirty="0"/>
              <a:t> </a:t>
            </a:r>
            <a:r>
              <a:rPr lang="ru-RU" sz="1800" dirty="0" err="1"/>
              <a:t>тощо</a:t>
            </a:r>
            <a:r>
              <a:rPr lang="ru-RU" sz="1800" dirty="0"/>
              <a:t>, </a:t>
            </a:r>
            <a:r>
              <a:rPr lang="ru-RU" sz="1800" dirty="0" err="1"/>
              <a:t>розвиток</a:t>
            </a:r>
            <a:r>
              <a:rPr lang="ru-RU" sz="1800" dirty="0"/>
              <a:t> </a:t>
            </a:r>
            <a:r>
              <a:rPr lang="ru-RU" sz="1800" dirty="0" err="1"/>
              <a:t>комунікативних</a:t>
            </a:r>
            <a:r>
              <a:rPr lang="ru-RU" sz="1800" dirty="0"/>
              <a:t> і </a:t>
            </a:r>
            <a:r>
              <a:rPr lang="uk-UA" sz="1800" dirty="0"/>
              <a:t>соціальних навичок, </a:t>
            </a:r>
            <a:r>
              <a:rPr lang="en-US" sz="1800" dirty="0"/>
              <a:t>soft skills</a:t>
            </a:r>
            <a:r>
              <a:rPr lang="uk-UA" sz="1800" dirty="0"/>
              <a:t>.</a:t>
            </a:r>
            <a:endParaRPr lang="ru-RU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262127"/>
            <a:ext cx="561340" cy="8452485"/>
          </a:xfrm>
          <a:custGeom>
            <a:avLst/>
            <a:gdLst/>
            <a:ahLst/>
            <a:cxnLst/>
            <a:rect l="l" t="t" r="r" b="b"/>
            <a:pathLst>
              <a:path w="561340" h="8452485">
                <a:moveTo>
                  <a:pt x="560832" y="0"/>
                </a:moveTo>
                <a:lnTo>
                  <a:pt x="0" y="0"/>
                </a:lnTo>
                <a:lnTo>
                  <a:pt x="0" y="8452104"/>
                </a:lnTo>
                <a:lnTo>
                  <a:pt x="560832" y="8452104"/>
                </a:lnTo>
                <a:lnTo>
                  <a:pt x="560832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10" name="object 27">
            <a:extLst>
              <a:ext uri="{FF2B5EF4-FFF2-40B4-BE49-F238E27FC236}">
                <a16:creationId xmlns:a16="http://schemas.microsoft.com/office/drawing/2014/main" id="{4284004B-E13D-4451-95BF-9D89C90B9B1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4724" y="641617"/>
            <a:ext cx="2618232" cy="1633727"/>
          </a:xfrm>
          <a:prstGeom prst="rect">
            <a:avLst/>
          </a:prstGeom>
        </p:spPr>
      </p:pic>
      <p:pic>
        <p:nvPicPr>
          <p:cNvPr id="11" name="object 22">
            <a:extLst>
              <a:ext uri="{FF2B5EF4-FFF2-40B4-BE49-F238E27FC236}">
                <a16:creationId xmlns:a16="http://schemas.microsoft.com/office/drawing/2014/main" id="{C846317E-574C-4535-BBB0-884704853E52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81486" y="7479682"/>
            <a:ext cx="2266028" cy="1726602"/>
          </a:xfrm>
          <a:prstGeom prst="rect">
            <a:avLst/>
          </a:prstGeom>
        </p:spPr>
      </p:pic>
      <p:sp>
        <p:nvSpPr>
          <p:cNvPr id="13" name="object 16">
            <a:extLst>
              <a:ext uri="{FF2B5EF4-FFF2-40B4-BE49-F238E27FC236}">
                <a16:creationId xmlns:a16="http://schemas.microsoft.com/office/drawing/2014/main" id="{208F94AD-7B68-4146-B5D2-06A9D99A1B98}"/>
              </a:ext>
            </a:extLst>
          </p:cNvPr>
          <p:cNvSpPr txBox="1"/>
          <p:nvPr/>
        </p:nvSpPr>
        <p:spPr>
          <a:xfrm>
            <a:off x="27489" y="3048000"/>
            <a:ext cx="474489" cy="4354307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665"/>
              </a:lnSpc>
            </a:pPr>
            <a:r>
              <a:rPr sz="3200" b="1" spc="-5" dirty="0">
                <a:solidFill>
                  <a:srgbClr val="FAA91F"/>
                </a:solidFill>
                <a:latin typeface="Calibri"/>
                <a:cs typeface="Calibri"/>
              </a:rPr>
              <a:t>2</a:t>
            </a:r>
            <a:r>
              <a:rPr sz="3200" b="1" dirty="0">
                <a:solidFill>
                  <a:srgbClr val="FAA91F"/>
                </a:solidFill>
                <a:latin typeface="Calibri"/>
                <a:cs typeface="Calibri"/>
              </a:rPr>
              <a:t>3</a:t>
            </a:r>
            <a:r>
              <a:rPr sz="3200" b="1" spc="-130" dirty="0">
                <a:solidFill>
                  <a:srgbClr val="FAA91F"/>
                </a:solidFill>
                <a:latin typeface="Calibri"/>
                <a:cs typeface="Calibri"/>
              </a:rPr>
              <a:t> </a:t>
            </a:r>
            <a:r>
              <a:rPr sz="3200" b="1" spc="10" dirty="0">
                <a:solidFill>
                  <a:srgbClr val="FAA91F"/>
                </a:solidFill>
                <a:latin typeface="Calibri"/>
                <a:cs typeface="Calibri"/>
              </a:rPr>
              <a:t>л</a:t>
            </a:r>
            <a:r>
              <a:rPr sz="3200" b="1" spc="-5" dirty="0">
                <a:solidFill>
                  <a:srgbClr val="FAA91F"/>
                </a:solidFill>
                <a:latin typeface="Calibri"/>
                <a:cs typeface="Calibri"/>
              </a:rPr>
              <a:t>и</a:t>
            </a:r>
            <a:r>
              <a:rPr sz="3200" b="1" spc="75" dirty="0">
                <a:solidFill>
                  <a:srgbClr val="FAA91F"/>
                </a:solidFill>
                <a:latin typeface="Calibri"/>
                <a:cs typeface="Calibri"/>
              </a:rPr>
              <a:t>с</a:t>
            </a:r>
            <a:r>
              <a:rPr sz="3200" b="1" spc="55" dirty="0">
                <a:solidFill>
                  <a:srgbClr val="FAA91F"/>
                </a:solidFill>
                <a:latin typeface="Calibri"/>
                <a:cs typeface="Calibri"/>
              </a:rPr>
              <a:t>т</a:t>
            </a:r>
            <a:r>
              <a:rPr sz="3200" b="1" dirty="0">
                <a:solidFill>
                  <a:srgbClr val="FAA91F"/>
                </a:solidFill>
                <a:latin typeface="Calibri"/>
                <a:cs typeface="Calibri"/>
              </a:rPr>
              <a:t>о</a:t>
            </a:r>
            <a:r>
              <a:rPr sz="3200" b="1" spc="-10" dirty="0">
                <a:solidFill>
                  <a:srgbClr val="FAA91F"/>
                </a:solidFill>
                <a:latin typeface="Calibri"/>
                <a:cs typeface="Calibri"/>
              </a:rPr>
              <a:t>па</a:t>
            </a:r>
            <a:r>
              <a:rPr sz="3200" b="1" spc="-5" dirty="0">
                <a:solidFill>
                  <a:srgbClr val="FAA91F"/>
                </a:solidFill>
                <a:latin typeface="Calibri"/>
                <a:cs typeface="Calibri"/>
              </a:rPr>
              <a:t>д</a:t>
            </a:r>
            <a:r>
              <a:rPr sz="3200" b="1" dirty="0">
                <a:solidFill>
                  <a:srgbClr val="FAA91F"/>
                </a:solidFill>
                <a:latin typeface="Calibri"/>
                <a:cs typeface="Calibri"/>
              </a:rPr>
              <a:t>а</a:t>
            </a:r>
            <a:r>
              <a:rPr sz="3200" b="1" spc="-95" dirty="0">
                <a:solidFill>
                  <a:srgbClr val="FAA91F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FAA91F"/>
                </a:solidFill>
                <a:latin typeface="Calibri"/>
                <a:cs typeface="Calibri"/>
              </a:rPr>
              <a:t>2023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C5F9D0E-BE63-43C7-A7E1-A05B57C304A9}"/>
              </a:ext>
            </a:extLst>
          </p:cNvPr>
          <p:cNvSpPr txBox="1"/>
          <p:nvPr/>
        </p:nvSpPr>
        <p:spPr>
          <a:xfrm>
            <a:off x="1222186" y="2547497"/>
            <a:ext cx="470154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1800" b="1" dirty="0">
                <a:solidFill>
                  <a:schemeClr val="tx1"/>
                </a:solidFill>
              </a:rPr>
              <a:t>ІНДИВІДУАЛЬНА ОСВІТНЯ ТРАЄКТОРІЯ </a:t>
            </a:r>
            <a:r>
              <a:rPr lang="ru-RU" sz="1800" b="1" dirty="0">
                <a:solidFill>
                  <a:schemeClr val="tx1"/>
                </a:solidFill>
              </a:rPr>
              <a:t>УЧНЯ</a:t>
            </a:r>
          </a:p>
          <a:p>
            <a:pPr algn="ctr"/>
            <a:r>
              <a:rPr lang="ru-RU" sz="1800" b="1" dirty="0">
                <a:solidFill>
                  <a:schemeClr val="tx1"/>
                </a:solidFill>
              </a:rPr>
              <a:t> (МАКСИМАЛЬНЕ НАВАНТАЖЕННЯ </a:t>
            </a:r>
          </a:p>
          <a:p>
            <a:pPr algn="ctr"/>
            <a:r>
              <a:rPr lang="ru-RU" sz="1800" b="1" dirty="0">
                <a:solidFill>
                  <a:schemeClr val="tx1"/>
                </a:solidFill>
              </a:rPr>
              <a:t>33 ГОД/ ТИЖДЕНЬ) </a:t>
            </a:r>
          </a:p>
          <a:p>
            <a:r>
              <a:rPr lang="ru-RU" sz="1800" b="1" dirty="0">
                <a:solidFill>
                  <a:schemeClr val="tx1"/>
                </a:solidFill>
              </a:rPr>
              <a:t>ЗА АКАДЕМІЧНИМ ПРОФІЛЕМ НАВЧАННЯ:</a:t>
            </a:r>
          </a:p>
          <a:p>
            <a:r>
              <a:rPr lang="uk-UA" sz="1800" i="1" dirty="0"/>
              <a:t>- </a:t>
            </a:r>
            <a:r>
              <a:rPr lang="uk-UA" sz="1800" b="1" i="1" dirty="0">
                <a:solidFill>
                  <a:srgbClr val="FF0000"/>
                </a:solidFill>
              </a:rPr>
              <a:t>обов’язковий навчальний напрям </a:t>
            </a:r>
            <a:r>
              <a:rPr lang="uk-UA" sz="1800" dirty="0"/>
              <a:t>– 50 % </a:t>
            </a:r>
            <a:r>
              <a:rPr lang="ru-RU" sz="1800" dirty="0"/>
              <a:t>(16,5 год на </a:t>
            </a:r>
            <a:r>
              <a:rPr lang="ru-RU" sz="1800" dirty="0" err="1"/>
              <a:t>тиждень</a:t>
            </a:r>
            <a:r>
              <a:rPr lang="ru-RU" sz="1800" dirty="0"/>
              <a:t>) для </a:t>
            </a:r>
            <a:r>
              <a:rPr lang="ru-RU" sz="1800" dirty="0" err="1"/>
              <a:t>вивчення</a:t>
            </a:r>
            <a:r>
              <a:rPr lang="ru-RU" sz="1800" dirty="0"/>
              <a:t> </a:t>
            </a:r>
            <a:r>
              <a:rPr lang="ru-RU" sz="1800" dirty="0" err="1"/>
              <a:t>предметів</a:t>
            </a:r>
            <a:r>
              <a:rPr lang="ru-RU" sz="1800" dirty="0"/>
              <a:t> </a:t>
            </a:r>
            <a:r>
              <a:rPr lang="ru-RU" sz="1800" dirty="0" err="1"/>
              <a:t>академічного</a:t>
            </a:r>
            <a:r>
              <a:rPr lang="ru-RU" sz="1800" dirty="0"/>
              <a:t> циклу для </a:t>
            </a:r>
            <a:r>
              <a:rPr lang="ru-RU" sz="1800" dirty="0" err="1"/>
              <a:t>отримання</a:t>
            </a:r>
            <a:r>
              <a:rPr lang="ru-RU" sz="1800" dirty="0"/>
              <a:t> </a:t>
            </a:r>
            <a:r>
              <a:rPr lang="ru-RU" sz="1800" dirty="0" err="1"/>
              <a:t>атестату</a:t>
            </a:r>
            <a:r>
              <a:rPr lang="ru-RU" sz="1800" dirty="0"/>
              <a:t>;</a:t>
            </a:r>
          </a:p>
          <a:p>
            <a:r>
              <a:rPr lang="uk-UA" sz="1800" i="1" dirty="0"/>
              <a:t>- </a:t>
            </a:r>
            <a:r>
              <a:rPr lang="uk-UA" sz="1800" b="1" i="1" dirty="0">
                <a:solidFill>
                  <a:srgbClr val="FF0000"/>
                </a:solidFill>
              </a:rPr>
              <a:t>індивідуальний навчальний напрям</a:t>
            </a:r>
            <a:r>
              <a:rPr lang="uk-UA" sz="1800" i="1" dirty="0"/>
              <a:t>  </a:t>
            </a:r>
            <a:r>
              <a:rPr lang="uk-UA" sz="1800" dirty="0"/>
              <a:t>–  30% </a:t>
            </a:r>
            <a:r>
              <a:rPr lang="ru-RU" sz="1800" dirty="0"/>
              <a:t>(9,9 год на </a:t>
            </a:r>
            <a:r>
              <a:rPr lang="ru-RU" sz="1800" dirty="0" err="1"/>
              <a:t>тиждень</a:t>
            </a:r>
            <a:r>
              <a:rPr lang="ru-RU" sz="1800" dirty="0"/>
              <a:t>) для </a:t>
            </a:r>
            <a:r>
              <a:rPr lang="ru-RU" sz="1800" dirty="0" err="1"/>
              <a:t>вивчення</a:t>
            </a:r>
            <a:r>
              <a:rPr lang="ru-RU" sz="1800" dirty="0"/>
              <a:t> </a:t>
            </a:r>
            <a:r>
              <a:rPr lang="ru-RU" sz="1800" dirty="0" err="1"/>
              <a:t>індивідуаль</a:t>
            </a:r>
            <a:r>
              <a:rPr lang="uk-UA" sz="1800" dirty="0"/>
              <a:t>но обраних предметів із обов’язкового навчального напряму для досягнення освітніх результатів на рівні вищому за базовий </a:t>
            </a:r>
            <a:r>
              <a:rPr lang="ru-RU" sz="1800" dirty="0"/>
              <a:t>для </a:t>
            </a:r>
            <a:r>
              <a:rPr lang="ru-RU" sz="1800" dirty="0" err="1"/>
              <a:t>вступу</a:t>
            </a:r>
            <a:r>
              <a:rPr lang="ru-RU" sz="1800" dirty="0"/>
              <a:t> до </a:t>
            </a:r>
            <a:r>
              <a:rPr lang="ru-RU" sz="1800" dirty="0" err="1"/>
              <a:t>вишів</a:t>
            </a:r>
            <a:r>
              <a:rPr lang="ru-RU" sz="1800" dirty="0"/>
              <a:t> ЗНО;</a:t>
            </a:r>
          </a:p>
          <a:p>
            <a:r>
              <a:rPr lang="ru-RU" sz="1800" i="1" dirty="0"/>
              <a:t>- </a:t>
            </a:r>
            <a:r>
              <a:rPr lang="ru-RU" sz="1800" b="1" i="1" dirty="0" err="1">
                <a:solidFill>
                  <a:srgbClr val="FF0000"/>
                </a:solidFill>
              </a:rPr>
              <a:t>варіативна</a:t>
            </a:r>
            <a:r>
              <a:rPr lang="ru-RU" sz="1800" b="1" i="1" dirty="0">
                <a:solidFill>
                  <a:srgbClr val="FF0000"/>
                </a:solidFill>
              </a:rPr>
              <a:t> </a:t>
            </a:r>
            <a:r>
              <a:rPr lang="ru-RU" sz="1800" b="1" i="1" dirty="0" err="1">
                <a:solidFill>
                  <a:srgbClr val="FF0000"/>
                </a:solidFill>
              </a:rPr>
              <a:t>обов’язкова</a:t>
            </a:r>
            <a:r>
              <a:rPr lang="ru-RU" sz="1800" b="1" i="1" dirty="0">
                <a:solidFill>
                  <a:srgbClr val="FF0000"/>
                </a:solidFill>
              </a:rPr>
              <a:t> </a:t>
            </a:r>
            <a:r>
              <a:rPr lang="ru-RU" sz="1800" b="1" i="1" dirty="0" err="1">
                <a:solidFill>
                  <a:srgbClr val="FF0000"/>
                </a:solidFill>
              </a:rPr>
              <a:t>складова</a:t>
            </a:r>
            <a:r>
              <a:rPr lang="ru-RU" sz="1800" b="1" i="1" dirty="0">
                <a:solidFill>
                  <a:srgbClr val="FF0000"/>
                </a:solidFill>
              </a:rPr>
              <a:t> </a:t>
            </a:r>
            <a:r>
              <a:rPr lang="uk-UA" sz="1800" b="1" i="1" dirty="0">
                <a:solidFill>
                  <a:srgbClr val="FF0000"/>
                </a:solidFill>
              </a:rPr>
              <a:t> </a:t>
            </a:r>
            <a:r>
              <a:rPr lang="uk-UA" sz="1800" dirty="0"/>
              <a:t>– </a:t>
            </a:r>
            <a:r>
              <a:rPr lang="ru-RU" sz="1800" i="1" dirty="0"/>
              <a:t>20% </a:t>
            </a:r>
            <a:r>
              <a:rPr lang="ru-RU" sz="1800" dirty="0"/>
              <a:t>(6,6 год на </a:t>
            </a:r>
            <a:r>
              <a:rPr lang="uk-UA" sz="1800" dirty="0"/>
              <a:t>тиждень) – обов’язкове вивчення варіативного  </a:t>
            </a:r>
            <a:r>
              <a:rPr lang="ru-RU" sz="1800" dirty="0"/>
              <a:t>циклу (</a:t>
            </a:r>
            <a:r>
              <a:rPr lang="ru-RU" sz="1800" dirty="0" err="1"/>
              <a:t>мистецтво</a:t>
            </a:r>
            <a:r>
              <a:rPr lang="ru-RU" sz="1800" dirty="0"/>
              <a:t>, </a:t>
            </a:r>
            <a:r>
              <a:rPr lang="ru-RU" sz="1800" dirty="0" err="1"/>
              <a:t>технології</a:t>
            </a:r>
            <a:r>
              <a:rPr lang="ru-RU" sz="1800" dirty="0"/>
              <a:t>, </a:t>
            </a:r>
            <a:r>
              <a:rPr lang="ru-RU" sz="1800" dirty="0" err="1"/>
              <a:t>музика</a:t>
            </a:r>
            <a:r>
              <a:rPr lang="ru-RU" sz="1800" dirty="0"/>
              <a:t>, </a:t>
            </a:r>
            <a:r>
              <a:rPr lang="ru-RU" sz="1800" dirty="0" err="1"/>
              <a:t>бізнес</a:t>
            </a:r>
            <a:r>
              <a:rPr lang="ru-RU" sz="1800" dirty="0"/>
              <a:t> </a:t>
            </a:r>
            <a:r>
              <a:rPr lang="ru-RU" sz="1800" dirty="0" err="1"/>
              <a:t>тощо</a:t>
            </a:r>
            <a:r>
              <a:rPr lang="ru-RU" sz="1800" dirty="0"/>
              <a:t>), </a:t>
            </a:r>
            <a:r>
              <a:rPr lang="ru-RU" sz="1800" dirty="0" err="1"/>
              <a:t>спрямоване</a:t>
            </a:r>
            <a:r>
              <a:rPr lang="ru-RU" sz="1800" dirty="0"/>
              <a:t> на </a:t>
            </a:r>
            <a:r>
              <a:rPr lang="ru-RU" sz="1800" dirty="0" err="1"/>
              <a:t>розвиток</a:t>
            </a:r>
            <a:r>
              <a:rPr lang="ru-RU" sz="1800" dirty="0"/>
              <a:t> </a:t>
            </a:r>
            <a:r>
              <a:rPr lang="ru-RU" sz="1800" dirty="0" err="1"/>
              <a:t>комунікативних</a:t>
            </a:r>
            <a:r>
              <a:rPr lang="ru-RU" sz="1800" dirty="0"/>
              <a:t>, </a:t>
            </a:r>
            <a:r>
              <a:rPr lang="ru-RU" sz="1800" dirty="0" err="1"/>
              <a:t>соціальних</a:t>
            </a:r>
            <a:r>
              <a:rPr lang="ru-RU" sz="1800" dirty="0"/>
              <a:t> </a:t>
            </a:r>
            <a:r>
              <a:rPr lang="ru-RU" sz="1800" dirty="0" err="1"/>
              <a:t>навичок</a:t>
            </a:r>
            <a:r>
              <a:rPr lang="ru-RU" sz="1800" dirty="0"/>
              <a:t>, </a:t>
            </a:r>
            <a:r>
              <a:rPr lang="ru-RU" sz="1800" dirty="0" err="1"/>
              <a:t>емоційного</a:t>
            </a:r>
            <a:r>
              <a:rPr lang="ru-RU" sz="1800" dirty="0"/>
              <a:t> </a:t>
            </a:r>
            <a:r>
              <a:rPr lang="ru-RU" sz="1800" dirty="0" err="1"/>
              <a:t>інтелекту</a:t>
            </a:r>
            <a:r>
              <a:rPr lang="ru-RU" sz="1800" dirty="0"/>
              <a:t> – </a:t>
            </a:r>
            <a:r>
              <a:rPr lang="ru-RU" sz="1800" dirty="0" err="1"/>
              <a:t>soft</a:t>
            </a:r>
            <a:r>
              <a:rPr lang="ru-RU" sz="1800" dirty="0"/>
              <a:t> </a:t>
            </a:r>
            <a:r>
              <a:rPr lang="en-US" sz="1800" dirty="0"/>
              <a:t>skills</a:t>
            </a:r>
            <a:r>
              <a:rPr lang="uk-UA" sz="1800" dirty="0"/>
              <a:t>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405132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288</Words>
  <Application>Microsoft Office PowerPoint</Application>
  <PresentationFormat>Аркуш A4 (210x297 мм)</PresentationFormat>
  <Paragraphs>27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8" baseType="lpstr">
      <vt:lpstr>Arial</vt:lpstr>
      <vt:lpstr>Calibri</vt:lpstr>
      <vt:lpstr>Montserrat</vt:lpstr>
      <vt:lpstr>Office Theme</vt:lpstr>
      <vt:lpstr>Профілізація змісту і форм  навчання української мови й  літератури в контексті НУШ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Таня</dc:creator>
  <cp:lastModifiedBy>user</cp:lastModifiedBy>
  <cp:revision>6</cp:revision>
  <dcterms:created xsi:type="dcterms:W3CDTF">2023-11-22T18:19:56Z</dcterms:created>
  <dcterms:modified xsi:type="dcterms:W3CDTF">2023-11-22T19:23:30Z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2023-11-20T00:00:00Z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2023-11-22T00:00:00Z</vt:filetime>
  </property>
</Properties>
</file>