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65" r:id="rId3"/>
    <p:sldId id="268" r:id="rId4"/>
    <p:sldId id="264" r:id="rId5"/>
    <p:sldId id="257" r:id="rId6"/>
    <p:sldId id="263" r:id="rId7"/>
    <p:sldId id="262" r:id="rId8"/>
    <p:sldId id="259" r:id="rId9"/>
    <p:sldId id="261" r:id="rId10"/>
    <p:sldId id="260" r:id="rId11"/>
    <p:sldId id="278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ammersmith One" panose="020B0604020202020204" charset="0"/>
      <p:regular r:id="rId18"/>
    </p:embeddedFont>
    <p:embeddedFont>
      <p:font typeface="Montserrat" panose="00000500000000000000" pitchFamily="2" charset="-52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D7D1E1-71C0-4E88-A3CD-1770F46605E2}">
  <a:tblStyle styleId="{C3D7D1E1-71C0-4E88-A3CD-1770F46605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917" autoAdjust="0"/>
  </p:normalViewPr>
  <p:slideViewPr>
    <p:cSldViewPr snapToGrid="0">
      <p:cViewPr varScale="1">
        <p:scale>
          <a:sx n="34" d="100"/>
          <a:sy n="34" d="100"/>
        </p:scale>
        <p:origin x="856" y="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6955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4490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621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1342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6231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91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5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uk-UA" noProof="0" dirty="0"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3195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7426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339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3609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151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11930869" y="-144661"/>
            <a:ext cx="6357131" cy="10431661"/>
            <a:chOff x="0" y="-38100"/>
            <a:chExt cx="1674306" cy="2747433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1674306" cy="2709333"/>
            </a:xfrm>
            <a:custGeom>
              <a:avLst/>
              <a:gdLst/>
              <a:ahLst/>
              <a:cxnLst/>
              <a:rect l="l" t="t" r="r" b="b"/>
              <a:pathLst>
                <a:path w="1674306" h="2709333" extrusionOk="0">
                  <a:moveTo>
                    <a:pt x="0" y="0"/>
                  </a:moveTo>
                  <a:lnTo>
                    <a:pt x="1674306" y="0"/>
                  </a:lnTo>
                  <a:lnTo>
                    <a:pt x="167430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4902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3"/>
          <p:cNvGrpSpPr/>
          <p:nvPr/>
        </p:nvGrpSpPr>
        <p:grpSpPr>
          <a:xfrm>
            <a:off x="11930869" y="1443689"/>
            <a:ext cx="4476596" cy="6693575"/>
            <a:chOff x="0" y="0"/>
            <a:chExt cx="5968794" cy="8924766"/>
          </a:xfrm>
        </p:grpSpPr>
        <p:sp>
          <p:nvSpPr>
            <p:cNvPr id="88" name="Google Shape;88;p13"/>
            <p:cNvSpPr/>
            <p:nvPr/>
          </p:nvSpPr>
          <p:spPr>
            <a:xfrm rot="10800000">
              <a:off x="0" y="0"/>
              <a:ext cx="5968794" cy="2996480"/>
            </a:xfrm>
            <a:custGeom>
              <a:avLst/>
              <a:gdLst/>
              <a:ahLst/>
              <a:cxnLst/>
              <a:rect l="l" t="t" r="r" b="b"/>
              <a:pathLst>
                <a:path w="5968794" h="2996480" extrusionOk="0">
                  <a:moveTo>
                    <a:pt x="0" y="0"/>
                  </a:moveTo>
                  <a:lnTo>
                    <a:pt x="5968794" y="0"/>
                  </a:lnTo>
                  <a:lnTo>
                    <a:pt x="5968794" y="2996480"/>
                  </a:lnTo>
                  <a:lnTo>
                    <a:pt x="0" y="29964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9" name="Google Shape;89;p13"/>
            <p:cNvSpPr/>
            <p:nvPr/>
          </p:nvSpPr>
          <p:spPr>
            <a:xfrm rot="10800000">
              <a:off x="0" y="2964143"/>
              <a:ext cx="5968794" cy="2996480"/>
            </a:xfrm>
            <a:custGeom>
              <a:avLst/>
              <a:gdLst/>
              <a:ahLst/>
              <a:cxnLst/>
              <a:rect l="l" t="t" r="r" b="b"/>
              <a:pathLst>
                <a:path w="5968794" h="2996480" extrusionOk="0">
                  <a:moveTo>
                    <a:pt x="0" y="0"/>
                  </a:moveTo>
                  <a:lnTo>
                    <a:pt x="5968794" y="0"/>
                  </a:lnTo>
                  <a:lnTo>
                    <a:pt x="5968794" y="2996480"/>
                  </a:lnTo>
                  <a:lnTo>
                    <a:pt x="0" y="29964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0" name="Google Shape;90;p13"/>
            <p:cNvSpPr/>
            <p:nvPr/>
          </p:nvSpPr>
          <p:spPr>
            <a:xfrm rot="10800000">
              <a:off x="0" y="5928286"/>
              <a:ext cx="5968794" cy="2996480"/>
            </a:xfrm>
            <a:custGeom>
              <a:avLst/>
              <a:gdLst/>
              <a:ahLst/>
              <a:cxnLst/>
              <a:rect l="l" t="t" r="r" b="b"/>
              <a:pathLst>
                <a:path w="5968794" h="2996480" extrusionOk="0">
                  <a:moveTo>
                    <a:pt x="0" y="0"/>
                  </a:moveTo>
                  <a:lnTo>
                    <a:pt x="5968794" y="0"/>
                  </a:lnTo>
                  <a:lnTo>
                    <a:pt x="5968794" y="2996479"/>
                  </a:lnTo>
                  <a:lnTo>
                    <a:pt x="0" y="29964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91" name="Google Shape;91;p13"/>
          <p:cNvSpPr/>
          <p:nvPr/>
        </p:nvSpPr>
        <p:spPr>
          <a:xfrm>
            <a:off x="14525024" y="7319"/>
            <a:ext cx="3762976" cy="5584350"/>
          </a:xfrm>
          <a:custGeom>
            <a:avLst/>
            <a:gdLst/>
            <a:ahLst/>
            <a:cxnLst/>
            <a:rect l="l" t="t" r="r" b="b"/>
            <a:pathLst>
              <a:path w="3762976" h="5584350" extrusionOk="0">
                <a:moveTo>
                  <a:pt x="0" y="0"/>
                </a:moveTo>
                <a:lnTo>
                  <a:pt x="3762976" y="0"/>
                </a:lnTo>
                <a:lnTo>
                  <a:pt x="3762976" y="5584350"/>
                </a:lnTo>
                <a:lnTo>
                  <a:pt x="0" y="55843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47286"/>
            </a:stretch>
          </a:blipFill>
          <a:ln>
            <a:noFill/>
          </a:ln>
        </p:spPr>
      </p:sp>
      <p:sp>
        <p:nvSpPr>
          <p:cNvPr id="92" name="Google Shape;92;p13"/>
          <p:cNvSpPr/>
          <p:nvPr/>
        </p:nvSpPr>
        <p:spPr>
          <a:xfrm>
            <a:off x="11930869" y="6791757"/>
            <a:ext cx="1768417" cy="3897382"/>
          </a:xfrm>
          <a:custGeom>
            <a:avLst/>
            <a:gdLst/>
            <a:ahLst/>
            <a:cxnLst/>
            <a:rect l="l" t="t" r="r" b="b"/>
            <a:pathLst>
              <a:path w="1768417" h="3897382" extrusionOk="0">
                <a:moveTo>
                  <a:pt x="0" y="0"/>
                </a:moveTo>
                <a:lnTo>
                  <a:pt x="1768418" y="0"/>
                </a:lnTo>
                <a:lnTo>
                  <a:pt x="1768418" y="3897382"/>
                </a:lnTo>
                <a:lnTo>
                  <a:pt x="0" y="38973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24134" b="-2468"/>
            </a:stretch>
          </a:blipFill>
          <a:ln>
            <a:noFill/>
          </a:ln>
        </p:spPr>
      </p:sp>
      <p:sp>
        <p:nvSpPr>
          <p:cNvPr id="93" name="Google Shape;93;p13"/>
          <p:cNvSpPr/>
          <p:nvPr/>
        </p:nvSpPr>
        <p:spPr>
          <a:xfrm flipH="1">
            <a:off x="2980130" y="441739"/>
            <a:ext cx="2082686" cy="4145829"/>
          </a:xfrm>
          <a:custGeom>
            <a:avLst/>
            <a:gdLst/>
            <a:ahLst/>
            <a:cxnLst/>
            <a:rect l="l" t="t" r="r" b="b"/>
            <a:pathLst>
              <a:path w="2082686" h="4145829" extrusionOk="0">
                <a:moveTo>
                  <a:pt x="2082686" y="0"/>
                </a:moveTo>
                <a:lnTo>
                  <a:pt x="0" y="0"/>
                </a:lnTo>
                <a:lnTo>
                  <a:pt x="0" y="4145829"/>
                </a:lnTo>
                <a:lnTo>
                  <a:pt x="2082686" y="4145829"/>
                </a:lnTo>
                <a:lnTo>
                  <a:pt x="2082686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13"/>
          <p:cNvSpPr/>
          <p:nvPr/>
        </p:nvSpPr>
        <p:spPr>
          <a:xfrm>
            <a:off x="0" y="441739"/>
            <a:ext cx="2082686" cy="4145829"/>
          </a:xfrm>
          <a:custGeom>
            <a:avLst/>
            <a:gdLst/>
            <a:ahLst/>
            <a:cxnLst/>
            <a:rect l="l" t="t" r="r" b="b"/>
            <a:pathLst>
              <a:path w="2082686" h="4145829" extrusionOk="0">
                <a:moveTo>
                  <a:pt x="0" y="0"/>
                </a:moveTo>
                <a:lnTo>
                  <a:pt x="2082686" y="0"/>
                </a:lnTo>
                <a:lnTo>
                  <a:pt x="2082686" y="4145829"/>
                </a:lnTo>
                <a:lnTo>
                  <a:pt x="0" y="41458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" name="Google Shape;96;p13"/>
          <p:cNvSpPr txBox="1"/>
          <p:nvPr/>
        </p:nvSpPr>
        <p:spPr>
          <a:xfrm>
            <a:off x="-385998" y="5829300"/>
            <a:ext cx="1231686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1000" b="1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Профілізація</a:t>
            </a:r>
            <a:endParaRPr sz="11000" b="1" dirty="0">
              <a:latin typeface="Montserrat" panose="020B0604020202020204" charset="-52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6810713" y="1305549"/>
            <a:ext cx="12008727" cy="406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9350" b="1" i="0" u="none" strike="noStrike" cap="none" dirty="0">
                <a:solidFill>
                  <a:srgbClr val="1C191A"/>
                </a:solidFill>
                <a:latin typeface="+mn-lt"/>
                <a:ea typeface="Hammersmith One"/>
                <a:cs typeface="Hammersmith One"/>
                <a:sym typeface="Hammersmith One"/>
              </a:rPr>
              <a:t>НУШ</a:t>
            </a:r>
            <a:endParaRPr b="1" dirty="0">
              <a:latin typeface="+mn-lt"/>
            </a:endParaRPr>
          </a:p>
        </p:txBody>
      </p:sp>
      <p:sp>
        <p:nvSpPr>
          <p:cNvPr id="98" name="Google Shape;98;p13"/>
          <p:cNvSpPr txBox="1"/>
          <p:nvPr/>
        </p:nvSpPr>
        <p:spPr>
          <a:xfrm>
            <a:off x="0" y="8540313"/>
            <a:ext cx="5960400" cy="125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847" b="0" i="0" u="none" strike="noStrike" cap="none" dirty="0">
                <a:solidFill>
                  <a:srgbClr val="F14902"/>
                </a:solidFill>
                <a:latin typeface="Montserrat"/>
                <a:ea typeface="Montserrat"/>
                <a:cs typeface="Montserrat"/>
                <a:sym typeface="Montserrat"/>
              </a:rPr>
              <a:t>23.11.2023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7"/>
          <p:cNvGrpSpPr/>
          <p:nvPr/>
        </p:nvGrpSpPr>
        <p:grpSpPr>
          <a:xfrm>
            <a:off x="0" y="9570840"/>
            <a:ext cx="18287996" cy="3230750"/>
            <a:chOff x="0" y="-38100"/>
            <a:chExt cx="4816592" cy="850900"/>
          </a:xfrm>
        </p:grpSpPr>
        <p:sp>
          <p:nvSpPr>
            <p:cNvPr id="170" name="Google Shape;170;p17"/>
            <p:cNvSpPr/>
            <p:nvPr/>
          </p:nvSpPr>
          <p:spPr>
            <a:xfrm>
              <a:off x="0" y="0"/>
              <a:ext cx="4816592" cy="144483"/>
            </a:xfrm>
            <a:custGeom>
              <a:avLst/>
              <a:gdLst/>
              <a:ahLst/>
              <a:cxnLst/>
              <a:rect l="l" t="t" r="r" b="b"/>
              <a:pathLst>
                <a:path w="4816592" h="1444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44483"/>
                  </a:lnTo>
                  <a:lnTo>
                    <a:pt x="0" y="144483"/>
                  </a:lnTo>
                  <a:close/>
                </a:path>
              </a:pathLst>
            </a:custGeom>
            <a:solidFill>
              <a:srgbClr val="F14902"/>
            </a:solidFill>
            <a:ln>
              <a:noFill/>
            </a:ln>
          </p:spPr>
        </p:sp>
        <p:sp>
          <p:nvSpPr>
            <p:cNvPr id="171" name="Google Shape;171;p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7"/>
          <p:cNvSpPr/>
          <p:nvPr/>
        </p:nvSpPr>
        <p:spPr>
          <a:xfrm>
            <a:off x="-3503113" y="0"/>
            <a:ext cx="7006225" cy="7006225"/>
          </a:xfrm>
          <a:custGeom>
            <a:avLst/>
            <a:gdLst/>
            <a:ahLst/>
            <a:cxnLst/>
            <a:rect l="l" t="t" r="r" b="b"/>
            <a:pathLst>
              <a:path w="7006225" h="7006225" extrusionOk="0">
                <a:moveTo>
                  <a:pt x="0" y="0"/>
                </a:moveTo>
                <a:lnTo>
                  <a:pt x="7006226" y="0"/>
                </a:lnTo>
                <a:lnTo>
                  <a:pt x="7006226" y="7006225"/>
                </a:lnTo>
                <a:lnTo>
                  <a:pt x="0" y="7006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6" name="Google Shape;176;p17"/>
          <p:cNvGrpSpPr/>
          <p:nvPr/>
        </p:nvGrpSpPr>
        <p:grpSpPr>
          <a:xfrm>
            <a:off x="16693957" y="378092"/>
            <a:ext cx="1293159" cy="1293159"/>
            <a:chOff x="0" y="0"/>
            <a:chExt cx="812800" cy="812800"/>
          </a:xfrm>
        </p:grpSpPr>
        <p:sp>
          <p:nvSpPr>
            <p:cNvPr id="177" name="Google Shape;177;p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4B324"/>
            </a:solidFill>
            <a:ln>
              <a:noFill/>
            </a:ln>
          </p:spPr>
        </p:sp>
        <p:sp>
          <p:nvSpPr>
            <p:cNvPr id="178" name="Google Shape;178;p17"/>
            <p:cNvSpPr txBox="1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17"/>
          <p:cNvSpPr txBox="1"/>
          <p:nvPr/>
        </p:nvSpPr>
        <p:spPr>
          <a:xfrm>
            <a:off x="3968347" y="732629"/>
            <a:ext cx="13553534" cy="8863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uk-UA" sz="3600" b="1" dirty="0">
                <a:solidFill>
                  <a:schemeClr val="tx1"/>
                </a:solidFill>
              </a:rPr>
              <a:t>ІНДИВІДУАЛЬНА ОСВІТНЯ ТРАЄКТОРІЯ </a:t>
            </a:r>
            <a:r>
              <a:rPr lang="ru-RU" sz="3600" b="1" dirty="0">
                <a:solidFill>
                  <a:schemeClr val="tx1"/>
                </a:solidFill>
              </a:rPr>
              <a:t>УЧНЯ</a:t>
            </a:r>
          </a:p>
          <a:p>
            <a:r>
              <a:rPr lang="ru-RU" sz="3600" b="1" dirty="0">
                <a:solidFill>
                  <a:schemeClr val="tx1"/>
                </a:solidFill>
              </a:rPr>
              <a:t> (МАКСИМАЛЬНЕ НАВАНТАЖЕННЯ 33 ГОД/ ТИЖДЕНЬ) </a:t>
            </a:r>
          </a:p>
          <a:p>
            <a:r>
              <a:rPr lang="ru-RU" sz="3600" b="1" dirty="0">
                <a:solidFill>
                  <a:schemeClr val="tx1"/>
                </a:solidFill>
              </a:rPr>
              <a:t>ЗА АКАДЕМІЧНИМ ПРОФІЛЕМ НАВЧАННЯ:</a:t>
            </a:r>
          </a:p>
          <a:p>
            <a:r>
              <a:rPr lang="uk-UA" sz="3600" i="1" dirty="0"/>
              <a:t>- </a:t>
            </a:r>
            <a:r>
              <a:rPr lang="uk-UA" sz="3600" b="1" i="1" dirty="0">
                <a:solidFill>
                  <a:srgbClr val="FF0000"/>
                </a:solidFill>
              </a:rPr>
              <a:t>обов’язковий навчальний напрям </a:t>
            </a:r>
            <a:r>
              <a:rPr lang="uk-UA" sz="3600" dirty="0"/>
              <a:t>– 50 % </a:t>
            </a:r>
            <a:r>
              <a:rPr lang="ru-RU" sz="3600" dirty="0"/>
              <a:t>(16,5 год на </a:t>
            </a:r>
            <a:r>
              <a:rPr lang="ru-RU" sz="3600" dirty="0" err="1"/>
              <a:t>тиждень</a:t>
            </a:r>
            <a:r>
              <a:rPr lang="ru-RU" sz="3600" dirty="0"/>
              <a:t>) для </a:t>
            </a:r>
            <a:r>
              <a:rPr lang="ru-RU" sz="3600" dirty="0" err="1"/>
              <a:t>вивчення</a:t>
            </a:r>
            <a:r>
              <a:rPr lang="ru-RU" sz="3600" dirty="0"/>
              <a:t> </a:t>
            </a:r>
            <a:r>
              <a:rPr lang="ru-RU" sz="3600" dirty="0" err="1"/>
              <a:t>предметів</a:t>
            </a:r>
            <a:r>
              <a:rPr lang="ru-RU" sz="3600" dirty="0"/>
              <a:t> </a:t>
            </a:r>
            <a:r>
              <a:rPr lang="ru-RU" sz="3600" dirty="0" err="1"/>
              <a:t>академічного</a:t>
            </a:r>
            <a:r>
              <a:rPr lang="ru-RU" sz="3600" dirty="0"/>
              <a:t> циклу для </a:t>
            </a:r>
            <a:r>
              <a:rPr lang="ru-RU" sz="3600" dirty="0" err="1"/>
              <a:t>отримання</a:t>
            </a:r>
            <a:r>
              <a:rPr lang="ru-RU" sz="3600" dirty="0"/>
              <a:t> </a:t>
            </a:r>
            <a:r>
              <a:rPr lang="ru-RU" sz="3600" dirty="0" err="1"/>
              <a:t>атестату</a:t>
            </a:r>
            <a:r>
              <a:rPr lang="ru-RU" sz="3600" dirty="0"/>
              <a:t>;</a:t>
            </a:r>
          </a:p>
          <a:p>
            <a:r>
              <a:rPr lang="uk-UA" sz="3600" i="1" dirty="0"/>
              <a:t>- </a:t>
            </a:r>
            <a:r>
              <a:rPr lang="uk-UA" sz="3600" b="1" i="1" dirty="0">
                <a:solidFill>
                  <a:srgbClr val="FF0000"/>
                </a:solidFill>
              </a:rPr>
              <a:t>індивідуальний навчальний напрям</a:t>
            </a:r>
            <a:r>
              <a:rPr lang="uk-UA" sz="3600" i="1" dirty="0"/>
              <a:t>  </a:t>
            </a:r>
            <a:r>
              <a:rPr lang="uk-UA" sz="3600" dirty="0"/>
              <a:t>–  30% </a:t>
            </a:r>
            <a:r>
              <a:rPr lang="ru-RU" sz="3600" dirty="0"/>
              <a:t>(9,9 год на </a:t>
            </a:r>
            <a:r>
              <a:rPr lang="ru-RU" sz="3600" dirty="0" err="1"/>
              <a:t>тиждень</a:t>
            </a:r>
            <a:r>
              <a:rPr lang="ru-RU" sz="3600" dirty="0"/>
              <a:t>) для </a:t>
            </a:r>
            <a:r>
              <a:rPr lang="ru-RU" sz="3600" dirty="0" err="1"/>
              <a:t>вивчення</a:t>
            </a:r>
            <a:r>
              <a:rPr lang="ru-RU" sz="3600" dirty="0"/>
              <a:t> </a:t>
            </a:r>
            <a:r>
              <a:rPr lang="ru-RU" sz="3600" dirty="0" err="1"/>
              <a:t>індивідуально</a:t>
            </a:r>
            <a:r>
              <a:rPr lang="ru-RU" sz="3600" dirty="0"/>
              <a:t> </a:t>
            </a:r>
            <a:r>
              <a:rPr lang="ru-RU" sz="3600" dirty="0" err="1"/>
              <a:t>обраних</a:t>
            </a:r>
            <a:r>
              <a:rPr lang="ru-RU" sz="3600" dirty="0"/>
              <a:t> </a:t>
            </a:r>
            <a:r>
              <a:rPr lang="ru-RU" sz="3600" dirty="0" err="1"/>
              <a:t>предметів</a:t>
            </a:r>
            <a:r>
              <a:rPr lang="ru-RU" sz="3600" dirty="0"/>
              <a:t> </a:t>
            </a:r>
            <a:r>
              <a:rPr lang="ru-RU" sz="3600" dirty="0" err="1"/>
              <a:t>із</a:t>
            </a:r>
            <a:r>
              <a:rPr lang="ru-RU" sz="3600" dirty="0"/>
              <a:t> </a:t>
            </a:r>
            <a:r>
              <a:rPr lang="ru-RU" sz="3600" dirty="0" err="1"/>
              <a:t>обов’язкового</a:t>
            </a:r>
            <a:r>
              <a:rPr lang="ru-RU" sz="3600" dirty="0"/>
              <a:t> </a:t>
            </a:r>
            <a:r>
              <a:rPr lang="ru-RU" sz="3600" dirty="0" err="1"/>
              <a:t>навчального</a:t>
            </a:r>
            <a:r>
              <a:rPr lang="ru-RU" sz="3600" dirty="0"/>
              <a:t> </a:t>
            </a:r>
            <a:r>
              <a:rPr lang="ru-RU" sz="3600" dirty="0" err="1"/>
              <a:t>напряму</a:t>
            </a:r>
            <a:r>
              <a:rPr lang="ru-RU" sz="3600" dirty="0"/>
              <a:t> для </a:t>
            </a:r>
            <a:r>
              <a:rPr lang="ru-RU" sz="3600" dirty="0" err="1"/>
              <a:t>досягнення</a:t>
            </a:r>
            <a:r>
              <a:rPr lang="ru-RU" sz="3600" dirty="0"/>
              <a:t> освітніх результатів на </a:t>
            </a:r>
            <a:r>
              <a:rPr lang="ru-RU" sz="3600" dirty="0" err="1"/>
              <a:t>рівні</a:t>
            </a:r>
            <a:r>
              <a:rPr lang="ru-RU" sz="3600" dirty="0"/>
              <a:t> </a:t>
            </a:r>
            <a:r>
              <a:rPr lang="ru-RU" sz="3600" dirty="0" err="1"/>
              <a:t>вищому</a:t>
            </a:r>
            <a:r>
              <a:rPr lang="ru-RU" sz="3600" dirty="0"/>
              <a:t> за </a:t>
            </a:r>
            <a:r>
              <a:rPr lang="ru-RU" sz="3600" dirty="0" err="1"/>
              <a:t>базовий</a:t>
            </a:r>
            <a:r>
              <a:rPr lang="ru-RU" sz="3600" dirty="0"/>
              <a:t> для </a:t>
            </a:r>
            <a:r>
              <a:rPr lang="ru-RU" sz="3600" dirty="0" err="1"/>
              <a:t>вступу</a:t>
            </a:r>
            <a:r>
              <a:rPr lang="ru-RU" sz="3600" dirty="0"/>
              <a:t> до </a:t>
            </a:r>
            <a:r>
              <a:rPr lang="ru-RU" sz="3600" dirty="0" err="1"/>
              <a:t>вишів</a:t>
            </a:r>
            <a:r>
              <a:rPr lang="ru-RU" sz="3600" dirty="0"/>
              <a:t> ЗНО;</a:t>
            </a:r>
          </a:p>
          <a:p>
            <a:r>
              <a:rPr lang="ru-RU" sz="3600" i="1" dirty="0"/>
              <a:t>- </a:t>
            </a:r>
            <a:r>
              <a:rPr lang="ru-RU" sz="3600" b="1" i="1" dirty="0" err="1">
                <a:solidFill>
                  <a:srgbClr val="FF0000"/>
                </a:solidFill>
              </a:rPr>
              <a:t>варіативна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</a:rPr>
              <a:t>обов’язкова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</a:rPr>
              <a:t>складова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uk-UA" sz="3600" b="1" i="1" dirty="0">
                <a:solidFill>
                  <a:srgbClr val="FF0000"/>
                </a:solidFill>
              </a:rPr>
              <a:t> </a:t>
            </a:r>
            <a:r>
              <a:rPr lang="uk-UA" sz="3600" dirty="0"/>
              <a:t>– </a:t>
            </a:r>
            <a:r>
              <a:rPr lang="ru-RU" sz="3600" i="1" dirty="0"/>
              <a:t>20% </a:t>
            </a:r>
            <a:r>
              <a:rPr lang="ru-RU" sz="3600" dirty="0"/>
              <a:t>(6,6 год на </a:t>
            </a:r>
            <a:r>
              <a:rPr lang="uk-UA" sz="3600" dirty="0"/>
              <a:t>тиждень) – обов’язкове вивчення варіативного  </a:t>
            </a:r>
            <a:r>
              <a:rPr lang="ru-RU" sz="3600" dirty="0"/>
              <a:t>циклу (</a:t>
            </a:r>
            <a:r>
              <a:rPr lang="ru-RU" sz="3600" dirty="0" err="1"/>
              <a:t>мистецтво</a:t>
            </a:r>
            <a:r>
              <a:rPr lang="ru-RU" sz="3600" dirty="0"/>
              <a:t>, </a:t>
            </a:r>
            <a:r>
              <a:rPr lang="ru-RU" sz="3600" dirty="0" err="1"/>
              <a:t>технології</a:t>
            </a:r>
            <a:r>
              <a:rPr lang="ru-RU" sz="3600" dirty="0"/>
              <a:t>, </a:t>
            </a:r>
            <a:r>
              <a:rPr lang="ru-RU" sz="3600" dirty="0" err="1"/>
              <a:t>музика</a:t>
            </a:r>
            <a:r>
              <a:rPr lang="ru-RU" sz="3600" dirty="0"/>
              <a:t>, </a:t>
            </a:r>
            <a:r>
              <a:rPr lang="ru-RU" sz="3600" dirty="0" err="1"/>
              <a:t>бізнес</a:t>
            </a:r>
            <a:r>
              <a:rPr lang="ru-RU" sz="3600" dirty="0"/>
              <a:t> </a:t>
            </a:r>
            <a:r>
              <a:rPr lang="ru-RU" sz="3600" dirty="0" err="1"/>
              <a:t>тощо</a:t>
            </a:r>
            <a:r>
              <a:rPr lang="ru-RU" sz="3600" dirty="0"/>
              <a:t>), </a:t>
            </a:r>
            <a:r>
              <a:rPr lang="ru-RU" sz="3600" dirty="0" err="1"/>
              <a:t>спрямоване</a:t>
            </a:r>
            <a:r>
              <a:rPr lang="ru-RU" sz="3600" dirty="0"/>
              <a:t> на розвиток </a:t>
            </a:r>
            <a:r>
              <a:rPr lang="ru-RU" sz="3600" dirty="0" err="1"/>
              <a:t>комунікативних</a:t>
            </a:r>
            <a:r>
              <a:rPr lang="ru-RU" sz="3600" dirty="0"/>
              <a:t>, </a:t>
            </a:r>
            <a:r>
              <a:rPr lang="ru-RU" sz="3600" dirty="0" err="1"/>
              <a:t>соціальних</a:t>
            </a:r>
            <a:r>
              <a:rPr lang="ru-RU" sz="3600" dirty="0"/>
              <a:t> навичок, </a:t>
            </a:r>
            <a:r>
              <a:rPr lang="ru-RU" sz="3600" dirty="0" err="1"/>
              <a:t>емоційного</a:t>
            </a:r>
            <a:r>
              <a:rPr lang="ru-RU" sz="3600" dirty="0"/>
              <a:t> </a:t>
            </a:r>
            <a:r>
              <a:rPr lang="ru-RU" sz="3600" dirty="0" err="1"/>
              <a:t>інтелекту</a:t>
            </a:r>
            <a:r>
              <a:rPr lang="ru-RU" sz="3600" dirty="0"/>
              <a:t> – </a:t>
            </a:r>
            <a:r>
              <a:rPr lang="ru-RU" sz="3600" dirty="0" err="1"/>
              <a:t>soft</a:t>
            </a:r>
            <a:r>
              <a:rPr lang="ru-RU" sz="3600" dirty="0"/>
              <a:t> </a:t>
            </a:r>
            <a:r>
              <a:rPr lang="en-US" sz="3600" dirty="0"/>
              <a:t>skills</a:t>
            </a:r>
            <a:r>
              <a:rPr lang="uk-UA" sz="3600" dirty="0"/>
              <a:t>.</a:t>
            </a:r>
            <a:endParaRPr lang="ru-RU" sz="3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17"/>
          <p:cNvGrpSpPr/>
          <p:nvPr/>
        </p:nvGrpSpPr>
        <p:grpSpPr>
          <a:xfrm>
            <a:off x="0" y="9570840"/>
            <a:ext cx="18287996" cy="3230750"/>
            <a:chOff x="0" y="-38100"/>
            <a:chExt cx="4816592" cy="850900"/>
          </a:xfrm>
        </p:grpSpPr>
        <p:sp>
          <p:nvSpPr>
            <p:cNvPr id="170" name="Google Shape;170;p17"/>
            <p:cNvSpPr/>
            <p:nvPr/>
          </p:nvSpPr>
          <p:spPr>
            <a:xfrm>
              <a:off x="0" y="0"/>
              <a:ext cx="4816592" cy="144483"/>
            </a:xfrm>
            <a:custGeom>
              <a:avLst/>
              <a:gdLst/>
              <a:ahLst/>
              <a:cxnLst/>
              <a:rect l="l" t="t" r="r" b="b"/>
              <a:pathLst>
                <a:path w="4816592" h="1444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44483"/>
                  </a:lnTo>
                  <a:lnTo>
                    <a:pt x="0" y="144483"/>
                  </a:lnTo>
                  <a:close/>
                </a:path>
              </a:pathLst>
            </a:custGeom>
            <a:solidFill>
              <a:srgbClr val="F14902"/>
            </a:solidFill>
            <a:ln>
              <a:noFill/>
            </a:ln>
          </p:spPr>
        </p:sp>
        <p:sp>
          <p:nvSpPr>
            <p:cNvPr id="171" name="Google Shape;171;p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7"/>
          <p:cNvSpPr/>
          <p:nvPr/>
        </p:nvSpPr>
        <p:spPr>
          <a:xfrm>
            <a:off x="-3503113" y="0"/>
            <a:ext cx="7006225" cy="7006225"/>
          </a:xfrm>
          <a:custGeom>
            <a:avLst/>
            <a:gdLst/>
            <a:ahLst/>
            <a:cxnLst/>
            <a:rect l="l" t="t" r="r" b="b"/>
            <a:pathLst>
              <a:path w="7006225" h="7006225" extrusionOk="0">
                <a:moveTo>
                  <a:pt x="0" y="0"/>
                </a:moveTo>
                <a:lnTo>
                  <a:pt x="7006226" y="0"/>
                </a:lnTo>
                <a:lnTo>
                  <a:pt x="7006226" y="7006225"/>
                </a:lnTo>
                <a:lnTo>
                  <a:pt x="0" y="7006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76" name="Google Shape;176;p17"/>
          <p:cNvGrpSpPr/>
          <p:nvPr/>
        </p:nvGrpSpPr>
        <p:grpSpPr>
          <a:xfrm>
            <a:off x="16693957" y="378092"/>
            <a:ext cx="1293159" cy="1293159"/>
            <a:chOff x="0" y="0"/>
            <a:chExt cx="812800" cy="812800"/>
          </a:xfrm>
        </p:grpSpPr>
        <p:sp>
          <p:nvSpPr>
            <p:cNvPr id="177" name="Google Shape;177;p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4B324"/>
            </a:solidFill>
            <a:ln>
              <a:noFill/>
            </a:ln>
          </p:spPr>
        </p:sp>
        <p:sp>
          <p:nvSpPr>
            <p:cNvPr id="178" name="Google Shape;178;p17"/>
            <p:cNvSpPr txBox="1"/>
            <p:nvPr/>
          </p:nvSpPr>
          <p:spPr>
            <a:xfrm>
              <a:off x="127000" y="88900"/>
              <a:ext cx="558800" cy="59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17"/>
          <p:cNvSpPr txBox="1"/>
          <p:nvPr/>
        </p:nvSpPr>
        <p:spPr>
          <a:xfrm>
            <a:off x="3787002" y="1812690"/>
            <a:ext cx="13553534" cy="720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uk-UA" sz="3600" b="1" dirty="0"/>
              <a:t>ПРИКЛАД ІНДИВІДУАЛЬНОЇ ОСВІТНЬОЇ ТРАЄКТОРІЇ </a:t>
            </a:r>
            <a:r>
              <a:rPr lang="ru-RU" sz="3600" b="1" dirty="0"/>
              <a:t>УЧНЯ (МАКСИМАЛЬНЕ НАВАНТАЖЕННЯ 33 ГОД/ ТИЖДЕНЬ) </a:t>
            </a:r>
          </a:p>
          <a:p>
            <a:r>
              <a:rPr lang="ru-RU" sz="3600" b="1" dirty="0"/>
              <a:t>ЗА ПРОФЕСІЙНИМ ПРОФІЛЕМ НАВЧАННЯ:</a:t>
            </a:r>
          </a:p>
          <a:p>
            <a:r>
              <a:rPr lang="uk-UA" sz="3600" i="1" dirty="0"/>
              <a:t>- </a:t>
            </a:r>
            <a:r>
              <a:rPr lang="uk-UA" sz="3600" b="1" i="1" dirty="0">
                <a:solidFill>
                  <a:srgbClr val="FF0000"/>
                </a:solidFill>
              </a:rPr>
              <a:t>обов’язковий навчальний напрям </a:t>
            </a:r>
            <a:r>
              <a:rPr lang="uk-UA" sz="3600" dirty="0"/>
              <a:t>– 50% </a:t>
            </a:r>
            <a:r>
              <a:rPr lang="ru-RU" sz="3600" dirty="0"/>
              <a:t>(16,5 год/</a:t>
            </a:r>
            <a:r>
              <a:rPr lang="ru-RU" sz="3600" dirty="0" err="1"/>
              <a:t>тиждень</a:t>
            </a:r>
            <a:r>
              <a:rPr lang="ru-RU" sz="3600" dirty="0"/>
              <a:t>) для </a:t>
            </a:r>
            <a:r>
              <a:rPr lang="ru-RU" sz="3600" dirty="0" err="1"/>
              <a:t>вивчення</a:t>
            </a:r>
            <a:r>
              <a:rPr lang="ru-RU" sz="3600" dirty="0"/>
              <a:t> </a:t>
            </a:r>
            <a:r>
              <a:rPr lang="ru-RU" sz="3600" dirty="0" err="1"/>
              <a:t>предметів</a:t>
            </a:r>
            <a:r>
              <a:rPr lang="ru-RU" sz="3600" dirty="0"/>
              <a:t> з </a:t>
            </a:r>
            <a:r>
              <a:rPr lang="uk-UA" sz="3600" dirty="0"/>
              <a:t>філологічного, математичного, соціального, природничого та технічного напрямів;</a:t>
            </a:r>
          </a:p>
          <a:p>
            <a:r>
              <a:rPr lang="uk-UA" sz="3600" i="1" dirty="0"/>
              <a:t>- </a:t>
            </a:r>
            <a:r>
              <a:rPr lang="uk-UA" sz="3600" b="1" i="1" dirty="0">
                <a:solidFill>
                  <a:srgbClr val="FF0000"/>
                </a:solidFill>
              </a:rPr>
              <a:t>індивідуальний навчальний напрям</a:t>
            </a:r>
            <a:r>
              <a:rPr lang="uk-UA" sz="3600" dirty="0"/>
              <a:t> – 30% </a:t>
            </a:r>
            <a:r>
              <a:rPr lang="ru-RU" sz="3600" dirty="0"/>
              <a:t>(9,9 год/</a:t>
            </a:r>
            <a:r>
              <a:rPr lang="ru-RU" sz="3600" dirty="0" err="1"/>
              <a:t>тиждень</a:t>
            </a:r>
            <a:r>
              <a:rPr lang="ru-RU" sz="3600" dirty="0"/>
              <a:t>) </a:t>
            </a:r>
            <a:r>
              <a:rPr lang="ru-RU" sz="3600" dirty="0" err="1"/>
              <a:t>учні</a:t>
            </a:r>
            <a:r>
              <a:rPr lang="ru-RU" sz="3600" dirty="0"/>
              <a:t> </a:t>
            </a:r>
            <a:r>
              <a:rPr lang="ru-RU" sz="3600" dirty="0" err="1"/>
              <a:t>відвідують</a:t>
            </a:r>
            <a:r>
              <a:rPr lang="ru-RU" sz="3600" dirty="0"/>
              <a:t> </a:t>
            </a:r>
            <a:r>
              <a:rPr lang="ru-RU" sz="3600" dirty="0" err="1"/>
              <a:t>центри</a:t>
            </a:r>
            <a:r>
              <a:rPr lang="ru-RU" sz="3600" dirty="0"/>
              <a:t> професійної освіти та </a:t>
            </a:r>
            <a:r>
              <a:rPr lang="ru-RU" sz="3600" dirty="0" err="1"/>
              <a:t>компетенцій</a:t>
            </a:r>
            <a:r>
              <a:rPr lang="ru-RU" sz="3600" dirty="0"/>
              <a:t>, </a:t>
            </a:r>
            <a:r>
              <a:rPr lang="ru-RU" sz="3600" dirty="0" err="1"/>
              <a:t>спеціаліальні</a:t>
            </a:r>
            <a:r>
              <a:rPr lang="ru-RU" sz="3600" dirty="0"/>
              <a:t> </a:t>
            </a:r>
            <a:r>
              <a:rPr lang="ru-RU" sz="3600" dirty="0" err="1"/>
              <a:t>майстерні</a:t>
            </a:r>
            <a:r>
              <a:rPr lang="ru-RU" sz="3600" dirty="0"/>
              <a:t> (</a:t>
            </a:r>
            <a:r>
              <a:rPr lang="ru-RU" sz="3600" dirty="0" err="1"/>
              <a:t>воркшопи</a:t>
            </a:r>
            <a:r>
              <a:rPr lang="ru-RU" sz="3600" dirty="0"/>
              <a:t>) у </a:t>
            </a:r>
            <a:r>
              <a:rPr lang="ru-RU" sz="3600" dirty="0" err="1"/>
              <a:t>профільній</a:t>
            </a:r>
            <a:r>
              <a:rPr lang="ru-RU" sz="3600" dirty="0"/>
              <a:t> </a:t>
            </a:r>
            <a:r>
              <a:rPr lang="ru-RU" sz="3600" dirty="0" err="1"/>
              <a:t>школі</a:t>
            </a:r>
            <a:r>
              <a:rPr lang="ru-RU" sz="3600" dirty="0"/>
              <a:t>, </a:t>
            </a:r>
            <a:r>
              <a:rPr lang="ru-RU" sz="3600" dirty="0" err="1"/>
              <a:t>щоб</a:t>
            </a:r>
            <a:r>
              <a:rPr lang="ru-RU" sz="3600" dirty="0"/>
              <a:t> </a:t>
            </a:r>
            <a:r>
              <a:rPr lang="ru-RU" sz="3600" dirty="0" err="1"/>
              <a:t>визначитися</a:t>
            </a:r>
            <a:r>
              <a:rPr lang="ru-RU" sz="3600" dirty="0"/>
              <a:t> </a:t>
            </a:r>
            <a:r>
              <a:rPr lang="ru-RU" sz="3600" dirty="0" err="1"/>
              <a:t>із</a:t>
            </a:r>
            <a:r>
              <a:rPr lang="ru-RU" sz="3600" dirty="0"/>
              <a:t> </a:t>
            </a:r>
            <a:r>
              <a:rPr lang="ru-RU" sz="3600" dirty="0" err="1"/>
              <a:t>фахом</a:t>
            </a:r>
            <a:r>
              <a:rPr lang="ru-RU" sz="3600" dirty="0"/>
              <a:t>; </a:t>
            </a:r>
          </a:p>
          <a:p>
            <a:r>
              <a:rPr lang="uk-UA" sz="3600" i="1" dirty="0"/>
              <a:t>- </a:t>
            </a:r>
            <a:r>
              <a:rPr lang="ru-RU" sz="3600" b="1" i="1" dirty="0" err="1">
                <a:solidFill>
                  <a:srgbClr val="FF0000"/>
                </a:solidFill>
              </a:rPr>
              <a:t>варіативна</a:t>
            </a:r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uk-UA" sz="3600" b="1" i="1" dirty="0">
                <a:solidFill>
                  <a:srgbClr val="FF0000"/>
                </a:solidFill>
              </a:rPr>
              <a:t>обов’язкова складова</a:t>
            </a:r>
            <a:r>
              <a:rPr lang="uk-UA" sz="3600" dirty="0"/>
              <a:t> –</a:t>
            </a:r>
            <a:r>
              <a:rPr lang="uk-UA" sz="3600" b="1" i="1" dirty="0">
                <a:solidFill>
                  <a:srgbClr val="FF0000"/>
                </a:solidFill>
              </a:rPr>
              <a:t> </a:t>
            </a:r>
            <a:r>
              <a:rPr lang="ru-RU" sz="3600" i="1" dirty="0"/>
              <a:t>20% </a:t>
            </a:r>
            <a:r>
              <a:rPr lang="uk-UA" sz="3600" i="1" dirty="0"/>
              <a:t>(6,6 год/тиждень</a:t>
            </a:r>
            <a:r>
              <a:rPr lang="uk-UA" sz="3600" dirty="0"/>
              <a:t>) </a:t>
            </a:r>
          </a:p>
          <a:p>
            <a:r>
              <a:rPr lang="uk-UA" sz="3600" dirty="0"/>
              <a:t>обов’язкове вивчення мистецтва, технологій, </a:t>
            </a:r>
            <a:r>
              <a:rPr lang="ru-RU" sz="3600" dirty="0" err="1"/>
              <a:t>музики</a:t>
            </a:r>
            <a:r>
              <a:rPr lang="ru-RU" sz="3600" dirty="0"/>
              <a:t>, </a:t>
            </a:r>
            <a:r>
              <a:rPr lang="ru-RU" sz="3600" dirty="0" err="1"/>
              <a:t>бізнесу</a:t>
            </a:r>
            <a:r>
              <a:rPr lang="ru-RU" sz="3600" dirty="0"/>
              <a:t> </a:t>
            </a:r>
            <a:r>
              <a:rPr lang="ru-RU" sz="3600" dirty="0" err="1"/>
              <a:t>тощо</a:t>
            </a:r>
            <a:r>
              <a:rPr lang="ru-RU" sz="3600" dirty="0"/>
              <a:t>, розвиток </a:t>
            </a:r>
            <a:r>
              <a:rPr lang="ru-RU" sz="3600" dirty="0" err="1"/>
              <a:t>комунікативних</a:t>
            </a:r>
            <a:r>
              <a:rPr lang="ru-RU" sz="3600" dirty="0"/>
              <a:t> і </a:t>
            </a:r>
            <a:r>
              <a:rPr lang="uk-UA" sz="3600" dirty="0"/>
              <a:t>соціальних навичок, </a:t>
            </a:r>
            <a:r>
              <a:rPr lang="en-US" sz="3600" dirty="0"/>
              <a:t>soft skills</a:t>
            </a:r>
            <a:r>
              <a:rPr lang="uk-UA" sz="3600" dirty="0"/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08134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/>
          <p:nvPr/>
        </p:nvSpPr>
        <p:spPr>
          <a:xfrm rot="6675475" flipH="1">
            <a:off x="10912306" y="-4772404"/>
            <a:ext cx="8661235" cy="10265167"/>
          </a:xfrm>
          <a:custGeom>
            <a:avLst/>
            <a:gdLst/>
            <a:ahLst/>
            <a:cxnLst/>
            <a:rect l="l" t="t" r="r" b="b"/>
            <a:pathLst>
              <a:path w="8661235" h="10265167" extrusionOk="0">
                <a:moveTo>
                  <a:pt x="0" y="10265166"/>
                </a:moveTo>
                <a:lnTo>
                  <a:pt x="8661235" y="10265166"/>
                </a:lnTo>
                <a:lnTo>
                  <a:pt x="8661235" y="0"/>
                </a:lnTo>
                <a:lnTo>
                  <a:pt x="0" y="0"/>
                </a:lnTo>
                <a:lnTo>
                  <a:pt x="0" y="10265166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3" name="Google Shape;243;p22"/>
          <p:cNvSpPr/>
          <p:nvPr/>
        </p:nvSpPr>
        <p:spPr>
          <a:xfrm rot="5400000">
            <a:off x="0" y="4862329"/>
            <a:ext cx="6720168" cy="6720168"/>
          </a:xfrm>
          <a:custGeom>
            <a:avLst/>
            <a:gdLst/>
            <a:ahLst/>
            <a:cxnLst/>
            <a:rect l="l" t="t" r="r" b="b"/>
            <a:pathLst>
              <a:path w="6720168" h="6720168" extrusionOk="0">
                <a:moveTo>
                  <a:pt x="0" y="0"/>
                </a:moveTo>
                <a:lnTo>
                  <a:pt x="6720168" y="0"/>
                </a:lnTo>
                <a:lnTo>
                  <a:pt x="6720168" y="6720168"/>
                </a:lnTo>
                <a:lnTo>
                  <a:pt x="0" y="6720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4" name="Google Shape;244;p22"/>
          <p:cNvSpPr/>
          <p:nvPr/>
        </p:nvSpPr>
        <p:spPr>
          <a:xfrm rot="10800000">
            <a:off x="1631857" y="4743905"/>
            <a:ext cx="5711183" cy="5711183"/>
          </a:xfrm>
          <a:custGeom>
            <a:avLst/>
            <a:gdLst/>
            <a:ahLst/>
            <a:cxnLst/>
            <a:rect l="l" t="t" r="r" b="b"/>
            <a:pathLst>
              <a:path w="5711183" h="5711183" extrusionOk="0">
                <a:moveTo>
                  <a:pt x="0" y="0"/>
                </a:moveTo>
                <a:lnTo>
                  <a:pt x="5711183" y="0"/>
                </a:lnTo>
                <a:lnTo>
                  <a:pt x="5711183" y="5711183"/>
                </a:lnTo>
                <a:lnTo>
                  <a:pt x="0" y="5711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5" name="Google Shape;245;p22"/>
          <p:cNvSpPr txBox="1"/>
          <p:nvPr/>
        </p:nvSpPr>
        <p:spPr>
          <a:xfrm>
            <a:off x="545607" y="1395525"/>
            <a:ext cx="1199676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4400" dirty="0">
                <a:latin typeface="Montserrat" panose="020B0604020202020204" charset="-52"/>
              </a:rPr>
              <a:t>ПРОФІЛІЗАЦІЯ </a:t>
            </a:r>
          </a:p>
          <a:p>
            <a:pPr lvl="0"/>
            <a:r>
              <a:rPr lang="ru-RU" sz="4400" dirty="0">
                <a:latin typeface="Montserrat" panose="020B0604020202020204" charset="-52"/>
              </a:rPr>
              <a:t>МОВНО-ЛІТЕРАТУРНОЇ ОСВІТИ</a:t>
            </a:r>
          </a:p>
          <a:p>
            <a:pPr lvl="0"/>
            <a:r>
              <a:rPr lang="ru-RU" sz="4400" dirty="0">
                <a:latin typeface="Montserrat" panose="020B0604020202020204" charset="-52"/>
              </a:rPr>
              <a:t> В КОНТЕКСТІ ІДЕЙ НУШ</a:t>
            </a:r>
            <a:endParaRPr sz="4400" dirty="0">
              <a:latin typeface="Montserrat" panose="020B0604020202020204" charset="-52"/>
            </a:endParaRPr>
          </a:p>
        </p:txBody>
      </p:sp>
      <p:sp>
        <p:nvSpPr>
          <p:cNvPr id="246" name="Google Shape;246;p22"/>
          <p:cNvSpPr txBox="1"/>
          <p:nvPr/>
        </p:nvSpPr>
        <p:spPr>
          <a:xfrm>
            <a:off x="8671621" y="5527854"/>
            <a:ext cx="38707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0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ЛЕСЯ ГАПОН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47" name="Google Shape;247;p22"/>
          <p:cNvSpPr txBox="1"/>
          <p:nvPr/>
        </p:nvSpPr>
        <p:spPr>
          <a:xfrm>
            <a:off x="13226547" y="5527854"/>
            <a:ext cx="403275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0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АЛЛА КОЛОДІЙ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48" name="Google Shape;248;p22"/>
          <p:cNvSpPr txBox="1"/>
          <p:nvPr/>
        </p:nvSpPr>
        <p:spPr>
          <a:xfrm>
            <a:off x="8671621" y="7736638"/>
            <a:ext cx="387075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0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МАРІЯ НОВА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49" name="Google Shape;249;p22"/>
          <p:cNvSpPr txBox="1"/>
          <p:nvPr/>
        </p:nvSpPr>
        <p:spPr>
          <a:xfrm>
            <a:off x="13226547" y="7736638"/>
            <a:ext cx="4032753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0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ОЛЕКСАНДРА ГРАБОВСЬКА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50" name="Google Shape;250;p22"/>
          <p:cNvSpPr txBox="1"/>
          <p:nvPr/>
        </p:nvSpPr>
        <p:spPr>
          <a:xfrm>
            <a:off x="8671621" y="6218936"/>
            <a:ext cx="387075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uk-UA" sz="2400" dirty="0">
                <a:latin typeface="Montserrat" panose="020B0604020202020204" charset="-52"/>
              </a:rPr>
              <a:t>Особливості профілізації мовно-літературної галузі  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51" name="Google Shape;251;p22"/>
          <p:cNvSpPr txBox="1"/>
          <p:nvPr/>
        </p:nvSpPr>
        <p:spPr>
          <a:xfrm>
            <a:off x="13252864" y="6391184"/>
            <a:ext cx="3870752" cy="110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99" b="0" i="0" u="none" strike="noStrike" cap="none" dirty="0">
                <a:solidFill>
                  <a:srgbClr val="1C191A"/>
                </a:solidFill>
                <a:latin typeface="Montserrat"/>
                <a:ea typeface="Montserrat"/>
                <a:cs typeface="Montserrat"/>
                <a:sym typeface="Montserrat"/>
              </a:rPr>
              <a:t>Профілізація </a:t>
            </a:r>
            <a:r>
              <a:rPr lang="en-US" sz="2399" dirty="0">
                <a:solidFill>
                  <a:srgbClr val="1C191A"/>
                </a:solidFill>
                <a:latin typeface="Montserrat"/>
                <a:ea typeface="Montserrat"/>
                <a:cs typeface="Montserrat"/>
                <a:sym typeface="Montserrat"/>
              </a:rPr>
              <a:t>vs  </a:t>
            </a:r>
            <a:r>
              <a:rPr lang="uk-UA" sz="2399" dirty="0">
                <a:solidFill>
                  <a:srgbClr val="1C191A"/>
                </a:solidFill>
                <a:latin typeface="Montserrat"/>
                <a:ea typeface="Montserrat"/>
                <a:cs typeface="Montserrat"/>
                <a:sym typeface="Montserrat"/>
              </a:rPr>
              <a:t>профорієнтація в академічному ліцеї</a:t>
            </a:r>
            <a:endParaRPr dirty="0"/>
          </a:p>
        </p:txBody>
      </p:sp>
      <p:sp>
        <p:nvSpPr>
          <p:cNvPr id="252" name="Google Shape;252;p22"/>
          <p:cNvSpPr txBox="1"/>
          <p:nvPr/>
        </p:nvSpPr>
        <p:spPr>
          <a:xfrm>
            <a:off x="8671621" y="8427720"/>
            <a:ext cx="3980117" cy="73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99" dirty="0">
                <a:solidFill>
                  <a:srgbClr val="1C191A"/>
                </a:solidFill>
                <a:latin typeface="Montserrat"/>
                <a:sym typeface="Montserrat"/>
              </a:rPr>
              <a:t>Філологічні обрії  педагога-</a:t>
            </a:r>
            <a:r>
              <a:rPr lang="uk-UA" sz="2399" dirty="0" err="1">
                <a:solidFill>
                  <a:srgbClr val="1C191A"/>
                </a:solidFill>
                <a:latin typeface="Montserrat"/>
                <a:sym typeface="Montserrat"/>
              </a:rPr>
              <a:t>інноватора</a:t>
            </a:r>
            <a:endParaRPr dirty="0"/>
          </a:p>
        </p:txBody>
      </p:sp>
      <p:sp>
        <p:nvSpPr>
          <p:cNvPr id="253" name="Google Shape;253;p22"/>
          <p:cNvSpPr txBox="1"/>
          <p:nvPr/>
        </p:nvSpPr>
        <p:spPr>
          <a:xfrm>
            <a:off x="13252864" y="9087595"/>
            <a:ext cx="3980117" cy="73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399" dirty="0">
                <a:solidFill>
                  <a:srgbClr val="1C191A"/>
                </a:solidFill>
                <a:latin typeface="Montserrat"/>
                <a:ea typeface="Montserrat"/>
                <a:cs typeface="Montserrat"/>
                <a:sym typeface="Montserrat"/>
              </a:rPr>
              <a:t>Р</a:t>
            </a:r>
            <a:r>
              <a:rPr lang="uk-UA" sz="2399" b="0" i="0" u="none" strike="noStrike" cap="none" dirty="0">
                <a:solidFill>
                  <a:srgbClr val="1C191A"/>
                </a:solidFill>
                <a:latin typeface="Montserrat"/>
                <a:ea typeface="Montserrat"/>
                <a:cs typeface="Montserrat"/>
                <a:sym typeface="Montserrat"/>
              </a:rPr>
              <a:t>обота з філологічно  обдарованими дітьми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324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9472448" y="787083"/>
            <a:ext cx="8126239" cy="8979270"/>
          </a:xfrm>
          <a:custGeom>
            <a:avLst/>
            <a:gdLst/>
            <a:ahLst/>
            <a:cxnLst/>
            <a:rect l="l" t="t" r="r" b="b"/>
            <a:pathLst>
              <a:path w="8126239" h="8979270" extrusionOk="0">
                <a:moveTo>
                  <a:pt x="0" y="0"/>
                </a:moveTo>
                <a:lnTo>
                  <a:pt x="8126239" y="0"/>
                </a:lnTo>
                <a:lnTo>
                  <a:pt x="8126239" y="8979269"/>
                </a:lnTo>
                <a:lnTo>
                  <a:pt x="0" y="8979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1" name="Google Shape;301;p25"/>
          <p:cNvSpPr/>
          <p:nvPr/>
        </p:nvSpPr>
        <p:spPr>
          <a:xfrm flipH="1">
            <a:off x="9144000" y="-1267911"/>
            <a:ext cx="9215551" cy="13823327"/>
          </a:xfrm>
          <a:custGeom>
            <a:avLst/>
            <a:gdLst/>
            <a:ahLst/>
            <a:cxnLst/>
            <a:rect l="l" t="t" r="r" b="b"/>
            <a:pathLst>
              <a:path w="9215551" h="13823327" extrusionOk="0">
                <a:moveTo>
                  <a:pt x="9215551" y="0"/>
                </a:moveTo>
                <a:lnTo>
                  <a:pt x="0" y="0"/>
                </a:lnTo>
                <a:lnTo>
                  <a:pt x="0" y="13823326"/>
                </a:lnTo>
                <a:lnTo>
                  <a:pt x="9215551" y="13823326"/>
                </a:lnTo>
                <a:lnTo>
                  <a:pt x="921555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3" name="Google Shape;303;p25"/>
          <p:cNvSpPr txBox="1"/>
          <p:nvPr/>
        </p:nvSpPr>
        <p:spPr>
          <a:xfrm>
            <a:off x="-1043632" y="755016"/>
            <a:ext cx="11012076" cy="11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ПРИНЦИПИ 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none" strike="noStrike" cap="none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ПРОФІЛЬНОГО НАВЧАННЯ</a:t>
            </a:r>
            <a:endParaRPr sz="28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901" y="2020947"/>
            <a:ext cx="855087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>
                <a:latin typeface="Montserrat" panose="020B0604020202020204" charset="-52"/>
              </a:rPr>
              <a:t>- </a:t>
            </a:r>
            <a:r>
              <a:rPr lang="uk-UA" sz="2400" b="1" dirty="0">
                <a:latin typeface="Montserrat" panose="00000500000000000000" pitchFamily="2" charset="-52"/>
              </a:rPr>
              <a:t>соціальної рівноваги </a:t>
            </a:r>
            <a:r>
              <a:rPr lang="uk-UA" sz="2400" dirty="0">
                <a:latin typeface="Montserrat" panose="00000500000000000000" pitchFamily="2" charset="-52"/>
              </a:rPr>
              <a:t>– передбачає</a:t>
            </a:r>
          </a:p>
          <a:p>
            <a:r>
              <a:rPr lang="ru-RU" sz="2400" dirty="0" err="1">
                <a:latin typeface="Montserrat" panose="00000500000000000000" pitchFamily="2" charset="-52"/>
              </a:rPr>
              <a:t>узгодження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трьох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позицій</a:t>
            </a:r>
            <a:r>
              <a:rPr lang="ru-RU" sz="2400" dirty="0">
                <a:latin typeface="Montserrat" panose="00000500000000000000" pitchFamily="2" charset="-52"/>
              </a:rPr>
              <a:t>: </a:t>
            </a:r>
            <a:r>
              <a:rPr lang="ru-RU" sz="2400" dirty="0" err="1">
                <a:latin typeface="Montserrat" panose="00000500000000000000" pitchFamily="2" charset="-52"/>
              </a:rPr>
              <a:t>можливостей</a:t>
            </a:r>
            <a:r>
              <a:rPr lang="ru-RU" sz="2400" dirty="0">
                <a:latin typeface="Montserrat" panose="00000500000000000000" pitchFamily="2" charset="-52"/>
              </a:rPr>
              <a:t> освітніх</a:t>
            </a:r>
          </a:p>
          <a:p>
            <a:r>
              <a:rPr lang="ru-RU" sz="2400" dirty="0" err="1">
                <a:latin typeface="Montserrat" panose="00000500000000000000" pitchFamily="2" charset="-52"/>
              </a:rPr>
              <a:t>послуг</a:t>
            </a:r>
            <a:r>
              <a:rPr lang="ru-RU" sz="2400" dirty="0">
                <a:latin typeface="Montserrat" panose="00000500000000000000" pitchFamily="2" charset="-52"/>
              </a:rPr>
              <a:t>, </a:t>
            </a:r>
            <a:r>
              <a:rPr lang="ru-RU" sz="2400" dirty="0" err="1">
                <a:latin typeface="Montserrat" panose="00000500000000000000" pitchFamily="2" charset="-52"/>
              </a:rPr>
              <a:t>запитів</a:t>
            </a:r>
            <a:r>
              <a:rPr lang="ru-RU" sz="2400" dirty="0">
                <a:latin typeface="Montserrat" panose="00000500000000000000" pitchFamily="2" charset="-52"/>
              </a:rPr>
              <a:t> ринку </a:t>
            </a:r>
            <a:r>
              <a:rPr lang="ru-RU" sz="2400" dirty="0" err="1">
                <a:latin typeface="Montserrat" panose="00000500000000000000" pitchFamily="2" charset="-52"/>
              </a:rPr>
              <a:t>праці</a:t>
            </a:r>
            <a:r>
              <a:rPr lang="ru-RU" sz="2400" dirty="0">
                <a:latin typeface="Montserrat" panose="00000500000000000000" pitchFamily="2" charset="-52"/>
              </a:rPr>
              <a:t> й </a:t>
            </a:r>
            <a:r>
              <a:rPr lang="ru-RU" sz="2400" dirty="0" err="1">
                <a:latin typeface="Montserrat" panose="00000500000000000000" pitchFamily="2" charset="-52"/>
              </a:rPr>
              <a:t>соціальних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очікувань</a:t>
            </a:r>
            <a:r>
              <a:rPr lang="ru-RU" sz="2400" dirty="0">
                <a:latin typeface="Montserrat" panose="00000500000000000000" pitchFamily="2" charset="-52"/>
              </a:rPr>
              <a:t>;</a:t>
            </a:r>
          </a:p>
          <a:p>
            <a:r>
              <a:rPr lang="uk-UA" sz="2400" dirty="0">
                <a:latin typeface="Montserrat" panose="00000500000000000000" pitchFamily="2" charset="-52"/>
              </a:rPr>
              <a:t>- </a:t>
            </a:r>
            <a:r>
              <a:rPr lang="uk-UA" sz="2400" b="1" dirty="0">
                <a:latin typeface="Montserrat" panose="00000500000000000000" pitchFamily="2" charset="-52"/>
              </a:rPr>
              <a:t>наступності й неперервності </a:t>
            </a:r>
            <a:r>
              <a:rPr lang="uk-UA" sz="2400" dirty="0">
                <a:latin typeface="Montserrat" panose="00000500000000000000" pitchFamily="2" charset="-52"/>
              </a:rPr>
              <a:t>–</a:t>
            </a:r>
          </a:p>
          <a:p>
            <a:r>
              <a:rPr lang="uk-UA" sz="2400" dirty="0">
                <a:latin typeface="Montserrat" panose="00000500000000000000" pitchFamily="2" charset="-52"/>
              </a:rPr>
              <a:t>взаємозв’язок між </a:t>
            </a:r>
            <a:r>
              <a:rPr lang="uk-UA" sz="2400" dirty="0" err="1">
                <a:latin typeface="Montserrat" panose="00000500000000000000" pitchFamily="2" charset="-52"/>
              </a:rPr>
              <a:t>допрофільною</a:t>
            </a:r>
            <a:r>
              <a:rPr lang="uk-UA" sz="2400" dirty="0">
                <a:latin typeface="Montserrat" panose="00000500000000000000" pitchFamily="2" charset="-52"/>
              </a:rPr>
              <a:t> підготовкою,</a:t>
            </a:r>
          </a:p>
          <a:p>
            <a:r>
              <a:rPr lang="uk-UA" sz="2400" dirty="0">
                <a:latin typeface="Montserrat" panose="00000500000000000000" pitchFamily="2" charset="-52"/>
              </a:rPr>
              <a:t>профільним навчанням та професійною</a:t>
            </a:r>
          </a:p>
          <a:p>
            <a:r>
              <a:rPr lang="uk-UA" sz="2400" dirty="0">
                <a:latin typeface="Montserrat" panose="00000500000000000000" pitchFamily="2" charset="-52"/>
              </a:rPr>
              <a:t>підготовкою;</a:t>
            </a:r>
          </a:p>
          <a:p>
            <a:r>
              <a:rPr lang="uk-UA" sz="2400" dirty="0">
                <a:latin typeface="Montserrat" panose="00000500000000000000" pitchFamily="2" charset="-52"/>
              </a:rPr>
              <a:t>-</a:t>
            </a:r>
            <a:r>
              <a:rPr lang="uk-UA" sz="2400" b="1" dirty="0">
                <a:latin typeface="Montserrat" panose="00000500000000000000" pitchFamily="2" charset="-52"/>
              </a:rPr>
              <a:t> гнучкості </a:t>
            </a:r>
            <a:r>
              <a:rPr lang="uk-UA" sz="2400" dirty="0">
                <a:latin typeface="Montserrat" panose="00000500000000000000" pitchFamily="2" charset="-52"/>
              </a:rPr>
              <a:t>– забезпечення можливостей та</a:t>
            </a:r>
          </a:p>
          <a:p>
            <a:r>
              <a:rPr lang="ru-RU" sz="2400" dirty="0">
                <a:latin typeface="Montserrat" panose="00000500000000000000" pitchFamily="2" charset="-52"/>
              </a:rPr>
              <a:t>умов для </a:t>
            </a:r>
            <a:r>
              <a:rPr lang="ru-RU" sz="2400" dirty="0" err="1">
                <a:latin typeface="Montserrat" panose="00000500000000000000" pitchFamily="2" charset="-52"/>
              </a:rPr>
              <a:t>зміни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профілю</a:t>
            </a:r>
            <a:r>
              <a:rPr lang="ru-RU" sz="2400" dirty="0">
                <a:latin typeface="Montserrat" panose="00000500000000000000" pitchFamily="2" charset="-52"/>
              </a:rPr>
              <a:t> навчання, </a:t>
            </a:r>
            <a:r>
              <a:rPr lang="ru-RU" sz="2400" dirty="0" err="1">
                <a:latin typeface="Montserrat" panose="00000500000000000000" pitchFamily="2" charset="-52"/>
              </a:rPr>
              <a:t>змісту</a:t>
            </a:r>
            <a:r>
              <a:rPr lang="ru-RU" sz="2400" dirty="0">
                <a:latin typeface="Montserrat" panose="00000500000000000000" pitchFamily="2" charset="-52"/>
              </a:rPr>
              <a:t> і форм</a:t>
            </a:r>
          </a:p>
          <a:p>
            <a:r>
              <a:rPr lang="ru-RU" sz="2400" dirty="0" err="1">
                <a:latin typeface="Montserrat" panose="00000500000000000000" pitchFamily="2" charset="-52"/>
              </a:rPr>
              <a:t>організації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профільного</a:t>
            </a:r>
            <a:r>
              <a:rPr lang="ru-RU" sz="2400" dirty="0">
                <a:latin typeface="Montserrat" panose="00000500000000000000" pitchFamily="2" charset="-52"/>
              </a:rPr>
              <a:t> навчання, у тому </a:t>
            </a:r>
            <a:r>
              <a:rPr lang="ru-RU" sz="2400" dirty="0" err="1">
                <a:latin typeface="Montserrat" panose="00000500000000000000" pitchFamily="2" charset="-52"/>
              </a:rPr>
              <a:t>числі</a:t>
            </a:r>
            <a:endParaRPr lang="ru-RU" sz="2400" dirty="0">
              <a:latin typeface="Montserrat" panose="00000500000000000000" pitchFamily="2" charset="-52"/>
            </a:endParaRPr>
          </a:p>
          <a:p>
            <a:r>
              <a:rPr lang="uk-UA" sz="2400" dirty="0">
                <a:latin typeface="Montserrat" panose="00000500000000000000" pitchFamily="2" charset="-52"/>
              </a:rPr>
              <a:t>дистанційного, широкого вибору змісту</a:t>
            </a:r>
          </a:p>
          <a:p>
            <a:r>
              <a:rPr lang="ru-RU" sz="2400" dirty="0">
                <a:latin typeface="Montserrat" panose="00000500000000000000" pitchFamily="2" charset="-52"/>
              </a:rPr>
              <a:t>навчальних програм та </a:t>
            </a:r>
            <a:r>
              <a:rPr lang="ru-RU" sz="2400" dirty="0" err="1">
                <a:latin typeface="Montserrat" panose="00000500000000000000" pitchFamily="2" charset="-52"/>
              </a:rPr>
              <a:t>можливостей</a:t>
            </a:r>
            <a:r>
              <a:rPr lang="ru-RU" sz="2400" dirty="0">
                <a:latin typeface="Montserrat" panose="00000500000000000000" pitchFamily="2" charset="-52"/>
              </a:rPr>
              <a:t> для </a:t>
            </a:r>
            <a:r>
              <a:rPr lang="ru-RU" sz="2400" dirty="0" err="1">
                <a:latin typeface="Montserrat" panose="00000500000000000000" pitchFamily="2" charset="-52"/>
              </a:rPr>
              <a:t>його</a:t>
            </a:r>
            <a:endParaRPr lang="ru-RU" sz="2400" dirty="0">
              <a:latin typeface="Montserrat" panose="00000500000000000000" pitchFamily="2" charset="-52"/>
            </a:endParaRPr>
          </a:p>
          <a:p>
            <a:r>
              <a:rPr lang="uk-UA" sz="2400" dirty="0">
                <a:latin typeface="Montserrat" panose="00000500000000000000" pitchFamily="2" charset="-52"/>
              </a:rPr>
              <a:t>корекції;</a:t>
            </a:r>
          </a:p>
          <a:p>
            <a:r>
              <a:rPr lang="uk-UA" sz="2400" dirty="0">
                <a:latin typeface="Montserrat" panose="00000500000000000000" pitchFamily="2" charset="-52"/>
              </a:rPr>
              <a:t>- </a:t>
            </a:r>
            <a:r>
              <a:rPr lang="uk-UA" sz="2400" b="1" dirty="0">
                <a:latin typeface="Montserrat" panose="00000500000000000000" pitchFamily="2" charset="-52"/>
              </a:rPr>
              <a:t>варіативності </a:t>
            </a:r>
            <a:r>
              <a:rPr lang="uk-UA" sz="2400" dirty="0">
                <a:latin typeface="Montserrat" panose="00000500000000000000" pitchFamily="2" charset="-52"/>
              </a:rPr>
              <a:t>– багаторівневість</a:t>
            </a:r>
          </a:p>
          <a:p>
            <a:r>
              <a:rPr lang="ru-RU" sz="2400" dirty="0">
                <a:latin typeface="Montserrat" panose="00000500000000000000" pitchFamily="2" charset="-52"/>
              </a:rPr>
              <a:t>навчальних </a:t>
            </a:r>
            <a:r>
              <a:rPr lang="ru-RU" sz="2400" dirty="0" err="1">
                <a:latin typeface="Montserrat" panose="00000500000000000000" pitchFamily="2" charset="-52"/>
              </a:rPr>
              <a:t>планів</a:t>
            </a:r>
            <a:r>
              <a:rPr lang="ru-RU" sz="2400" dirty="0">
                <a:latin typeface="Montserrat" panose="00000500000000000000" pitchFamily="2" charset="-52"/>
              </a:rPr>
              <a:t>, </a:t>
            </a:r>
            <a:r>
              <a:rPr lang="ru-RU" sz="2400" dirty="0" err="1">
                <a:latin typeface="Montserrat" panose="00000500000000000000" pitchFamily="2" charset="-52"/>
              </a:rPr>
              <a:t>освітніх</a:t>
            </a:r>
            <a:r>
              <a:rPr lang="ru-RU" sz="2400" dirty="0">
                <a:latin typeface="Montserrat" panose="00000500000000000000" pitchFamily="2" charset="-52"/>
              </a:rPr>
              <a:t> програм, </a:t>
            </a:r>
            <a:r>
              <a:rPr lang="ru-RU" sz="2400" dirty="0" err="1">
                <a:latin typeface="Montserrat" panose="00000500000000000000" pitchFamily="2" charset="-52"/>
              </a:rPr>
              <a:t>змісту</a:t>
            </a:r>
            <a:r>
              <a:rPr lang="ru-RU" sz="2400" dirty="0">
                <a:latin typeface="Montserrat" panose="00000500000000000000" pitchFamily="2" charset="-52"/>
              </a:rPr>
              <a:t> освіти, </a:t>
            </a:r>
            <a:r>
              <a:rPr lang="uk-UA" sz="2400" dirty="0">
                <a:latin typeface="Montserrat" panose="00000500000000000000" pitchFamily="2" charset="-52"/>
              </a:rPr>
              <a:t>використанні різноманітних технологій, надання </a:t>
            </a:r>
            <a:r>
              <a:rPr lang="ru-RU" sz="2400" dirty="0" err="1">
                <a:latin typeface="Montserrat" panose="00000500000000000000" pitchFamily="2" charset="-52"/>
              </a:rPr>
              <a:t>учням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можливості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вибору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предметів</a:t>
            </a:r>
            <a:r>
              <a:rPr lang="ru-RU" sz="2400" dirty="0">
                <a:latin typeface="Montserrat" panose="00000500000000000000" pitchFamily="2" charset="-52"/>
              </a:rPr>
              <a:t> (</a:t>
            </a:r>
            <a:r>
              <a:rPr lang="ru-RU" sz="2400" dirty="0" err="1">
                <a:latin typeface="Montserrat" panose="00000500000000000000" pitchFamily="2" charset="-52"/>
              </a:rPr>
              <a:t>курсів</a:t>
            </a:r>
            <a:r>
              <a:rPr lang="ru-RU" sz="2400" dirty="0">
                <a:latin typeface="Montserrat" panose="00000500000000000000" pitchFamily="2" charset="-52"/>
              </a:rPr>
              <a:t>), </a:t>
            </a:r>
            <a:r>
              <a:rPr lang="ru-RU" sz="2400" dirty="0" err="1">
                <a:latin typeface="Montserrat" panose="00000500000000000000" pitchFamily="2" charset="-52"/>
              </a:rPr>
              <a:t>що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вільно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вивчаються</a:t>
            </a:r>
            <a:r>
              <a:rPr lang="ru-RU" sz="2400" dirty="0">
                <a:latin typeface="Montserrat" panose="00000500000000000000" pitchFamily="2" charset="-52"/>
              </a:rPr>
              <a:t>, </a:t>
            </a:r>
            <a:r>
              <a:rPr lang="ru-RU" sz="2400" dirty="0" err="1">
                <a:latin typeface="Montserrat" panose="00000500000000000000" pitchFamily="2" charset="-52"/>
              </a:rPr>
              <a:t>зміні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видів</a:t>
            </a:r>
            <a:r>
              <a:rPr lang="ru-RU" sz="2400" dirty="0">
                <a:latin typeface="Montserrat" panose="00000500000000000000" pitchFamily="2" charset="-52"/>
              </a:rPr>
              <a:t> діяльності, </a:t>
            </a:r>
            <a:r>
              <a:rPr lang="ru-RU" sz="2400" dirty="0" err="1">
                <a:latin typeface="Montserrat" panose="00000500000000000000" pitchFamily="2" charset="-52"/>
              </a:rPr>
              <a:t>використанні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інтегративного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підходу</a:t>
            </a:r>
            <a:r>
              <a:rPr lang="ru-RU" sz="2400" dirty="0">
                <a:latin typeface="Montserrat" panose="00000500000000000000" pitchFamily="2" charset="-52"/>
              </a:rPr>
              <a:t> у </a:t>
            </a:r>
            <a:r>
              <a:rPr lang="ru-RU" sz="2400" dirty="0" err="1">
                <a:latin typeface="Montserrat" panose="00000500000000000000" pitchFamily="2" charset="-52"/>
              </a:rPr>
              <a:t>вивченні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uk-UA" sz="2400" dirty="0">
                <a:latin typeface="Montserrat" panose="00000500000000000000" pitchFamily="2" charset="-52"/>
              </a:rPr>
              <a:t>обов’язкових предметів;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C0D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/>
          <p:nvPr/>
        </p:nvSpPr>
        <p:spPr>
          <a:xfrm>
            <a:off x="9472448" y="787083"/>
            <a:ext cx="8126239" cy="8979270"/>
          </a:xfrm>
          <a:custGeom>
            <a:avLst/>
            <a:gdLst/>
            <a:ahLst/>
            <a:cxnLst/>
            <a:rect l="l" t="t" r="r" b="b"/>
            <a:pathLst>
              <a:path w="8126239" h="8979270" extrusionOk="0">
                <a:moveTo>
                  <a:pt x="0" y="0"/>
                </a:moveTo>
                <a:lnTo>
                  <a:pt x="8126239" y="0"/>
                </a:lnTo>
                <a:lnTo>
                  <a:pt x="8126239" y="8979269"/>
                </a:lnTo>
                <a:lnTo>
                  <a:pt x="0" y="8979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4" name="Google Shape;234;p21"/>
          <p:cNvSpPr/>
          <p:nvPr/>
        </p:nvSpPr>
        <p:spPr>
          <a:xfrm>
            <a:off x="8985913" y="-701001"/>
            <a:ext cx="9099311" cy="10988001"/>
          </a:xfrm>
          <a:custGeom>
            <a:avLst/>
            <a:gdLst/>
            <a:ahLst/>
            <a:cxnLst/>
            <a:rect l="l" t="t" r="r" b="b"/>
            <a:pathLst>
              <a:path w="9099311" h="10988001" extrusionOk="0">
                <a:moveTo>
                  <a:pt x="0" y="0"/>
                </a:moveTo>
                <a:lnTo>
                  <a:pt x="9099310" y="0"/>
                </a:lnTo>
                <a:lnTo>
                  <a:pt x="9099310" y="10988001"/>
                </a:lnTo>
                <a:lnTo>
                  <a:pt x="0" y="10988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8720" r="-42409"/>
            </a:stretch>
          </a:blipFill>
          <a:ln>
            <a:noFill/>
          </a:ln>
        </p:spPr>
      </p:sp>
      <p:sp>
        <p:nvSpPr>
          <p:cNvPr id="236" name="Google Shape;236;p21"/>
          <p:cNvSpPr txBox="1"/>
          <p:nvPr/>
        </p:nvSpPr>
        <p:spPr>
          <a:xfrm>
            <a:off x="-911053" y="564310"/>
            <a:ext cx="11012076" cy="128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uk-UA" sz="3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ПРИНЦИПИ</a:t>
            </a:r>
          </a:p>
          <a:p>
            <a:pPr lvl="0" algn="ctr">
              <a:lnSpc>
                <a:spcPct val="130000"/>
              </a:lnSpc>
            </a:pPr>
            <a:r>
              <a:rPr lang="uk-UA" sz="3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 ПРОФІЛЬНОГО НАВЧАННЯ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6537" y="2317585"/>
            <a:ext cx="865746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i="1" dirty="0">
                <a:latin typeface="Montserrat" panose="020B0604020202020204" charset="-52"/>
              </a:rPr>
              <a:t>- </a:t>
            </a:r>
            <a:r>
              <a:rPr lang="uk-UA" sz="2400" b="1" dirty="0">
                <a:latin typeface="Montserrat" panose="00000500000000000000" pitchFamily="2" charset="-52"/>
              </a:rPr>
              <a:t>діагностико-прогностичної реалізованості </a:t>
            </a:r>
            <a:r>
              <a:rPr lang="uk-UA" sz="2400" dirty="0">
                <a:latin typeface="Montserrat" panose="00000500000000000000" pitchFamily="2" charset="-52"/>
              </a:rPr>
              <a:t>–  </a:t>
            </a:r>
            <a:r>
              <a:rPr lang="ru-RU" sz="2400" dirty="0" err="1">
                <a:latin typeface="Montserrat" panose="00000500000000000000" pitchFamily="2" charset="-52"/>
              </a:rPr>
              <a:t>виявлення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здібностей</a:t>
            </a:r>
            <a:r>
              <a:rPr lang="ru-RU" sz="2400" dirty="0">
                <a:latin typeface="Montserrat" panose="00000500000000000000" pitchFamily="2" charset="-52"/>
              </a:rPr>
              <a:t> учнів для </a:t>
            </a:r>
            <a:r>
              <a:rPr lang="ru-RU" sz="2400" dirty="0" err="1">
                <a:latin typeface="Montserrat" panose="00000500000000000000" pitchFamily="2" charset="-52"/>
              </a:rPr>
              <a:t>обґрунтованої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орієнтації</a:t>
            </a:r>
            <a:r>
              <a:rPr lang="ru-RU" sz="2400" dirty="0">
                <a:latin typeface="Montserrat" panose="00000500000000000000" pitchFamily="2" charset="-52"/>
              </a:rPr>
              <a:t> на </a:t>
            </a:r>
            <a:r>
              <a:rPr lang="ru-RU" sz="2400" dirty="0" err="1">
                <a:latin typeface="Montserrat" panose="00000500000000000000" pitchFamily="2" charset="-52"/>
              </a:rPr>
              <a:t>профіль</a:t>
            </a:r>
            <a:r>
              <a:rPr lang="ru-RU" sz="2400" dirty="0">
                <a:latin typeface="Montserrat" panose="00000500000000000000" pitchFamily="2" charset="-52"/>
              </a:rPr>
              <a:t> навчання та подальше</a:t>
            </a:r>
          </a:p>
          <a:p>
            <a:r>
              <a:rPr lang="uk-UA" sz="2400" dirty="0">
                <a:latin typeface="Montserrat" panose="00000500000000000000" pitchFamily="2" charset="-52"/>
              </a:rPr>
              <a:t>професійне самовизначення;</a:t>
            </a:r>
          </a:p>
          <a:p>
            <a:endParaRPr lang="uk-UA" sz="2400" dirty="0">
              <a:latin typeface="Montserrat" panose="00000500000000000000" pitchFamily="2" charset="-52"/>
            </a:endParaRPr>
          </a:p>
          <a:p>
            <a:r>
              <a:rPr lang="uk-UA" sz="2400" dirty="0">
                <a:latin typeface="Montserrat" panose="00000500000000000000" pitchFamily="2" charset="-52"/>
              </a:rPr>
              <a:t>- </a:t>
            </a:r>
            <a:r>
              <a:rPr lang="uk-UA" sz="2400" b="1" dirty="0">
                <a:latin typeface="Montserrat" panose="00000500000000000000" pitchFamily="2" charset="-52"/>
              </a:rPr>
              <a:t>диференціації</a:t>
            </a:r>
            <a:r>
              <a:rPr lang="uk-UA" sz="2400" dirty="0">
                <a:latin typeface="Montserrat" panose="00000500000000000000" pitchFamily="2" charset="-52"/>
              </a:rPr>
              <a:t> – забезпечення умов для добровільного вибору школярами профілю</a:t>
            </a:r>
          </a:p>
          <a:p>
            <a:r>
              <a:rPr lang="ru-RU" sz="2400" dirty="0">
                <a:latin typeface="Montserrat" panose="00000500000000000000" pitchFamily="2" charset="-52"/>
              </a:rPr>
              <a:t>навчання, </a:t>
            </a:r>
            <a:r>
              <a:rPr lang="ru-RU" sz="2400" dirty="0" err="1">
                <a:latin typeface="Montserrat" panose="00000500000000000000" pitchFamily="2" charset="-52"/>
              </a:rPr>
              <a:t>виходячи</a:t>
            </a:r>
            <a:r>
              <a:rPr lang="ru-RU" sz="2400" dirty="0">
                <a:latin typeface="Montserrat" panose="00000500000000000000" pitchFamily="2" charset="-52"/>
              </a:rPr>
              <a:t> з </a:t>
            </a:r>
            <a:r>
              <a:rPr lang="ru-RU" sz="2400" dirty="0" err="1">
                <a:latin typeface="Montserrat" panose="00000500000000000000" pitchFamily="2" charset="-52"/>
              </a:rPr>
              <a:t>їхніх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пізнавальних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інтересів</a:t>
            </a:r>
            <a:r>
              <a:rPr lang="ru-RU" sz="2400" dirty="0">
                <a:latin typeface="Montserrat" panose="00000500000000000000" pitchFamily="2" charset="-52"/>
              </a:rPr>
              <a:t>, </a:t>
            </a:r>
            <a:r>
              <a:rPr lang="ru-RU" sz="2400" dirty="0" err="1">
                <a:latin typeface="Montserrat" panose="00000500000000000000" pitchFamily="2" charset="-52"/>
              </a:rPr>
              <a:t>здібностей</a:t>
            </a:r>
            <a:r>
              <a:rPr lang="ru-RU" sz="2400" dirty="0">
                <a:latin typeface="Montserrat" panose="00000500000000000000" pitchFamily="2" charset="-52"/>
              </a:rPr>
              <a:t>, </a:t>
            </a:r>
            <a:r>
              <a:rPr lang="ru-RU" sz="2400" dirty="0" err="1">
                <a:latin typeface="Montserrat" panose="00000500000000000000" pitchFamily="2" charset="-52"/>
              </a:rPr>
              <a:t>досягнутих</a:t>
            </a:r>
            <a:r>
              <a:rPr lang="ru-RU" sz="2400" dirty="0">
                <a:latin typeface="Montserrat" panose="00000500000000000000" pitchFamily="2" charset="-52"/>
              </a:rPr>
              <a:t> результатів навчання й </a:t>
            </a:r>
            <a:r>
              <a:rPr lang="uk-UA" sz="2400" dirty="0">
                <a:latin typeface="Montserrat" panose="00000500000000000000" pitchFamily="2" charset="-52"/>
              </a:rPr>
              <a:t>професійних намірів;</a:t>
            </a:r>
          </a:p>
          <a:p>
            <a:endParaRPr lang="uk-UA" sz="2400" dirty="0">
              <a:latin typeface="Montserrat" panose="00000500000000000000" pitchFamily="2" charset="-52"/>
            </a:endParaRPr>
          </a:p>
          <a:p>
            <a:r>
              <a:rPr lang="uk-UA" sz="2400" dirty="0">
                <a:latin typeface="Montserrat" panose="00000500000000000000" pitchFamily="2" charset="-52"/>
              </a:rPr>
              <a:t>- </a:t>
            </a:r>
            <a:r>
              <a:rPr lang="uk-UA" sz="2400" b="1" dirty="0">
                <a:latin typeface="Montserrat" panose="00000500000000000000" pitchFamily="2" charset="-52"/>
              </a:rPr>
              <a:t>індивідуалізації</a:t>
            </a:r>
            <a:r>
              <a:rPr lang="uk-UA" sz="2400" dirty="0">
                <a:latin typeface="Montserrat" panose="00000500000000000000" pitchFamily="2" charset="-52"/>
              </a:rPr>
              <a:t> – врахування індивідуальних особливостей особистості для досягнення </a:t>
            </a:r>
            <a:r>
              <a:rPr lang="ru-RU" sz="2400" dirty="0" err="1">
                <a:latin typeface="Montserrat" panose="00000500000000000000" pitchFamily="2" charset="-52"/>
              </a:rPr>
              <a:t>поставленої</a:t>
            </a:r>
            <a:r>
              <a:rPr lang="ru-RU" sz="2400" dirty="0">
                <a:latin typeface="Montserrat" panose="00000500000000000000" pitchFamily="2" charset="-52"/>
              </a:rPr>
              <a:t> мети, </a:t>
            </a:r>
            <a:r>
              <a:rPr lang="ru-RU" sz="2400" dirty="0" err="1">
                <a:latin typeface="Montserrat" panose="00000500000000000000" pitchFamily="2" charset="-52"/>
              </a:rPr>
              <a:t>що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слугує</a:t>
            </a:r>
            <a:r>
              <a:rPr lang="ru-RU" sz="2400" dirty="0">
                <a:latin typeface="Montserrat" panose="00000500000000000000" pitchFamily="2" charset="-52"/>
              </a:rPr>
              <a:t> основою для </a:t>
            </a:r>
            <a:r>
              <a:rPr lang="ru-RU" sz="2400" dirty="0" err="1">
                <a:latin typeface="Montserrat" panose="00000500000000000000" pitchFamily="2" charset="-52"/>
              </a:rPr>
              <a:t>здійснення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особистісно</a:t>
            </a:r>
            <a:r>
              <a:rPr lang="ru-RU" sz="2400" dirty="0">
                <a:latin typeface="Montserrat" panose="00000500000000000000" pitchFamily="2" charset="-52"/>
              </a:rPr>
              <a:t> </a:t>
            </a:r>
            <a:r>
              <a:rPr lang="ru-RU" sz="2400" dirty="0" err="1">
                <a:latin typeface="Montserrat" panose="00000500000000000000" pitchFamily="2" charset="-52"/>
              </a:rPr>
              <a:t>орієнтованого</a:t>
            </a:r>
            <a:r>
              <a:rPr lang="ru-RU" sz="2400" dirty="0">
                <a:latin typeface="Montserrat" panose="00000500000000000000" pitchFamily="2" charset="-52"/>
              </a:rPr>
              <a:t> навчання у </a:t>
            </a:r>
            <a:r>
              <a:rPr lang="uk-UA" sz="2400" dirty="0">
                <a:latin typeface="Montserrat" panose="00000500000000000000" pitchFamily="2" charset="-52"/>
              </a:rPr>
              <a:t>профільній школі</a:t>
            </a:r>
            <a:r>
              <a:rPr lang="uk-UA" sz="2800" dirty="0">
                <a:latin typeface="Montserrat" panose="00000500000000000000" pitchFamily="2" charset="-52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4"/>
          <p:cNvGrpSpPr/>
          <p:nvPr/>
        </p:nvGrpSpPr>
        <p:grpSpPr>
          <a:xfrm>
            <a:off x="7222629" y="3714843"/>
            <a:ext cx="3086097" cy="4196487"/>
            <a:chOff x="0" y="-38100"/>
            <a:chExt cx="812800" cy="1105248"/>
          </a:xfrm>
        </p:grpSpPr>
        <p:sp>
          <p:nvSpPr>
            <p:cNvPr id="104" name="Google Shape;104;p14"/>
            <p:cNvSpPr/>
            <p:nvPr/>
          </p:nvSpPr>
          <p:spPr>
            <a:xfrm>
              <a:off x="0" y="0"/>
              <a:ext cx="221209" cy="1067148"/>
            </a:xfrm>
            <a:custGeom>
              <a:avLst/>
              <a:gdLst/>
              <a:ahLst/>
              <a:cxnLst/>
              <a:rect l="l" t="t" r="r" b="b"/>
              <a:pathLst>
                <a:path w="221209" h="1067148" extrusionOk="0">
                  <a:moveTo>
                    <a:pt x="0" y="0"/>
                  </a:moveTo>
                  <a:lnTo>
                    <a:pt x="221209" y="0"/>
                  </a:lnTo>
                  <a:lnTo>
                    <a:pt x="221209" y="1067148"/>
                  </a:lnTo>
                  <a:lnTo>
                    <a:pt x="0" y="1067148"/>
                  </a:lnTo>
                  <a:close/>
                </a:path>
              </a:pathLst>
            </a:custGeom>
            <a:solidFill>
              <a:srgbClr val="F4B324"/>
            </a:solidFill>
            <a:ln>
              <a:noFill/>
            </a:ln>
          </p:spPr>
        </p:sp>
        <p:sp>
          <p:nvSpPr>
            <p:cNvPr id="105" name="Google Shape;105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14"/>
          <p:cNvGrpSpPr/>
          <p:nvPr/>
        </p:nvGrpSpPr>
        <p:grpSpPr>
          <a:xfrm>
            <a:off x="7242228" y="6660968"/>
            <a:ext cx="3086097" cy="3230762"/>
            <a:chOff x="0" y="-38100"/>
            <a:chExt cx="812800" cy="850900"/>
          </a:xfrm>
        </p:grpSpPr>
        <p:sp>
          <p:nvSpPr>
            <p:cNvPr id="107" name="Google Shape;107;p14"/>
            <p:cNvSpPr/>
            <p:nvPr/>
          </p:nvSpPr>
          <p:spPr>
            <a:xfrm>
              <a:off x="0" y="0"/>
              <a:ext cx="221209" cy="625691"/>
            </a:xfrm>
            <a:custGeom>
              <a:avLst/>
              <a:gdLst/>
              <a:ahLst/>
              <a:cxnLst/>
              <a:rect l="l" t="t" r="r" b="b"/>
              <a:pathLst>
                <a:path w="221209" h="625691" extrusionOk="0">
                  <a:moveTo>
                    <a:pt x="0" y="0"/>
                  </a:moveTo>
                  <a:lnTo>
                    <a:pt x="221209" y="0"/>
                  </a:lnTo>
                  <a:lnTo>
                    <a:pt x="221209" y="625691"/>
                  </a:lnTo>
                  <a:lnTo>
                    <a:pt x="0" y="625691"/>
                  </a:lnTo>
                  <a:close/>
                </a:path>
              </a:pathLst>
            </a:custGeom>
            <a:solidFill>
              <a:srgbClr val="40C0DF"/>
            </a:solidFill>
            <a:ln>
              <a:noFill/>
            </a:ln>
          </p:spPr>
        </p:sp>
        <p:sp>
          <p:nvSpPr>
            <p:cNvPr id="108" name="Google Shape;108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4"/>
          <p:cNvGrpSpPr/>
          <p:nvPr/>
        </p:nvGrpSpPr>
        <p:grpSpPr>
          <a:xfrm>
            <a:off x="7222629" y="-144661"/>
            <a:ext cx="3086097" cy="4081555"/>
            <a:chOff x="0" y="-38100"/>
            <a:chExt cx="812800" cy="1074977"/>
          </a:xfrm>
        </p:grpSpPr>
        <p:sp>
          <p:nvSpPr>
            <p:cNvPr id="110" name="Google Shape;110;p14"/>
            <p:cNvSpPr/>
            <p:nvPr/>
          </p:nvSpPr>
          <p:spPr>
            <a:xfrm>
              <a:off x="0" y="0"/>
              <a:ext cx="221209" cy="1036877"/>
            </a:xfrm>
            <a:custGeom>
              <a:avLst/>
              <a:gdLst/>
              <a:ahLst/>
              <a:cxnLst/>
              <a:rect l="l" t="t" r="r" b="b"/>
              <a:pathLst>
                <a:path w="221209" h="1036877" extrusionOk="0">
                  <a:moveTo>
                    <a:pt x="0" y="0"/>
                  </a:moveTo>
                  <a:lnTo>
                    <a:pt x="221209" y="0"/>
                  </a:lnTo>
                  <a:lnTo>
                    <a:pt x="221209" y="1036877"/>
                  </a:lnTo>
                  <a:lnTo>
                    <a:pt x="0" y="1036877"/>
                  </a:lnTo>
                  <a:close/>
                </a:path>
              </a:pathLst>
            </a:custGeom>
            <a:solidFill>
              <a:srgbClr val="F14902"/>
            </a:solidFill>
            <a:ln>
              <a:noFill/>
            </a:ln>
          </p:spPr>
        </p:sp>
        <p:sp>
          <p:nvSpPr>
            <p:cNvPr id="111" name="Google Shape;111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2" name="Google Shape;112;p14"/>
          <p:cNvCxnSpPr/>
          <p:nvPr/>
        </p:nvCxnSpPr>
        <p:spPr>
          <a:xfrm>
            <a:off x="7222629" y="3936894"/>
            <a:ext cx="11080519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3" name="Google Shape;113;p14"/>
          <p:cNvCxnSpPr/>
          <p:nvPr/>
        </p:nvCxnSpPr>
        <p:spPr>
          <a:xfrm>
            <a:off x="7222627" y="6777151"/>
            <a:ext cx="11065373" cy="40933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" name="Google Shape;114;p14"/>
          <p:cNvSpPr/>
          <p:nvPr/>
        </p:nvSpPr>
        <p:spPr>
          <a:xfrm>
            <a:off x="-2647201" y="1621210"/>
            <a:ext cx="8226949" cy="8226949"/>
          </a:xfrm>
          <a:custGeom>
            <a:avLst/>
            <a:gdLst/>
            <a:ahLst/>
            <a:cxnLst/>
            <a:rect l="l" t="t" r="r" b="b"/>
            <a:pathLst>
              <a:path w="8226949" h="8226949" extrusionOk="0">
                <a:moveTo>
                  <a:pt x="0" y="0"/>
                </a:moveTo>
                <a:lnTo>
                  <a:pt x="8226950" y="0"/>
                </a:lnTo>
                <a:lnTo>
                  <a:pt x="8226950" y="8226949"/>
                </a:lnTo>
                <a:lnTo>
                  <a:pt x="0" y="82269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15" name="Google Shape;115;p14"/>
          <p:cNvGrpSpPr/>
          <p:nvPr/>
        </p:nvGrpSpPr>
        <p:grpSpPr>
          <a:xfrm>
            <a:off x="-1536166" y="196220"/>
            <a:ext cx="3072329" cy="3086100"/>
            <a:chOff x="1813" y="0"/>
            <a:chExt cx="809173" cy="812800"/>
          </a:xfrm>
        </p:grpSpPr>
        <p:sp>
          <p:nvSpPr>
            <p:cNvPr id="116" name="Google Shape;116;p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4B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14"/>
          <p:cNvSpPr txBox="1"/>
          <p:nvPr/>
        </p:nvSpPr>
        <p:spPr>
          <a:xfrm>
            <a:off x="979997" y="3714843"/>
            <a:ext cx="5781300" cy="299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0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Структура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0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профільної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середньої школи відповідно до концепції НУШ</a:t>
            </a:r>
            <a:endParaRPr lang="uk-UA" sz="3600" b="0" i="0" u="none" strike="noStrike" cap="none" dirty="0">
              <a:solidFill>
                <a:srgbClr val="1C191A"/>
              </a:solidFill>
              <a:latin typeface="Montserrat" panose="020B0604020202020204" charset="-52"/>
              <a:ea typeface="Hammersmith One"/>
              <a:cs typeface="Hammersmith One"/>
              <a:sym typeface="Hammersmith On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0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 </a:t>
            </a:r>
          </a:p>
        </p:txBody>
      </p:sp>
      <p:sp>
        <p:nvSpPr>
          <p:cNvPr id="119" name="Google Shape;119;p14"/>
          <p:cNvSpPr txBox="1"/>
          <p:nvPr/>
        </p:nvSpPr>
        <p:spPr>
          <a:xfrm>
            <a:off x="8543462" y="247888"/>
            <a:ext cx="9366973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Montserrat" panose="020B0604020202020204" charset="-52"/>
              </a:rPr>
              <a:t>Відповідно до “</a:t>
            </a:r>
            <a:r>
              <a:rPr lang="uk-UA" sz="2400" b="1" dirty="0">
                <a:latin typeface="Montserrat" panose="020B0604020202020204" charset="-52"/>
              </a:rPr>
              <a:t>Концепції Нової Української школи” (2016 р.), структура нової профільної середньої школи складається з двох циклів, а саме: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b="1" dirty="0">
                <a:latin typeface="Montserrat" panose="020B0604020202020204" charset="-52"/>
              </a:rPr>
              <a:t>10 клас (перший цикл навчання – 1 рік),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2400" b="1" dirty="0">
                <a:latin typeface="Montserrat" panose="020B0604020202020204" charset="-52"/>
              </a:rPr>
              <a:t>11 – 12 класи (2 цикл навчання – 2 роки).</a:t>
            </a:r>
          </a:p>
          <a:p>
            <a:pPr>
              <a:lnSpc>
                <a:spcPct val="150000"/>
              </a:lnSpc>
            </a:pPr>
            <a:r>
              <a:rPr lang="uk-UA" sz="2400" b="1" dirty="0">
                <a:latin typeface="Montserrat" panose="020B0604020202020204" charset="-52"/>
              </a:rPr>
              <a:t>Загалом – 3 роки </a:t>
            </a:r>
            <a:r>
              <a:rPr lang="ru-RU" sz="2400" b="1" dirty="0">
                <a:latin typeface="Montserrat" panose="020B0604020202020204" charset="-52"/>
              </a:rPr>
              <a:t>навчання.</a:t>
            </a:r>
            <a:endParaRPr sz="2400" dirty="0">
              <a:latin typeface="Montserrat" panose="020B0604020202020204" charset="-52"/>
            </a:endParaRPr>
          </a:p>
        </p:txBody>
      </p:sp>
      <p:sp>
        <p:nvSpPr>
          <p:cNvPr id="121" name="Google Shape;121;p14"/>
          <p:cNvSpPr txBox="1"/>
          <p:nvPr/>
        </p:nvSpPr>
        <p:spPr>
          <a:xfrm>
            <a:off x="8509786" y="4034408"/>
            <a:ext cx="9275448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Montserrat" panose="020B0604020202020204" charset="-52"/>
              </a:rPr>
              <a:t>Для </a:t>
            </a:r>
            <a:r>
              <a:rPr lang="uk-UA" sz="2400" b="1" dirty="0">
                <a:latin typeface="Montserrat" panose="020B0604020202020204" charset="-52"/>
              </a:rPr>
              <a:t>забезпечення</a:t>
            </a:r>
            <a:r>
              <a:rPr lang="ru-RU" sz="2400" b="1" dirty="0">
                <a:latin typeface="Montserrat" panose="020B0604020202020204" charset="-52"/>
              </a:rPr>
              <a:t> на </a:t>
            </a:r>
            <a:r>
              <a:rPr lang="ru-RU" sz="2400" b="1" dirty="0" err="1">
                <a:latin typeface="Montserrat" panose="020B0604020202020204" charset="-52"/>
              </a:rPr>
              <a:t>перехідному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етапі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uk-UA" sz="2400" b="1" dirty="0">
                <a:latin typeface="Montserrat" panose="020B0604020202020204" charset="-52"/>
              </a:rPr>
              <a:t>додаткового адаптаційного періоду для </a:t>
            </a:r>
            <a:r>
              <a:rPr lang="ru-RU" sz="2400" b="1" dirty="0">
                <a:latin typeface="Montserrat" panose="020B0604020202020204" charset="-52"/>
              </a:rPr>
              <a:t>остаточного </a:t>
            </a:r>
            <a:r>
              <a:rPr lang="ru-RU" sz="2400" b="1" dirty="0" err="1">
                <a:latin typeface="Montserrat" panose="020B0604020202020204" charset="-52"/>
              </a:rPr>
              <a:t>вибору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профілю</a:t>
            </a:r>
            <a:r>
              <a:rPr lang="ru-RU" sz="2400" b="1" dirty="0">
                <a:latin typeface="Montserrat" panose="020B0604020202020204" charset="-52"/>
              </a:rPr>
              <a:t> в перший </a:t>
            </a:r>
            <a:r>
              <a:rPr lang="ru-RU" sz="2400" b="1" dirty="0" err="1">
                <a:latin typeface="Montserrat" panose="020B0604020202020204" charset="-52"/>
              </a:rPr>
              <a:t>рік</a:t>
            </a:r>
            <a:r>
              <a:rPr lang="ru-RU" sz="2400" b="1" dirty="0">
                <a:latin typeface="Montserrat" panose="020B0604020202020204" charset="-52"/>
              </a:rPr>
              <a:t> навчання (10-й </a:t>
            </a:r>
            <a:r>
              <a:rPr lang="ru-RU" sz="2400" b="1" dirty="0" err="1">
                <a:latin typeface="Montserrat" panose="020B0604020202020204" charset="-52"/>
              </a:rPr>
              <a:t>клас</a:t>
            </a:r>
            <a:r>
              <a:rPr lang="ru-RU" sz="2400" b="1" dirty="0">
                <a:latin typeface="Montserrat" panose="020B0604020202020204" charset="-52"/>
              </a:rPr>
              <a:t>) </a:t>
            </a:r>
            <a:r>
              <a:rPr lang="ru-RU" sz="2400" b="1" dirty="0" err="1">
                <a:latin typeface="Montserrat" panose="020B0604020202020204" charset="-52"/>
              </a:rPr>
              <a:t>усі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предмети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вивчаються</a:t>
            </a:r>
            <a:r>
              <a:rPr lang="ru-RU" sz="2400" b="1" dirty="0">
                <a:latin typeface="Montserrat" panose="020B0604020202020204" charset="-52"/>
              </a:rPr>
              <a:t> за </a:t>
            </a:r>
            <a:r>
              <a:rPr lang="ru-RU" sz="2400" b="1" dirty="0" err="1">
                <a:latin typeface="Montserrat" panose="020B0604020202020204" charset="-52"/>
              </a:rPr>
              <a:t>програмами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першого</a:t>
            </a:r>
            <a:r>
              <a:rPr lang="ru-RU" sz="2400" b="1" dirty="0">
                <a:latin typeface="Montserrat" panose="020B0604020202020204" charset="-52"/>
              </a:rPr>
              <a:t> року </a:t>
            </a:r>
            <a:r>
              <a:rPr lang="ru-RU" sz="2400" b="1" dirty="0" err="1">
                <a:latin typeface="Montserrat" panose="020B0604020202020204" charset="-52"/>
              </a:rPr>
              <a:t>їх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поглибленого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uk-UA" sz="2400" b="1" dirty="0">
                <a:latin typeface="Montserrat" panose="020B0604020202020204" charset="-52"/>
              </a:rPr>
              <a:t>вивчення.</a:t>
            </a:r>
            <a:endParaRPr sz="2400" b="1" dirty="0">
              <a:latin typeface="Montserrat" panose="020B0604020202020204" charset="-52"/>
            </a:endParaRPr>
          </a:p>
        </p:txBody>
      </p:sp>
      <p:sp>
        <p:nvSpPr>
          <p:cNvPr id="123" name="Google Shape;123;p14"/>
          <p:cNvSpPr txBox="1"/>
          <p:nvPr/>
        </p:nvSpPr>
        <p:spPr>
          <a:xfrm>
            <a:off x="8622899" y="7084727"/>
            <a:ext cx="9208097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Montserrat" panose="020B0604020202020204" charset="-52"/>
              </a:rPr>
              <a:t>Так, </a:t>
            </a:r>
            <a:r>
              <a:rPr lang="ru-RU" sz="2400" b="1" dirty="0" err="1">
                <a:latin typeface="Montserrat" panose="020B0604020202020204" charset="-52"/>
              </a:rPr>
              <a:t>завдяки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зануренню</a:t>
            </a:r>
            <a:r>
              <a:rPr lang="ru-RU" sz="2400" b="1" dirty="0">
                <a:latin typeface="Montserrat" panose="020B0604020202020204" charset="-52"/>
              </a:rPr>
              <a:t> у </a:t>
            </a:r>
            <a:r>
              <a:rPr lang="ru-RU" sz="2400" b="1" dirty="0" err="1">
                <a:latin typeface="Montserrat" panose="020B0604020202020204" charset="-52"/>
              </a:rPr>
              <a:t>зміст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високих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предметних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вимог</a:t>
            </a:r>
            <a:r>
              <a:rPr lang="ru-RU" sz="2400" b="1" dirty="0">
                <a:latin typeface="Montserrat" panose="020B0604020202020204" charset="-52"/>
              </a:rPr>
              <a:t>, </a:t>
            </a:r>
            <a:r>
              <a:rPr lang="ru-RU" sz="2400" b="1" dirty="0" err="1">
                <a:latin typeface="Montserrat" panose="020B0604020202020204" charset="-52"/>
              </a:rPr>
              <a:t>кожен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ліцеїст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зможе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отримати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об’єктивну</a:t>
            </a:r>
            <a:r>
              <a:rPr lang="ru-RU" sz="2400" b="1" dirty="0">
                <a:latin typeface="Montserrat" panose="020B0604020202020204" charset="-52"/>
              </a:rPr>
              <a:t> картину </a:t>
            </a:r>
            <a:r>
              <a:rPr lang="ru-RU" sz="2400" b="1" dirty="0" err="1">
                <a:latin typeface="Montserrat" panose="020B0604020202020204" charset="-52"/>
              </a:rPr>
              <a:t>своєї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профільно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орієнтованої</a:t>
            </a:r>
            <a:r>
              <a:rPr lang="ru-RU" sz="2400" b="1" dirty="0">
                <a:latin typeface="Montserrat" panose="020B0604020202020204" charset="-52"/>
              </a:rPr>
              <a:t> </a:t>
            </a:r>
            <a:r>
              <a:rPr lang="ru-RU" sz="2400" b="1" dirty="0" err="1">
                <a:latin typeface="Montserrat" panose="020B0604020202020204" charset="-52"/>
              </a:rPr>
              <a:t>спроможності</a:t>
            </a:r>
            <a:r>
              <a:rPr lang="ru-RU" sz="2400" b="1" dirty="0">
                <a:latin typeface="Montserrat" panose="020B0604020202020204" charset="-52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Montserrat" panose="020B0604020202020204" charset="-52"/>
              </a:rPr>
              <a:t>З другого року (11-й </a:t>
            </a:r>
            <a:r>
              <a:rPr lang="ru-RU" sz="2400" b="1" dirty="0" err="1">
                <a:latin typeface="Montserrat" panose="020B0604020202020204" charset="-52"/>
              </a:rPr>
              <a:t>клас</a:t>
            </a:r>
            <a:r>
              <a:rPr lang="ru-RU" sz="2400" b="1" dirty="0">
                <a:latin typeface="Montserrat" panose="020B0604020202020204" charset="-52"/>
              </a:rPr>
              <a:t>) </a:t>
            </a:r>
            <a:r>
              <a:rPr lang="ru-RU" sz="2400" b="1" dirty="0" err="1">
                <a:latin typeface="Montserrat" panose="020B0604020202020204" charset="-52"/>
              </a:rPr>
              <a:t>зміна</a:t>
            </a:r>
            <a:endParaRPr lang="ru-RU" sz="2400" b="1" dirty="0">
              <a:latin typeface="Montserrat" panose="020B0604020202020204" charset="-52"/>
            </a:endParaRPr>
          </a:p>
          <a:p>
            <a:pPr>
              <a:lnSpc>
                <a:spcPct val="150000"/>
              </a:lnSpc>
            </a:pPr>
            <a:r>
              <a:rPr lang="uk-UA" sz="2400" b="1" dirty="0">
                <a:latin typeface="Montserrat" panose="020B0604020202020204" charset="-52"/>
              </a:rPr>
              <a:t>профілю виключається.</a:t>
            </a:r>
            <a:endParaRPr sz="2400" b="1" dirty="0">
              <a:latin typeface="Montserrat" panose="020B0604020202020204" charset="-52"/>
            </a:endParaRPr>
          </a:p>
        </p:txBody>
      </p:sp>
      <p:grpSp>
        <p:nvGrpSpPr>
          <p:cNvPr id="29" name="Google Shape;106;p14"/>
          <p:cNvGrpSpPr/>
          <p:nvPr/>
        </p:nvGrpSpPr>
        <p:grpSpPr>
          <a:xfrm>
            <a:off x="7242228" y="7815576"/>
            <a:ext cx="3086097" cy="3230762"/>
            <a:chOff x="0" y="-38100"/>
            <a:chExt cx="812800" cy="850900"/>
          </a:xfrm>
        </p:grpSpPr>
        <p:sp>
          <p:nvSpPr>
            <p:cNvPr id="30" name="Google Shape;107;p14"/>
            <p:cNvSpPr/>
            <p:nvPr/>
          </p:nvSpPr>
          <p:spPr>
            <a:xfrm>
              <a:off x="0" y="0"/>
              <a:ext cx="221209" cy="625691"/>
            </a:xfrm>
            <a:custGeom>
              <a:avLst/>
              <a:gdLst/>
              <a:ahLst/>
              <a:cxnLst/>
              <a:rect l="l" t="t" r="r" b="b"/>
              <a:pathLst>
                <a:path w="221209" h="625691" extrusionOk="0">
                  <a:moveTo>
                    <a:pt x="0" y="0"/>
                  </a:moveTo>
                  <a:lnTo>
                    <a:pt x="221209" y="0"/>
                  </a:lnTo>
                  <a:lnTo>
                    <a:pt x="221209" y="625691"/>
                  </a:lnTo>
                  <a:lnTo>
                    <a:pt x="0" y="625691"/>
                  </a:lnTo>
                  <a:close/>
                </a:path>
              </a:pathLst>
            </a:custGeom>
            <a:solidFill>
              <a:srgbClr val="40C0DF"/>
            </a:solidFill>
            <a:ln>
              <a:noFill/>
            </a:ln>
          </p:spPr>
        </p:sp>
        <p:sp>
          <p:nvSpPr>
            <p:cNvPr id="31" name="Google Shape;108;p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/>
          <p:nvPr/>
        </p:nvSpPr>
        <p:spPr>
          <a:xfrm rot="10800000">
            <a:off x="-265377" y="-257913"/>
            <a:ext cx="4228348" cy="4228348"/>
          </a:xfrm>
          <a:custGeom>
            <a:avLst/>
            <a:gdLst/>
            <a:ahLst/>
            <a:cxnLst/>
            <a:rect l="l" t="t" r="r" b="b"/>
            <a:pathLst>
              <a:path w="4228348" h="4228348" extrusionOk="0">
                <a:moveTo>
                  <a:pt x="4228349" y="4228348"/>
                </a:moveTo>
                <a:lnTo>
                  <a:pt x="0" y="4228348"/>
                </a:lnTo>
                <a:lnTo>
                  <a:pt x="0" y="0"/>
                </a:lnTo>
                <a:lnTo>
                  <a:pt x="4228349" y="0"/>
                </a:lnTo>
                <a:lnTo>
                  <a:pt x="4228349" y="4228348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2" name="Google Shape;212;p20"/>
          <p:cNvSpPr/>
          <p:nvPr/>
        </p:nvSpPr>
        <p:spPr>
          <a:xfrm rot="10800000">
            <a:off x="1848797" y="1028700"/>
            <a:ext cx="2945768" cy="1478847"/>
          </a:xfrm>
          <a:custGeom>
            <a:avLst/>
            <a:gdLst/>
            <a:ahLst/>
            <a:cxnLst/>
            <a:rect l="l" t="t" r="r" b="b"/>
            <a:pathLst>
              <a:path w="2945768" h="1478847" extrusionOk="0">
                <a:moveTo>
                  <a:pt x="0" y="0"/>
                </a:moveTo>
                <a:lnTo>
                  <a:pt x="2945769" y="0"/>
                </a:lnTo>
                <a:lnTo>
                  <a:pt x="2945769" y="1478847"/>
                </a:lnTo>
                <a:lnTo>
                  <a:pt x="0" y="1478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3" name="Google Shape;213;p20"/>
          <p:cNvSpPr/>
          <p:nvPr/>
        </p:nvSpPr>
        <p:spPr>
          <a:xfrm rot="10800000">
            <a:off x="1848797" y="2491588"/>
            <a:ext cx="2945768" cy="1478847"/>
          </a:xfrm>
          <a:custGeom>
            <a:avLst/>
            <a:gdLst/>
            <a:ahLst/>
            <a:cxnLst/>
            <a:rect l="l" t="t" r="r" b="b"/>
            <a:pathLst>
              <a:path w="2945768" h="1478847" extrusionOk="0">
                <a:moveTo>
                  <a:pt x="0" y="0"/>
                </a:moveTo>
                <a:lnTo>
                  <a:pt x="2945769" y="0"/>
                </a:lnTo>
                <a:lnTo>
                  <a:pt x="2945769" y="1478847"/>
                </a:lnTo>
                <a:lnTo>
                  <a:pt x="0" y="1478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20"/>
          <p:cNvSpPr/>
          <p:nvPr/>
        </p:nvSpPr>
        <p:spPr>
          <a:xfrm rot="10800000">
            <a:off x="7671116" y="2471639"/>
            <a:ext cx="2945768" cy="1478847"/>
          </a:xfrm>
          <a:custGeom>
            <a:avLst/>
            <a:gdLst/>
            <a:ahLst/>
            <a:cxnLst/>
            <a:rect l="l" t="t" r="r" b="b"/>
            <a:pathLst>
              <a:path w="2945768" h="1478847" extrusionOk="0">
                <a:moveTo>
                  <a:pt x="0" y="0"/>
                </a:moveTo>
                <a:lnTo>
                  <a:pt x="2945768" y="0"/>
                </a:lnTo>
                <a:lnTo>
                  <a:pt x="2945768" y="1478847"/>
                </a:lnTo>
                <a:lnTo>
                  <a:pt x="0" y="1478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5" name="Google Shape;215;p20"/>
          <p:cNvSpPr/>
          <p:nvPr/>
        </p:nvSpPr>
        <p:spPr>
          <a:xfrm rot="10800000">
            <a:off x="13494354" y="1020720"/>
            <a:ext cx="2945768" cy="1478847"/>
          </a:xfrm>
          <a:custGeom>
            <a:avLst/>
            <a:gdLst/>
            <a:ahLst/>
            <a:cxnLst/>
            <a:rect l="l" t="t" r="r" b="b"/>
            <a:pathLst>
              <a:path w="2945768" h="1478847" extrusionOk="0">
                <a:moveTo>
                  <a:pt x="0" y="0"/>
                </a:moveTo>
                <a:lnTo>
                  <a:pt x="2945768" y="0"/>
                </a:lnTo>
                <a:lnTo>
                  <a:pt x="2945768" y="1478848"/>
                </a:lnTo>
                <a:lnTo>
                  <a:pt x="0" y="1478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20"/>
          <p:cNvSpPr/>
          <p:nvPr/>
        </p:nvSpPr>
        <p:spPr>
          <a:xfrm rot="10800000">
            <a:off x="13494354" y="2483608"/>
            <a:ext cx="2945768" cy="1478847"/>
          </a:xfrm>
          <a:custGeom>
            <a:avLst/>
            <a:gdLst/>
            <a:ahLst/>
            <a:cxnLst/>
            <a:rect l="l" t="t" r="r" b="b"/>
            <a:pathLst>
              <a:path w="2945768" h="1478847" extrusionOk="0">
                <a:moveTo>
                  <a:pt x="0" y="0"/>
                </a:moveTo>
                <a:lnTo>
                  <a:pt x="2945768" y="0"/>
                </a:lnTo>
                <a:lnTo>
                  <a:pt x="2945768" y="1478848"/>
                </a:lnTo>
                <a:lnTo>
                  <a:pt x="0" y="1478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7" name="Google Shape;217;p20"/>
          <p:cNvSpPr/>
          <p:nvPr/>
        </p:nvSpPr>
        <p:spPr>
          <a:xfrm flipH="1">
            <a:off x="7671116" y="1016731"/>
            <a:ext cx="2945768" cy="1478847"/>
          </a:xfrm>
          <a:custGeom>
            <a:avLst/>
            <a:gdLst/>
            <a:ahLst/>
            <a:cxnLst/>
            <a:rect l="l" t="t" r="r" b="b"/>
            <a:pathLst>
              <a:path w="2945768" h="1478847" extrusionOk="0">
                <a:moveTo>
                  <a:pt x="0" y="1478847"/>
                </a:moveTo>
                <a:lnTo>
                  <a:pt x="2945768" y="1478847"/>
                </a:lnTo>
                <a:lnTo>
                  <a:pt x="2945768" y="0"/>
                </a:lnTo>
                <a:lnTo>
                  <a:pt x="0" y="0"/>
                </a:lnTo>
                <a:lnTo>
                  <a:pt x="0" y="1478847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18" name="Google Shape;218;p20"/>
          <p:cNvGrpSpPr/>
          <p:nvPr/>
        </p:nvGrpSpPr>
        <p:grpSpPr>
          <a:xfrm>
            <a:off x="0" y="6770489"/>
            <a:ext cx="18287996" cy="3516511"/>
            <a:chOff x="0" y="-38100"/>
            <a:chExt cx="4816592" cy="926159"/>
          </a:xfrm>
        </p:grpSpPr>
        <p:sp>
          <p:nvSpPr>
            <p:cNvPr id="219" name="Google Shape;219;p20"/>
            <p:cNvSpPr/>
            <p:nvPr/>
          </p:nvSpPr>
          <p:spPr>
            <a:xfrm>
              <a:off x="0" y="0"/>
              <a:ext cx="4816592" cy="888059"/>
            </a:xfrm>
            <a:custGeom>
              <a:avLst/>
              <a:gdLst/>
              <a:ahLst/>
              <a:cxnLst/>
              <a:rect l="l" t="t" r="r" b="b"/>
              <a:pathLst>
                <a:path w="4816592" h="88805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888059"/>
                  </a:lnTo>
                  <a:lnTo>
                    <a:pt x="0" y="888059"/>
                  </a:lnTo>
                  <a:close/>
                </a:path>
              </a:pathLst>
            </a:custGeom>
            <a:solidFill>
              <a:srgbClr val="F4B324"/>
            </a:solidFill>
            <a:ln>
              <a:noFill/>
            </a:ln>
          </p:spPr>
        </p:sp>
        <p:sp>
          <p:nvSpPr>
            <p:cNvPr id="220" name="Google Shape;220;p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1" name="Google Shape;221;p20"/>
          <p:cNvSpPr/>
          <p:nvPr/>
        </p:nvSpPr>
        <p:spPr>
          <a:xfrm>
            <a:off x="15145126" y="6198904"/>
            <a:ext cx="4228348" cy="4228348"/>
          </a:xfrm>
          <a:custGeom>
            <a:avLst/>
            <a:gdLst/>
            <a:ahLst/>
            <a:cxnLst/>
            <a:rect l="l" t="t" r="r" b="b"/>
            <a:pathLst>
              <a:path w="4228348" h="4228348" extrusionOk="0">
                <a:moveTo>
                  <a:pt x="0" y="0"/>
                </a:moveTo>
                <a:lnTo>
                  <a:pt x="4228348" y="0"/>
                </a:lnTo>
                <a:lnTo>
                  <a:pt x="4228348" y="4228349"/>
                </a:lnTo>
                <a:lnTo>
                  <a:pt x="0" y="42283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p20"/>
          <p:cNvSpPr txBox="1"/>
          <p:nvPr/>
        </p:nvSpPr>
        <p:spPr>
          <a:xfrm>
            <a:off x="1936141" y="7721619"/>
            <a:ext cx="1320898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8000" b="0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ПЕРСПЕКТИВИ</a:t>
            </a:r>
            <a:endParaRPr sz="8000" dirty="0">
              <a:latin typeface="Montserrat" panose="020B0604020202020204" charset="-52"/>
            </a:endParaRPr>
          </a:p>
        </p:txBody>
      </p:sp>
      <p:sp>
        <p:nvSpPr>
          <p:cNvPr id="223" name="Google Shape;223;p20"/>
          <p:cNvSpPr txBox="1"/>
          <p:nvPr/>
        </p:nvSpPr>
        <p:spPr>
          <a:xfrm>
            <a:off x="1028700" y="4275235"/>
            <a:ext cx="45841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0" i="0" u="none" strike="noStrike" cap="none" dirty="0">
                <a:solidFill>
                  <a:srgbClr val="1C191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2023</a:t>
            </a:r>
            <a:endParaRPr dirty="0"/>
          </a:p>
        </p:txBody>
      </p:sp>
      <p:sp>
        <p:nvSpPr>
          <p:cNvPr id="224" name="Google Shape;224;p20"/>
          <p:cNvSpPr txBox="1"/>
          <p:nvPr/>
        </p:nvSpPr>
        <p:spPr>
          <a:xfrm>
            <a:off x="6851938" y="4275235"/>
            <a:ext cx="45841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0" i="0" u="none" strike="noStrike" cap="none" dirty="0">
                <a:solidFill>
                  <a:srgbClr val="1C191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2025</a:t>
            </a:r>
            <a:endParaRPr dirty="0"/>
          </a:p>
        </p:txBody>
      </p:sp>
      <p:sp>
        <p:nvSpPr>
          <p:cNvPr id="225" name="Google Shape;225;p20"/>
          <p:cNvSpPr txBox="1"/>
          <p:nvPr/>
        </p:nvSpPr>
        <p:spPr>
          <a:xfrm>
            <a:off x="12675175" y="4275235"/>
            <a:ext cx="458412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3200" dirty="0">
                <a:latin typeface="Montserrat" panose="020B0604020202020204" charset="-52"/>
              </a:rPr>
              <a:t>2027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26" name="Google Shape;226;p20"/>
          <p:cNvSpPr txBox="1"/>
          <p:nvPr/>
        </p:nvSpPr>
        <p:spPr>
          <a:xfrm>
            <a:off x="1028700" y="5078764"/>
            <a:ext cx="4584125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6"/>
              </a:lnSpc>
            </a:pPr>
            <a:r>
              <a:rPr lang="ru-RU" sz="2400" dirty="0" err="1">
                <a:latin typeface="Montserrat" panose="020B0604020202020204" charset="-52"/>
              </a:rPr>
              <a:t>Ухвалення</a:t>
            </a:r>
            <a:endParaRPr lang="ru-RU" sz="2400" dirty="0">
              <a:latin typeface="Montserrat" panose="020B0604020202020204" charset="-52"/>
            </a:endParaRPr>
          </a:p>
          <a:p>
            <a:pPr lvl="0" algn="ctr">
              <a:lnSpc>
                <a:spcPct val="140016"/>
              </a:lnSpc>
            </a:pPr>
            <a:r>
              <a:rPr lang="ru-RU" sz="2400" dirty="0">
                <a:latin typeface="Montserrat" panose="020B0604020202020204" charset="-52"/>
              </a:rPr>
              <a:t> нового стандарту </a:t>
            </a:r>
          </a:p>
          <a:p>
            <a:pPr lvl="0" algn="ctr">
              <a:lnSpc>
                <a:spcPct val="140016"/>
              </a:lnSpc>
            </a:pPr>
            <a:r>
              <a:rPr lang="ru-RU" sz="2400" dirty="0">
                <a:latin typeface="Montserrat" panose="020B0604020202020204" charset="-52"/>
              </a:rPr>
              <a:t> </a:t>
            </a:r>
            <a:r>
              <a:rPr lang="ru-RU" sz="2400" dirty="0" err="1">
                <a:latin typeface="Montserrat" panose="020B0604020202020204" charset="-52"/>
              </a:rPr>
              <a:t>профільної</a:t>
            </a:r>
            <a:r>
              <a:rPr lang="ru-RU" sz="2400" dirty="0">
                <a:latin typeface="Montserrat" panose="020B0604020202020204" charset="-52"/>
              </a:rPr>
              <a:t> школи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6851938" y="5078764"/>
            <a:ext cx="4584125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6"/>
              </a:lnSpc>
            </a:pPr>
            <a:r>
              <a:rPr lang="ru-RU" sz="2400" dirty="0">
                <a:latin typeface="Montserrat" panose="020B0604020202020204" charset="-52"/>
              </a:rPr>
              <a:t>Сформована </a:t>
            </a:r>
          </a:p>
          <a:p>
            <a:pPr lvl="0" algn="ctr">
              <a:lnSpc>
                <a:spcPct val="140016"/>
              </a:lnSpc>
            </a:pPr>
            <a:r>
              <a:rPr lang="ru-RU" sz="2400" dirty="0">
                <a:latin typeface="Montserrat" panose="020B0604020202020204" charset="-52"/>
              </a:rPr>
              <a:t>мережа закладів</a:t>
            </a:r>
          </a:p>
          <a:p>
            <a:pPr lvl="0" algn="ctr">
              <a:lnSpc>
                <a:spcPct val="140016"/>
              </a:lnSpc>
            </a:pPr>
            <a:r>
              <a:rPr lang="ru-RU" sz="2400" dirty="0">
                <a:latin typeface="Montserrat" panose="020B0604020202020204" charset="-52"/>
              </a:rPr>
              <a:t> ІІІ </a:t>
            </a:r>
            <a:r>
              <a:rPr lang="ru-RU" sz="2400" dirty="0" err="1">
                <a:latin typeface="Montserrat" panose="020B0604020202020204" charset="-52"/>
              </a:rPr>
              <a:t>ступеня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28" name="Google Shape;228;p20"/>
          <p:cNvSpPr txBox="1"/>
          <p:nvPr/>
        </p:nvSpPr>
        <p:spPr>
          <a:xfrm>
            <a:off x="12675175" y="5078764"/>
            <a:ext cx="4584125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16"/>
              </a:lnSpc>
            </a:pPr>
            <a:r>
              <a:rPr lang="ru-RU" sz="2400" dirty="0" err="1">
                <a:latin typeface="Montserrat" panose="020B0604020202020204" charset="-52"/>
              </a:rPr>
              <a:t>Повноцінний</a:t>
            </a:r>
            <a:r>
              <a:rPr lang="ru-RU" sz="2400" dirty="0">
                <a:latin typeface="Montserrat" panose="020B0604020202020204" charset="-52"/>
              </a:rPr>
              <a:t> запуск </a:t>
            </a:r>
            <a:r>
              <a:rPr lang="ru-RU" sz="2400" dirty="0" err="1">
                <a:latin typeface="Montserrat" panose="020B0604020202020204" charset="-52"/>
              </a:rPr>
              <a:t>профільної</a:t>
            </a:r>
            <a:r>
              <a:rPr lang="ru-RU" sz="2400" dirty="0">
                <a:latin typeface="Montserrat" panose="020B0604020202020204" charset="-52"/>
              </a:rPr>
              <a:t> школи</a:t>
            </a:r>
            <a:endParaRPr dirty="0">
              <a:latin typeface="Montserrat" panose="020B0604020202020204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/>
          <p:nvPr/>
        </p:nvSpPr>
        <p:spPr>
          <a:xfrm>
            <a:off x="321276" y="398059"/>
            <a:ext cx="8299001" cy="947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uk-UA" sz="8800" dirty="0">
                <a:latin typeface="Montserrat" panose="020B0604020202020204" charset="-52"/>
              </a:rPr>
              <a:t>У старшій школі застосовують такі типи</a:t>
            </a:r>
          </a:p>
          <a:p>
            <a:r>
              <a:rPr lang="uk-UA" sz="8800" dirty="0">
                <a:latin typeface="Montserrat" panose="020B0604020202020204" charset="-52"/>
              </a:rPr>
              <a:t>профілізації змісту навчання</a:t>
            </a:r>
            <a:endParaRPr sz="8800" dirty="0">
              <a:latin typeface="Montserrat" panose="020B0604020202020204" charset="-52"/>
            </a:endParaRPr>
          </a:p>
        </p:txBody>
      </p:sp>
      <p:grpSp>
        <p:nvGrpSpPr>
          <p:cNvPr id="195" name="Google Shape;195;p19"/>
          <p:cNvGrpSpPr/>
          <p:nvPr/>
        </p:nvGrpSpPr>
        <p:grpSpPr>
          <a:xfrm>
            <a:off x="9124950" y="-144661"/>
            <a:ext cx="9309449" cy="10431661"/>
            <a:chOff x="0" y="-38100"/>
            <a:chExt cx="2451871" cy="2747433"/>
          </a:xfrm>
        </p:grpSpPr>
        <p:sp>
          <p:nvSpPr>
            <p:cNvPr id="196" name="Google Shape;196;p19"/>
            <p:cNvSpPr/>
            <p:nvPr/>
          </p:nvSpPr>
          <p:spPr>
            <a:xfrm>
              <a:off x="0" y="0"/>
              <a:ext cx="2451871" cy="2709333"/>
            </a:xfrm>
            <a:custGeom>
              <a:avLst/>
              <a:gdLst/>
              <a:ahLst/>
              <a:cxnLst/>
              <a:rect l="l" t="t" r="r" b="b"/>
              <a:pathLst>
                <a:path w="2451871" h="2709333" extrusionOk="0">
                  <a:moveTo>
                    <a:pt x="0" y="0"/>
                  </a:moveTo>
                  <a:lnTo>
                    <a:pt x="2451871" y="0"/>
                  </a:lnTo>
                  <a:lnTo>
                    <a:pt x="245187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0C0DF"/>
            </a:solidFill>
            <a:ln>
              <a:noFill/>
            </a:ln>
          </p:spPr>
        </p:sp>
        <p:sp>
          <p:nvSpPr>
            <p:cNvPr id="197" name="Google Shape;197;p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9"/>
          <p:cNvSpPr/>
          <p:nvPr/>
        </p:nvSpPr>
        <p:spPr>
          <a:xfrm>
            <a:off x="16039441" y="4600989"/>
            <a:ext cx="4497118" cy="5686011"/>
          </a:xfrm>
          <a:custGeom>
            <a:avLst/>
            <a:gdLst/>
            <a:ahLst/>
            <a:cxnLst/>
            <a:rect l="l" t="t" r="r" b="b"/>
            <a:pathLst>
              <a:path w="4497118" h="5686011" extrusionOk="0">
                <a:moveTo>
                  <a:pt x="0" y="0"/>
                </a:moveTo>
                <a:lnTo>
                  <a:pt x="4497118" y="0"/>
                </a:lnTo>
                <a:lnTo>
                  <a:pt x="4497118" y="5686011"/>
                </a:lnTo>
                <a:lnTo>
                  <a:pt x="0" y="5686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0" name="Google Shape;200;p19"/>
          <p:cNvSpPr/>
          <p:nvPr/>
        </p:nvSpPr>
        <p:spPr>
          <a:xfrm>
            <a:off x="9144000" y="0"/>
            <a:ext cx="2067098" cy="4114800"/>
          </a:xfrm>
          <a:custGeom>
            <a:avLst/>
            <a:gdLst/>
            <a:ahLst/>
            <a:cxnLst/>
            <a:rect l="l" t="t" r="r" b="b"/>
            <a:pathLst>
              <a:path w="2067098" h="4114800" extrusionOk="0">
                <a:moveTo>
                  <a:pt x="0" y="0"/>
                </a:moveTo>
                <a:lnTo>
                  <a:pt x="2067098" y="0"/>
                </a:lnTo>
                <a:lnTo>
                  <a:pt x="20670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1" name="Google Shape;201;p19"/>
          <p:cNvSpPr txBox="1"/>
          <p:nvPr/>
        </p:nvSpPr>
        <p:spPr>
          <a:xfrm>
            <a:off x="11585542" y="3456556"/>
            <a:ext cx="45841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uk-UA" sz="3500" b="1" i="0" u="none" strike="noStrike" cap="none" dirty="0">
                <a:solidFill>
                  <a:srgbClr val="1C191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 </a:t>
            </a:r>
            <a:r>
              <a:rPr lang="uk-UA" sz="3500" b="1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Тип №</a:t>
            </a:r>
            <a:r>
              <a:rPr lang="en-US" sz="3500" b="1" i="0" u="none" strike="noStrike" cap="none" dirty="0">
                <a:solidFill>
                  <a:srgbClr val="1C191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2</a:t>
            </a:r>
            <a:endParaRPr b="1" dirty="0"/>
          </a:p>
        </p:txBody>
      </p:sp>
      <p:sp>
        <p:nvSpPr>
          <p:cNvPr id="202" name="Google Shape;202;p19"/>
          <p:cNvSpPr txBox="1"/>
          <p:nvPr/>
        </p:nvSpPr>
        <p:spPr>
          <a:xfrm>
            <a:off x="11715771" y="773466"/>
            <a:ext cx="45841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500" b="1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Тип</a:t>
            </a:r>
            <a:r>
              <a:rPr lang="en-US" sz="3500" b="1" i="0" u="none" strike="noStrike" cap="none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 </a:t>
            </a:r>
            <a:r>
              <a:rPr lang="uk-UA" sz="3500" b="1" dirty="0">
                <a:solidFill>
                  <a:srgbClr val="1C191A"/>
                </a:solidFill>
                <a:latin typeface="Montserrat" panose="020B0604020202020204" charset="-52"/>
                <a:ea typeface="Hammersmith One"/>
                <a:cs typeface="Hammersmith One"/>
                <a:sym typeface="Hammersmith One"/>
              </a:rPr>
              <a:t>№</a:t>
            </a:r>
            <a:r>
              <a:rPr lang="en-US" sz="3500" b="1" i="0" u="none" strike="noStrike" cap="none" dirty="0">
                <a:solidFill>
                  <a:srgbClr val="1C191A"/>
                </a:solidFill>
                <a:latin typeface="Hammersmith One"/>
                <a:ea typeface="Hammersmith One"/>
                <a:cs typeface="Hammersmith One"/>
                <a:sym typeface="Hammersmith One"/>
              </a:rPr>
              <a:t>1</a:t>
            </a:r>
            <a:endParaRPr b="1" dirty="0"/>
          </a:p>
        </p:txBody>
      </p:sp>
      <p:sp>
        <p:nvSpPr>
          <p:cNvPr id="203" name="Google Shape;203;p19"/>
          <p:cNvSpPr txBox="1"/>
          <p:nvPr/>
        </p:nvSpPr>
        <p:spPr>
          <a:xfrm>
            <a:off x="11735160" y="1608772"/>
            <a:ext cx="583082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uk-UA" sz="2400" dirty="0">
                <a:latin typeface="Montserrat" panose="020B0604020202020204" charset="-52"/>
              </a:rPr>
              <a:t>Навчальні предмети поділяються на окремі галузі знань (гуманітарні, фізико-технічні, природничі);</a:t>
            </a:r>
            <a:endParaRPr dirty="0">
              <a:latin typeface="Montserrat" panose="020B0604020202020204" charset="-52"/>
            </a:endParaRPr>
          </a:p>
        </p:txBody>
      </p:sp>
      <p:sp>
        <p:nvSpPr>
          <p:cNvPr id="204" name="Google Shape;204;p19"/>
          <p:cNvSpPr txBox="1"/>
          <p:nvPr/>
        </p:nvSpPr>
        <p:spPr>
          <a:xfrm>
            <a:off x="11735160" y="4313251"/>
            <a:ext cx="5534261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uk-UA" sz="2400" dirty="0">
                <a:latin typeface="Montserrat" panose="020B0604020202020204" charset="-52"/>
              </a:rPr>
              <a:t>До </a:t>
            </a:r>
            <a:r>
              <a:rPr lang="ru-RU" sz="2400" dirty="0">
                <a:latin typeface="Montserrat" panose="020B0604020202020204" charset="-52"/>
              </a:rPr>
              <a:t>обов’язкових </a:t>
            </a:r>
            <a:r>
              <a:rPr lang="uk-UA" sz="2400" dirty="0">
                <a:latin typeface="Montserrat" panose="020B0604020202020204" charset="-52"/>
              </a:rPr>
              <a:t>предметів додаються предмети, які учні вивчають за власним вибором</a:t>
            </a:r>
            <a:r>
              <a:rPr lang="ru-RU" sz="2400" dirty="0"/>
              <a:t>.</a:t>
            </a:r>
            <a:endParaRPr dirty="0"/>
          </a:p>
        </p:txBody>
      </p:sp>
      <p:sp>
        <p:nvSpPr>
          <p:cNvPr id="206" name="Google Shape;206;p19"/>
          <p:cNvSpPr txBox="1"/>
          <p:nvPr/>
        </p:nvSpPr>
        <p:spPr>
          <a:xfrm>
            <a:off x="10177549" y="6648398"/>
            <a:ext cx="532214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uk-UA" sz="2400" dirty="0">
                <a:latin typeface="Montserrat" panose="020B0604020202020204" charset="-52"/>
              </a:rPr>
              <a:t>Також здібні </a:t>
            </a:r>
            <a:r>
              <a:rPr lang="ru-RU" sz="2400" dirty="0" err="1">
                <a:latin typeface="Montserrat" panose="020B0604020202020204" charset="-52"/>
              </a:rPr>
              <a:t>учні</a:t>
            </a:r>
            <a:r>
              <a:rPr lang="ru-RU" sz="2400" dirty="0">
                <a:latin typeface="Montserrat" panose="020B0604020202020204" charset="-52"/>
              </a:rPr>
              <a:t> </a:t>
            </a:r>
            <a:r>
              <a:rPr lang="ru-RU" sz="2400" dirty="0" err="1">
                <a:latin typeface="Montserrat" panose="020B0604020202020204" charset="-52"/>
              </a:rPr>
              <a:t>мають</a:t>
            </a:r>
            <a:r>
              <a:rPr lang="ru-RU" sz="2400" dirty="0">
                <a:latin typeface="Montserrat" panose="020B0604020202020204" charset="-52"/>
              </a:rPr>
              <a:t> </a:t>
            </a:r>
            <a:r>
              <a:rPr lang="ru-RU" sz="2400" dirty="0" err="1">
                <a:latin typeface="Montserrat" panose="020B0604020202020204" charset="-52"/>
              </a:rPr>
              <a:t>можливість</a:t>
            </a:r>
            <a:r>
              <a:rPr lang="ru-RU" sz="2400" dirty="0">
                <a:latin typeface="Montserrat" panose="020B0604020202020204" charset="-52"/>
              </a:rPr>
              <a:t> </a:t>
            </a:r>
            <a:r>
              <a:rPr lang="ru-RU" sz="2400" dirty="0" err="1">
                <a:latin typeface="Montserrat" panose="020B0604020202020204" charset="-52"/>
              </a:rPr>
              <a:t>паралельно</a:t>
            </a:r>
            <a:r>
              <a:rPr lang="ru-RU" sz="2400" dirty="0">
                <a:latin typeface="Montserrat" panose="020B0604020202020204" charset="-52"/>
              </a:rPr>
              <a:t> з курсом середньої школи </a:t>
            </a:r>
            <a:r>
              <a:rPr lang="ru-RU" sz="2400" dirty="0" err="1">
                <a:latin typeface="Montserrat" panose="020B0604020202020204" charset="-52"/>
              </a:rPr>
              <a:t>вивчати</a:t>
            </a:r>
            <a:r>
              <a:rPr lang="ru-RU" sz="2400" dirty="0">
                <a:latin typeface="Montserrat" panose="020B0604020202020204" charset="-52"/>
              </a:rPr>
              <a:t> </a:t>
            </a:r>
            <a:r>
              <a:rPr lang="ru-RU" sz="2400" dirty="0" err="1">
                <a:latin typeface="Montserrat" panose="020B0604020202020204" charset="-52"/>
              </a:rPr>
              <a:t>певні</a:t>
            </a:r>
            <a:r>
              <a:rPr lang="ru-RU" sz="2400" dirty="0">
                <a:latin typeface="Montserrat" panose="020B0604020202020204" charset="-52"/>
              </a:rPr>
              <a:t> </a:t>
            </a:r>
            <a:r>
              <a:rPr lang="ru-RU" sz="2400" dirty="0" err="1">
                <a:latin typeface="Montserrat" panose="020B0604020202020204" charset="-52"/>
              </a:rPr>
              <a:t>предмети</a:t>
            </a:r>
            <a:r>
              <a:rPr lang="ru-RU" sz="2400" dirty="0">
                <a:latin typeface="Montserrat" panose="020B0604020202020204" charset="-52"/>
              </a:rPr>
              <a:t>, які </a:t>
            </a:r>
            <a:r>
              <a:rPr lang="ru-RU" sz="2400" dirty="0" err="1">
                <a:latin typeface="Montserrat" panose="020B0604020202020204" charset="-52"/>
              </a:rPr>
              <a:t>викладаються</a:t>
            </a:r>
            <a:r>
              <a:rPr lang="ru-RU" sz="2400" dirty="0">
                <a:latin typeface="Montserrat" panose="020B0604020202020204" charset="-52"/>
              </a:rPr>
              <a:t> у </a:t>
            </a:r>
            <a:r>
              <a:rPr lang="ru-RU" sz="2400" dirty="0" err="1">
                <a:latin typeface="Montserrat" panose="020B0604020202020204" charset="-52"/>
              </a:rPr>
              <a:t>відповідних</a:t>
            </a:r>
            <a:r>
              <a:rPr lang="ru-RU" sz="2400" dirty="0">
                <a:latin typeface="Montserrat" panose="020B0604020202020204" charset="-52"/>
              </a:rPr>
              <a:t> закладах </a:t>
            </a:r>
            <a:r>
              <a:rPr lang="ru-RU" sz="2400" dirty="0" err="1">
                <a:latin typeface="Montserrat" panose="020B0604020202020204" charset="-52"/>
              </a:rPr>
              <a:t>вищої</a:t>
            </a:r>
            <a:r>
              <a:rPr lang="ru-RU" sz="2400" dirty="0">
                <a:latin typeface="Montserrat" panose="020B0604020202020204" charset="-52"/>
              </a:rPr>
              <a:t> </a:t>
            </a:r>
            <a:r>
              <a:rPr lang="uk-UA" sz="2400" dirty="0">
                <a:latin typeface="Montserrat" panose="020B0604020202020204" charset="-52"/>
              </a:rPr>
              <a:t>освіти.</a:t>
            </a:r>
            <a:endParaRPr dirty="0">
              <a:latin typeface="Montserrat" panose="020B0604020202020204" charset="-5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490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6"/>
          <p:cNvSpPr/>
          <p:nvPr/>
        </p:nvSpPr>
        <p:spPr>
          <a:xfrm>
            <a:off x="9472448" y="787083"/>
            <a:ext cx="8126239" cy="8979270"/>
          </a:xfrm>
          <a:custGeom>
            <a:avLst/>
            <a:gdLst/>
            <a:ahLst/>
            <a:cxnLst/>
            <a:rect l="l" t="t" r="r" b="b"/>
            <a:pathLst>
              <a:path w="8126239" h="8979270" extrusionOk="0">
                <a:moveTo>
                  <a:pt x="0" y="0"/>
                </a:moveTo>
                <a:lnTo>
                  <a:pt x="8126239" y="0"/>
                </a:lnTo>
                <a:lnTo>
                  <a:pt x="8126239" y="8979269"/>
                </a:lnTo>
                <a:lnTo>
                  <a:pt x="0" y="8979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" name="Google Shape;163;p16"/>
          <p:cNvSpPr txBox="1"/>
          <p:nvPr/>
        </p:nvSpPr>
        <p:spPr>
          <a:xfrm>
            <a:off x="790831" y="1891176"/>
            <a:ext cx="7809471" cy="677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4000" dirty="0">
                <a:latin typeface="Montserrat" panose="020B0604020202020204" charset="-52"/>
              </a:rPr>
              <a:t> Зараз Україні</a:t>
            </a:r>
          </a:p>
          <a:p>
            <a:r>
              <a:rPr lang="ru-RU" sz="4000" dirty="0">
                <a:latin typeface="Montserrat" panose="020B0604020202020204" charset="-52"/>
              </a:rPr>
              <a:t> </a:t>
            </a:r>
            <a:r>
              <a:rPr lang="ru-RU" sz="4000" dirty="0" err="1">
                <a:latin typeface="Montserrat" panose="020B0604020202020204" charset="-52"/>
              </a:rPr>
              <a:t>встановлено</a:t>
            </a:r>
            <a:endParaRPr lang="ru-RU" sz="4000" dirty="0">
              <a:latin typeface="Montserrat" panose="020B0604020202020204" charset="-52"/>
            </a:endParaRPr>
          </a:p>
          <a:p>
            <a:r>
              <a:rPr lang="ru-RU" sz="4000" dirty="0">
                <a:latin typeface="Montserrat" panose="020B0604020202020204" charset="-52"/>
              </a:rPr>
              <a:t> </a:t>
            </a:r>
            <a:r>
              <a:rPr lang="ru-RU" sz="4000" dirty="0" err="1">
                <a:latin typeface="Montserrat" panose="020B0604020202020204" charset="-52"/>
              </a:rPr>
              <a:t>інваріантний</a:t>
            </a:r>
            <a:r>
              <a:rPr lang="ru-RU" sz="4000" dirty="0">
                <a:latin typeface="Montserrat" panose="020B0604020202020204" charset="-52"/>
              </a:rPr>
              <a:t> (</a:t>
            </a:r>
            <a:r>
              <a:rPr lang="ru-RU" sz="4000" dirty="0" err="1">
                <a:latin typeface="Montserrat" panose="020B0604020202020204" charset="-52"/>
              </a:rPr>
              <a:t>базовий</a:t>
            </a:r>
            <a:r>
              <a:rPr lang="ru-RU" sz="4000" dirty="0">
                <a:latin typeface="Montserrat" panose="020B0604020202020204" charset="-52"/>
              </a:rPr>
              <a:t>) </a:t>
            </a:r>
          </a:p>
          <a:p>
            <a:r>
              <a:rPr lang="ru-RU" sz="4000" dirty="0">
                <a:latin typeface="Montserrat" panose="020B0604020202020204" charset="-52"/>
              </a:rPr>
              <a:t>та </a:t>
            </a:r>
            <a:r>
              <a:rPr lang="ru-RU" sz="4000" dirty="0" err="1">
                <a:latin typeface="Montserrat" panose="020B0604020202020204" charset="-52"/>
              </a:rPr>
              <a:t>варіативний</a:t>
            </a:r>
            <a:r>
              <a:rPr lang="ru-RU" sz="4000" dirty="0">
                <a:latin typeface="Montserrat" panose="020B0604020202020204" charset="-52"/>
              </a:rPr>
              <a:t> </a:t>
            </a:r>
            <a:r>
              <a:rPr lang="ru-RU" sz="4000" dirty="0" err="1">
                <a:latin typeface="Montserrat" panose="020B0604020202020204" charset="-52"/>
              </a:rPr>
              <a:t>компоненти</a:t>
            </a:r>
            <a:r>
              <a:rPr lang="ru-RU" sz="4000" dirty="0">
                <a:latin typeface="Montserrat" panose="020B0604020202020204" charset="-52"/>
              </a:rPr>
              <a:t> освіти, які </a:t>
            </a:r>
            <a:r>
              <a:rPr lang="uk-UA" sz="4000" dirty="0">
                <a:latin typeface="Montserrat" panose="020B0604020202020204" charset="-52"/>
              </a:rPr>
              <a:t>визначаються центральними органами </a:t>
            </a:r>
            <a:r>
              <a:rPr lang="ru-RU" sz="4000" dirty="0">
                <a:latin typeface="Montserrat" panose="020B0604020202020204" charset="-52"/>
              </a:rPr>
              <a:t>державного </a:t>
            </a:r>
            <a:r>
              <a:rPr lang="ru-RU" sz="4000" dirty="0" err="1">
                <a:latin typeface="Montserrat" panose="020B0604020202020204" charset="-52"/>
              </a:rPr>
              <a:t>управління</a:t>
            </a:r>
            <a:r>
              <a:rPr lang="ru-RU" sz="4000" dirty="0">
                <a:latin typeface="Montserrat" panose="020B0604020202020204" charset="-52"/>
              </a:rPr>
              <a:t> освіти на </a:t>
            </a:r>
            <a:r>
              <a:rPr lang="ru-RU" sz="4000" dirty="0" err="1">
                <a:latin typeface="Montserrat" panose="020B0604020202020204" charset="-52"/>
              </a:rPr>
              <a:t>підставі</a:t>
            </a:r>
            <a:r>
              <a:rPr lang="ru-RU" sz="4000" dirty="0">
                <a:latin typeface="Montserrat" panose="020B0604020202020204" charset="-52"/>
              </a:rPr>
              <a:t> </a:t>
            </a:r>
            <a:r>
              <a:rPr lang="uk-UA" sz="4000" dirty="0">
                <a:latin typeface="Montserrat" panose="020B0604020202020204" charset="-52"/>
              </a:rPr>
              <a:t>співвідношення відповідно </a:t>
            </a:r>
          </a:p>
          <a:p>
            <a:r>
              <a:rPr lang="uk-UA" sz="4000" dirty="0">
                <a:latin typeface="Montserrat" panose="020B0604020202020204" charset="-52"/>
              </a:rPr>
              <a:t>(70 - 80)% (базовий)</a:t>
            </a:r>
          </a:p>
          <a:p>
            <a:r>
              <a:rPr lang="uk-UA" sz="4000" dirty="0">
                <a:latin typeface="Montserrat" panose="020B0604020202020204" charset="-52"/>
              </a:rPr>
              <a:t>та (30 - 20)% (варіативний).</a:t>
            </a:r>
            <a:endParaRPr sz="4000" dirty="0">
              <a:latin typeface="Montserrat" panose="020B0604020202020204" charset="-52"/>
            </a:endParaRPr>
          </a:p>
        </p:txBody>
      </p:sp>
      <p:sp>
        <p:nvSpPr>
          <p:cNvPr id="5" name="Google Shape;401;p32"/>
          <p:cNvSpPr/>
          <p:nvPr/>
        </p:nvSpPr>
        <p:spPr>
          <a:xfrm flipH="1">
            <a:off x="10479742" y="-353418"/>
            <a:ext cx="7808258" cy="10993836"/>
          </a:xfrm>
          <a:custGeom>
            <a:avLst/>
            <a:gdLst/>
            <a:ahLst/>
            <a:cxnLst/>
            <a:rect l="l" t="t" r="r" b="b"/>
            <a:pathLst>
              <a:path w="7808258" h="10993836" extrusionOk="0">
                <a:moveTo>
                  <a:pt x="7808258" y="0"/>
                </a:moveTo>
                <a:lnTo>
                  <a:pt x="0" y="0"/>
                </a:lnTo>
                <a:lnTo>
                  <a:pt x="0" y="10993836"/>
                </a:lnTo>
                <a:lnTo>
                  <a:pt x="7808258" y="10993836"/>
                </a:lnTo>
                <a:lnTo>
                  <a:pt x="780825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0798" r="-60386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7D8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/>
          <p:nvPr/>
        </p:nvSpPr>
        <p:spPr>
          <a:xfrm>
            <a:off x="11394460" y="-391799"/>
            <a:ext cx="8905251" cy="8209022"/>
          </a:xfrm>
          <a:custGeom>
            <a:avLst/>
            <a:gdLst/>
            <a:ahLst/>
            <a:cxnLst/>
            <a:rect l="l" t="t" r="r" b="b"/>
            <a:pathLst>
              <a:path w="8905251" h="8209022" extrusionOk="0">
                <a:moveTo>
                  <a:pt x="0" y="0"/>
                </a:moveTo>
                <a:lnTo>
                  <a:pt x="8905251" y="0"/>
                </a:lnTo>
                <a:lnTo>
                  <a:pt x="8905251" y="8209023"/>
                </a:lnTo>
                <a:lnTo>
                  <a:pt x="0" y="82090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6" name="Google Shape;186;p18"/>
          <p:cNvSpPr/>
          <p:nvPr/>
        </p:nvSpPr>
        <p:spPr>
          <a:xfrm rot="-65685">
            <a:off x="-1706309" y="-883288"/>
            <a:ext cx="19869581" cy="13246387"/>
          </a:xfrm>
          <a:custGeom>
            <a:avLst/>
            <a:gdLst/>
            <a:ahLst/>
            <a:cxnLst/>
            <a:rect l="l" t="t" r="r" b="b"/>
            <a:pathLst>
              <a:path w="19869581" h="13246387" extrusionOk="0">
                <a:moveTo>
                  <a:pt x="0" y="0"/>
                </a:moveTo>
                <a:lnTo>
                  <a:pt x="19869581" y="0"/>
                </a:lnTo>
                <a:lnTo>
                  <a:pt x="19869581" y="13246388"/>
                </a:lnTo>
                <a:lnTo>
                  <a:pt x="0" y="13246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" name="Google Shape;187;p18"/>
          <p:cNvSpPr/>
          <p:nvPr/>
        </p:nvSpPr>
        <p:spPr>
          <a:xfrm>
            <a:off x="-1489078" y="3929085"/>
            <a:ext cx="3594479" cy="3621642"/>
          </a:xfrm>
          <a:custGeom>
            <a:avLst/>
            <a:gdLst/>
            <a:ahLst/>
            <a:cxnLst/>
            <a:rect l="l" t="t" r="r" b="b"/>
            <a:pathLst>
              <a:path w="3594479" h="3621642" extrusionOk="0">
                <a:moveTo>
                  <a:pt x="0" y="0"/>
                </a:moveTo>
                <a:lnTo>
                  <a:pt x="3594479" y="0"/>
                </a:lnTo>
                <a:lnTo>
                  <a:pt x="3594479" y="3621642"/>
                </a:lnTo>
                <a:lnTo>
                  <a:pt x="0" y="3621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9" name="Google Shape;189;p18"/>
          <p:cNvSpPr txBox="1"/>
          <p:nvPr/>
        </p:nvSpPr>
        <p:spPr>
          <a:xfrm>
            <a:off x="2105401" y="653863"/>
            <a:ext cx="8606884" cy="5416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4400" dirty="0" err="1">
                <a:latin typeface="Montserrat" panose="020B0604020202020204" charset="-52"/>
              </a:rPr>
              <a:t>Згідно</a:t>
            </a:r>
            <a:r>
              <a:rPr lang="ru-RU" sz="4400" dirty="0">
                <a:latin typeface="Montserrat" panose="020B0604020202020204" charset="-52"/>
              </a:rPr>
              <a:t> з </a:t>
            </a:r>
            <a:r>
              <a:rPr lang="ru-RU" sz="4400" dirty="0" err="1">
                <a:latin typeface="Montserrat" panose="020B0604020202020204" charset="-52"/>
              </a:rPr>
              <a:t>новим</a:t>
            </a:r>
            <a:r>
              <a:rPr lang="ru-RU" sz="4400" dirty="0">
                <a:latin typeface="Montserrat" panose="020B0604020202020204" charset="-52"/>
              </a:rPr>
              <a:t> стандартом </a:t>
            </a:r>
            <a:r>
              <a:rPr lang="ru-RU" sz="4400" dirty="0" err="1">
                <a:latin typeface="Montserrat" panose="020B0604020202020204" charset="-52"/>
              </a:rPr>
              <a:t>профільної</a:t>
            </a:r>
            <a:r>
              <a:rPr lang="ru-RU" sz="4400" dirty="0">
                <a:latin typeface="Montserrat" panose="020B0604020202020204" charset="-52"/>
              </a:rPr>
              <a:t> освіти </a:t>
            </a:r>
            <a:r>
              <a:rPr lang="ru-RU" sz="4400" dirty="0" err="1">
                <a:latin typeface="Montserrat" panose="020B0604020202020204" charset="-52"/>
              </a:rPr>
              <a:t>максимальне</a:t>
            </a:r>
            <a:r>
              <a:rPr lang="ru-RU" sz="4400" dirty="0">
                <a:latin typeface="Montserrat" panose="020B0604020202020204" charset="-52"/>
              </a:rPr>
              <a:t> </a:t>
            </a:r>
            <a:r>
              <a:rPr lang="ru-RU" sz="4400" dirty="0" err="1">
                <a:latin typeface="Montserrat" panose="020B0604020202020204" charset="-52"/>
              </a:rPr>
              <a:t>навантаження</a:t>
            </a:r>
            <a:r>
              <a:rPr lang="ru-RU" sz="4400" dirty="0">
                <a:latin typeface="Montserrat" panose="020B0604020202020204" charset="-52"/>
              </a:rPr>
              <a:t> на одного </a:t>
            </a:r>
            <a:r>
              <a:rPr lang="ru-RU" sz="4400" dirty="0" err="1">
                <a:latin typeface="Montserrat" panose="020B0604020202020204" charset="-52"/>
              </a:rPr>
              <a:t>учня</a:t>
            </a:r>
            <a:r>
              <a:rPr lang="ru-RU" sz="4400" dirty="0">
                <a:latin typeface="Montserrat" panose="020B0604020202020204" charset="-52"/>
              </a:rPr>
              <a:t> на </a:t>
            </a:r>
            <a:r>
              <a:rPr lang="ru-RU" sz="4400" dirty="0" err="1">
                <a:latin typeface="Montserrat" panose="020B0604020202020204" charset="-52"/>
              </a:rPr>
              <a:t>тиждень</a:t>
            </a:r>
            <a:r>
              <a:rPr lang="ru-RU" sz="4400" dirty="0">
                <a:latin typeface="Montserrat" panose="020B0604020202020204" charset="-52"/>
              </a:rPr>
              <a:t> за </a:t>
            </a:r>
            <a:r>
              <a:rPr lang="ru-RU" sz="4400" dirty="0" err="1">
                <a:latin typeface="Montserrat" panose="020B0604020202020204" charset="-52"/>
              </a:rPr>
              <a:t>академічним</a:t>
            </a:r>
            <a:r>
              <a:rPr lang="ru-RU" sz="4400" dirty="0">
                <a:latin typeface="Montserrat" panose="020B0604020202020204" charset="-52"/>
              </a:rPr>
              <a:t> та </a:t>
            </a:r>
            <a:r>
              <a:rPr lang="ru-RU" sz="4400" dirty="0" err="1">
                <a:latin typeface="Montserrat" panose="020B0604020202020204" charset="-52"/>
              </a:rPr>
              <a:t>професійним</a:t>
            </a:r>
            <a:r>
              <a:rPr lang="ru-RU" sz="4400" dirty="0">
                <a:latin typeface="Montserrat" panose="020B0604020202020204" charset="-52"/>
              </a:rPr>
              <a:t> </a:t>
            </a:r>
            <a:r>
              <a:rPr lang="ru-RU" sz="4400" dirty="0" err="1">
                <a:latin typeface="Montserrat" panose="020B0604020202020204" charset="-52"/>
              </a:rPr>
              <a:t>профілями</a:t>
            </a:r>
            <a:r>
              <a:rPr lang="ru-RU" sz="4400" dirty="0">
                <a:latin typeface="Montserrat" panose="020B0604020202020204" charset="-52"/>
              </a:rPr>
              <a:t> </a:t>
            </a:r>
            <a:r>
              <a:rPr lang="ru-RU" sz="4400" dirty="0" err="1">
                <a:latin typeface="Montserrat" panose="020B0604020202020204" charset="-52"/>
              </a:rPr>
              <a:t>складатиме</a:t>
            </a:r>
            <a:r>
              <a:rPr lang="ru-RU" sz="4400" dirty="0">
                <a:latin typeface="Montserrat" panose="020B0604020202020204" charset="-52"/>
              </a:rPr>
              <a:t> </a:t>
            </a:r>
          </a:p>
          <a:p>
            <a:r>
              <a:rPr lang="ru-RU" sz="4400" dirty="0">
                <a:latin typeface="Montserrat" panose="020B0604020202020204" charset="-52"/>
              </a:rPr>
              <a:t>33 </a:t>
            </a:r>
            <a:r>
              <a:rPr lang="ru-RU" sz="4400" dirty="0" err="1">
                <a:latin typeface="Montserrat" panose="020B0604020202020204" charset="-52"/>
              </a:rPr>
              <a:t>години</a:t>
            </a:r>
            <a:r>
              <a:rPr lang="ru-RU" sz="4400" dirty="0">
                <a:latin typeface="Montserrat" panose="020B0604020202020204" charset="-52"/>
              </a:rPr>
              <a:t> на </a:t>
            </a:r>
            <a:r>
              <a:rPr lang="ru-RU" sz="4400" dirty="0" err="1">
                <a:latin typeface="Montserrat" panose="020B0604020202020204" charset="-52"/>
              </a:rPr>
              <a:t>тиждень</a:t>
            </a:r>
            <a:r>
              <a:rPr lang="ru-RU" sz="4400" dirty="0">
                <a:latin typeface="Montserrat" panose="020B0604020202020204" charset="-52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736</Words>
  <Application>Microsoft Office PowerPoint</Application>
  <PresentationFormat>Довільний</PresentationFormat>
  <Paragraphs>90</Paragraphs>
  <Slides>11</Slides>
  <Notes>11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6" baseType="lpstr">
      <vt:lpstr>Arial</vt:lpstr>
      <vt:lpstr>Montserrat</vt:lpstr>
      <vt:lpstr>Hammersmith One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18</cp:revision>
  <dcterms:modified xsi:type="dcterms:W3CDTF">2023-11-22T19:23:51Z</dcterms:modified>
</cp:coreProperties>
</file>