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6" r:id="rId4"/>
    <p:sldId id="262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15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89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1FC45-5F56-4F39-91F3-87DB34022638}" type="datetimeFigureOut">
              <a:rPr lang="uk-UA" smtClean="0"/>
              <a:t>21.11.2019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06520-7D47-49EB-B764-E8BCFC7637C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6785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06520-7D47-49EB-B764-E8BCFC7637CF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1281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06520-7D47-49EB-B764-E8BCFC7637CF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0934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напис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напис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рисунк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959E6-847B-4937-8C3D-49CDB5BA4EF3}" type="datetimeFigureOut">
              <a:rPr lang="uk-UA" smtClean="0"/>
              <a:pPr/>
              <a:t>21.11.2019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500570"/>
            <a:ext cx="4857752" cy="23574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/>
              <a:t>У</a:t>
            </a:r>
            <a:r>
              <a:rPr lang="uk-UA" sz="1400" b="1" dirty="0" smtClean="0"/>
              <a:t>країнська </a:t>
            </a:r>
            <a:r>
              <a:rPr lang="uk-UA" sz="1400" b="1" dirty="0"/>
              <a:t>та зарубіжна літератури не є двома окремими островами, між якими непереборна стіна. Це неправильний, штучний, не  життєствердний і викривлений радянським вихованням погляд на літературу як таку, яка складається з української літератури, відділеної водорізом від зарубіжної /…/. Українська література – органічний чинник зарубіжної, її питомий компонент, який нічим не поступається літературі польській, угорській, іспанській, японській, бразильській </a:t>
            </a:r>
            <a:r>
              <a:rPr lang="uk-UA" sz="1400" b="1" dirty="0" smtClean="0"/>
              <a:t>тощо.</a:t>
            </a:r>
          </a:p>
          <a:p>
            <a:pPr algn="r"/>
            <a:r>
              <a:rPr lang="uk-UA" sz="1400" b="1" i="1" dirty="0" smtClean="0"/>
              <a:t> Д.</a:t>
            </a:r>
            <a:r>
              <a:rPr lang="uk-UA" sz="1400" b="1" i="1" dirty="0" err="1" smtClean="0"/>
              <a:t>Дроздовський</a:t>
            </a:r>
            <a:endParaRPr lang="uk-UA" sz="1400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4857752" cy="1142984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212533" y="7457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Міністерство освіти і науки України</a:t>
            </a:r>
          </a:p>
          <a:p>
            <a:r>
              <a:rPr lang="uk-U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освіти і науки Тернопільської </a:t>
            </a:r>
            <a:r>
              <a:rPr lang="uk-UA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міської ради</a:t>
            </a:r>
            <a:endParaRPr lang="uk-UA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Тернопільський комунальний методичний центр науково-освітніх інновацій та моніторингу</a:t>
            </a:r>
            <a:endParaRPr lang="uk-UA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8234" y="197687"/>
            <a:ext cx="3635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#3T’mistechko</a:t>
            </a:r>
            <a:endParaRPr lang="uk-UA" sz="2000" b="1" dirty="0"/>
          </a:p>
          <a:p>
            <a:r>
              <a:rPr lang="uk-UA" sz="2000" b="1" dirty="0" smtClean="0"/>
              <a:t>21 листопада 2019 року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64088" y="4418840"/>
            <a:ext cx="348344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200" b="1" dirty="0" smtClean="0"/>
              <a:t>Леся </a:t>
            </a:r>
            <a:r>
              <a:rPr lang="uk-UA" sz="1200" b="1" dirty="0" err="1" smtClean="0"/>
              <a:t>Гапон</a:t>
            </a:r>
            <a:r>
              <a:rPr lang="uk-UA" sz="1200" b="1" dirty="0" smtClean="0"/>
              <a:t>,</a:t>
            </a:r>
            <a:r>
              <a:rPr lang="en-US" sz="1200" b="1" dirty="0" smtClean="0"/>
              <a:t> </a:t>
            </a:r>
            <a:r>
              <a:rPr lang="en-US" sz="1200" dirty="0" smtClean="0"/>
              <a:t>PhD</a:t>
            </a:r>
            <a:r>
              <a:rPr lang="uk-UA" sz="1200" dirty="0" smtClean="0"/>
              <a:t>,</a:t>
            </a:r>
            <a:endParaRPr lang="uk-UA" sz="1200" dirty="0"/>
          </a:p>
          <a:p>
            <a:r>
              <a:rPr lang="uk-UA" sz="1200" dirty="0" smtClean="0"/>
              <a:t>методист Тернопільського </a:t>
            </a:r>
          </a:p>
          <a:p>
            <a:r>
              <a:rPr lang="uk-UA" sz="1200" dirty="0" smtClean="0"/>
              <a:t>комунального методичного</a:t>
            </a:r>
          </a:p>
          <a:p>
            <a:r>
              <a:rPr lang="uk-UA" sz="1200" dirty="0" smtClean="0"/>
              <a:t>центру </a:t>
            </a:r>
            <a:r>
              <a:rPr lang="uk-UA" sz="1200" dirty="0"/>
              <a:t>науково-освітніх інновацій </a:t>
            </a:r>
            <a:endParaRPr lang="uk-UA" sz="1200" dirty="0" smtClean="0"/>
          </a:p>
          <a:p>
            <a:r>
              <a:rPr lang="uk-UA" sz="1200" dirty="0" smtClean="0"/>
              <a:t>та </a:t>
            </a:r>
            <a:r>
              <a:rPr lang="uk-UA" sz="1200" dirty="0"/>
              <a:t>моніторингу</a:t>
            </a:r>
          </a:p>
          <a:p>
            <a:endParaRPr lang="uk-UA" sz="1200" dirty="0" smtClean="0"/>
          </a:p>
          <a:p>
            <a:r>
              <a:rPr lang="uk-UA" sz="1200" b="1" dirty="0"/>
              <a:t>Любов </a:t>
            </a:r>
            <a:r>
              <a:rPr lang="uk-UA" sz="1200" b="1" dirty="0" smtClean="0"/>
              <a:t>Ковальчук</a:t>
            </a:r>
            <a:r>
              <a:rPr lang="uk-UA" sz="1200" dirty="0" smtClean="0"/>
              <a:t>,</a:t>
            </a:r>
          </a:p>
          <a:p>
            <a:r>
              <a:rPr lang="uk-UA" sz="1200" dirty="0" smtClean="0"/>
              <a:t>методист </a:t>
            </a:r>
            <a:r>
              <a:rPr lang="uk-UA" sz="1200" dirty="0"/>
              <a:t>Тернопільського </a:t>
            </a:r>
          </a:p>
          <a:p>
            <a:r>
              <a:rPr lang="uk-UA" sz="1200" dirty="0"/>
              <a:t>комунального методичного</a:t>
            </a:r>
          </a:p>
          <a:p>
            <a:r>
              <a:rPr lang="uk-UA" sz="1200" dirty="0" smtClean="0"/>
              <a:t>центру </a:t>
            </a:r>
            <a:r>
              <a:rPr lang="uk-UA" sz="1200" dirty="0"/>
              <a:t>науково-освітніх інновацій </a:t>
            </a:r>
          </a:p>
          <a:p>
            <a:r>
              <a:rPr lang="uk-UA" sz="1200" dirty="0"/>
              <a:t>та </a:t>
            </a:r>
            <a:r>
              <a:rPr lang="uk-UA" sz="1200" dirty="0" smtClean="0"/>
              <a:t>моніторингу</a:t>
            </a:r>
            <a:endParaRPr lang="uk-UA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50113" y="1145930"/>
            <a:ext cx="461843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Інтегрована творча майстерня </a:t>
            </a:r>
            <a:r>
              <a:rPr lang="uk-UA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в</a:t>
            </a:r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чителя-словесника </a:t>
            </a:r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з теми:</a:t>
            </a:r>
            <a:endParaRPr lang="uk-UA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egoe Script" pitchFamily="34" charset="0"/>
            </a:endParaRPr>
          </a:p>
          <a:p>
            <a:r>
              <a:rPr lang="uk-UA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«Творення </a:t>
            </a:r>
          </a:p>
          <a:p>
            <a:r>
              <a:rPr lang="uk-UA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особистості </a:t>
            </a:r>
            <a:r>
              <a:rPr lang="uk-UA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в </a:t>
            </a:r>
            <a:r>
              <a:rPr lang="uk-UA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контексті </a:t>
            </a:r>
            <a:r>
              <a:rPr lang="uk-UA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компетентнісного</a:t>
            </a:r>
            <a:r>
              <a:rPr lang="uk-UA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Segoe Script" pitchFamily="34" charset="0"/>
              </a:rPr>
              <a:t> навчання»</a:t>
            </a:r>
          </a:p>
        </p:txBody>
      </p:sp>
      <p:pic>
        <p:nvPicPr>
          <p:cNvPr id="2050" name="Picture 2" descr="C:\Users\admin\Desktop\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0399"/>
            <a:ext cx="4673840" cy="242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 rot="16200000">
            <a:off x="-2394938" y="3358255"/>
            <a:ext cx="60722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dirty="0" smtClean="0">
                <a:latin typeface="Century Gothic" pitchFamily="34" charset="0"/>
              </a:rPr>
              <a:t>П</a:t>
            </a:r>
            <a:r>
              <a:rPr lang="uk-UA" sz="4000" b="1" dirty="0" smtClean="0">
                <a:latin typeface="Segoe Script" pitchFamily="34" charset="0"/>
              </a:rPr>
              <a:t>ЛАН РОБОТИ</a:t>
            </a:r>
            <a:endParaRPr lang="uk-UA" sz="4000" b="1" dirty="0">
              <a:latin typeface="Segoe Script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40428" y="707437"/>
            <a:ext cx="5179236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300" b="1" dirty="0" smtClean="0">
                <a:latin typeface="Segoe Script" pitchFamily="34" charset="0"/>
              </a:rPr>
              <a:t>МЕТА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uk-UA" sz="2000" b="1" dirty="0">
                <a:solidFill>
                  <a:srgbClr val="0070C0"/>
                </a:solidFill>
                <a:latin typeface="Segoe Script" pitchFamily="34" charset="0"/>
              </a:rPr>
              <a:t>ф</a:t>
            </a:r>
            <a:r>
              <a:rPr lang="uk-UA" sz="2000" b="1" dirty="0" smtClean="0">
                <a:solidFill>
                  <a:srgbClr val="0070C0"/>
                </a:solidFill>
                <a:latin typeface="Segoe Script" pitchFamily="34" charset="0"/>
              </a:rPr>
              <a:t>ормування інтелектуального, емоційного, вольового складників особистості на </a:t>
            </a:r>
            <a:r>
              <a:rPr lang="uk-UA" sz="2000" b="1" dirty="0" err="1" smtClean="0">
                <a:solidFill>
                  <a:srgbClr val="0070C0"/>
                </a:solidFill>
                <a:latin typeface="Segoe Script" pitchFamily="34" charset="0"/>
              </a:rPr>
              <a:t>компетентнісних</a:t>
            </a:r>
            <a:r>
              <a:rPr lang="uk-UA" sz="2000" b="1" dirty="0" smtClean="0">
                <a:solidFill>
                  <a:srgbClr val="0070C0"/>
                </a:solidFill>
                <a:latin typeface="Segoe Script" pitchFamily="34" charset="0"/>
              </a:rPr>
              <a:t> уроках словесності</a:t>
            </a:r>
            <a:endParaRPr lang="uk-UA" sz="2000" b="1" dirty="0">
              <a:solidFill>
                <a:srgbClr val="0070C0"/>
              </a:solidFill>
              <a:latin typeface="Segoe Script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1928794" y="3000372"/>
            <a:ext cx="3286148" cy="178595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Моделювання конструктора </a:t>
            </a:r>
            <a:r>
              <a:rPr lang="uk-UA" b="1" dirty="0" err="1"/>
              <a:t>компетентнісного</a:t>
            </a:r>
            <a:r>
              <a:rPr lang="uk-UA" b="1" dirty="0"/>
              <a:t> уроку </a:t>
            </a:r>
            <a:r>
              <a:rPr lang="uk-UA" b="1" dirty="0" smtClean="0"/>
              <a:t>словесності</a:t>
            </a:r>
          </a:p>
          <a:p>
            <a:r>
              <a:rPr lang="uk-UA" sz="1400" dirty="0" smtClean="0"/>
              <a:t>Категорія </a:t>
            </a:r>
            <a:r>
              <a:rPr lang="uk-UA" sz="1400" dirty="0"/>
              <a:t>учасників: учителі зарубіжної </a:t>
            </a:r>
            <a:r>
              <a:rPr lang="uk-UA" sz="1400" dirty="0" smtClean="0"/>
              <a:t>літератури</a:t>
            </a:r>
            <a:endParaRPr lang="uk-UA" sz="1400" dirty="0"/>
          </a:p>
          <a:p>
            <a:r>
              <a:rPr lang="uk-UA" sz="1400" dirty="0"/>
              <a:t>Методист ТКМЦНОІМ </a:t>
            </a:r>
            <a:r>
              <a:rPr lang="uk-UA" sz="1400" dirty="0" err="1"/>
              <a:t>Гапон</a:t>
            </a:r>
            <a:r>
              <a:rPr lang="uk-UA" sz="1400" dirty="0"/>
              <a:t> Л.О.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1928794" y="4857760"/>
            <a:ext cx="3286148" cy="178595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Інструментарій «доброї волі» на </a:t>
            </a:r>
            <a:r>
              <a:rPr lang="uk-UA" b="1" dirty="0" err="1"/>
              <a:t>компетентнісному</a:t>
            </a:r>
            <a:r>
              <a:rPr lang="uk-UA" b="1" dirty="0"/>
              <a:t> уроці словесності</a:t>
            </a:r>
          </a:p>
          <a:p>
            <a:r>
              <a:rPr lang="uk-UA" sz="1400" dirty="0"/>
              <a:t>Категорія учасників: учителі </a:t>
            </a:r>
            <a:r>
              <a:rPr lang="uk-UA" sz="1400" dirty="0" smtClean="0"/>
              <a:t>зарубіжної </a:t>
            </a:r>
            <a:r>
              <a:rPr lang="uk-UA" sz="1400" dirty="0"/>
              <a:t>літератури</a:t>
            </a:r>
          </a:p>
          <a:p>
            <a:r>
              <a:rPr lang="uk-UA" sz="1400" dirty="0"/>
              <a:t>Методист ТКМЦНОІМ Ковальчук Л.М.</a:t>
            </a:r>
            <a:endParaRPr lang="uk-UA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5286380" y="3000372"/>
            <a:ext cx="3286148" cy="178595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Інструментарій «доброї волі» на </a:t>
            </a:r>
            <a:r>
              <a:rPr lang="uk-UA" b="1" dirty="0" err="1"/>
              <a:t>компетентнісному</a:t>
            </a:r>
            <a:r>
              <a:rPr lang="uk-UA" b="1" dirty="0"/>
              <a:t> уроці словесності</a:t>
            </a:r>
          </a:p>
          <a:p>
            <a:r>
              <a:rPr lang="uk-UA" sz="1400" dirty="0" smtClean="0"/>
              <a:t>Категорія </a:t>
            </a:r>
            <a:r>
              <a:rPr lang="uk-UA" sz="1400" dirty="0"/>
              <a:t>учасників: учителі української мови й </a:t>
            </a:r>
            <a:r>
              <a:rPr lang="uk-UA" sz="1400" dirty="0" smtClean="0"/>
              <a:t>літератури</a:t>
            </a:r>
            <a:endParaRPr lang="uk-UA" sz="1400" dirty="0"/>
          </a:p>
          <a:p>
            <a:r>
              <a:rPr lang="uk-UA" sz="1400" dirty="0"/>
              <a:t>Методист ТКМЦНОІМ Ковальчук Л.М.</a:t>
            </a:r>
            <a:endPara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5286380" y="4857760"/>
            <a:ext cx="3286148" cy="178595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Моделювання конструктора </a:t>
            </a:r>
            <a:r>
              <a:rPr lang="uk-UA" b="1" dirty="0" err="1"/>
              <a:t>компетентнісного</a:t>
            </a:r>
            <a:r>
              <a:rPr lang="uk-UA" b="1" dirty="0"/>
              <a:t> уроку словесності</a:t>
            </a:r>
          </a:p>
          <a:p>
            <a:r>
              <a:rPr lang="uk-UA" sz="1400" dirty="0"/>
              <a:t>Категорія учасників: учителі </a:t>
            </a:r>
            <a:r>
              <a:rPr lang="uk-UA" sz="1400" dirty="0" smtClean="0"/>
              <a:t>української мови й </a:t>
            </a:r>
            <a:r>
              <a:rPr lang="uk-UA" sz="1400" dirty="0"/>
              <a:t>літератури</a:t>
            </a:r>
          </a:p>
          <a:p>
            <a:r>
              <a:rPr lang="uk-UA" sz="1400" dirty="0"/>
              <a:t>Методист ТКМЦНОІМ </a:t>
            </a:r>
            <a:r>
              <a:rPr lang="uk-UA" sz="1400" dirty="0" err="1"/>
              <a:t>Гапон</a:t>
            </a:r>
            <a:r>
              <a:rPr lang="uk-UA" sz="1400" dirty="0"/>
              <a:t> Л.О.</a:t>
            </a:r>
          </a:p>
        </p:txBody>
      </p:sp>
      <p:pic>
        <p:nvPicPr>
          <p:cNvPr id="13" name="Picture 2" descr="Результат пошуку зображень за запитом &quot;ребенок учеба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216" y="662366"/>
            <a:ext cx="2353732" cy="2266727"/>
          </a:xfrm>
          <a:prstGeom prst="rect">
            <a:avLst/>
          </a:prstGeom>
          <a:noFill/>
        </p:spPr>
      </p:pic>
      <p:sp>
        <p:nvSpPr>
          <p:cNvPr id="16" name="Стрелка вправо 15"/>
          <p:cNvSpPr/>
          <p:nvPr/>
        </p:nvSpPr>
        <p:spPr>
          <a:xfrm>
            <a:off x="1261807" y="4857760"/>
            <a:ext cx="652681" cy="1379552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 smtClean="0"/>
              <a:t>12.00</a:t>
            </a:r>
          </a:p>
          <a:p>
            <a:pPr algn="ctr"/>
            <a:r>
              <a:rPr lang="uk-UA" sz="1000" b="1" dirty="0" smtClean="0"/>
              <a:t>14.00</a:t>
            </a:r>
            <a:endParaRPr lang="uk-UA" sz="1000" b="1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1276113" y="3203571"/>
            <a:ext cx="652681" cy="1379552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b="1" dirty="0" smtClean="0"/>
              <a:t>10.00</a:t>
            </a:r>
          </a:p>
          <a:p>
            <a:pPr algn="ctr"/>
            <a:r>
              <a:rPr lang="uk-UA" sz="1000" b="1" dirty="0" smtClean="0"/>
              <a:t>12.00</a:t>
            </a:r>
            <a:endParaRPr lang="uk-UA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2"/>
          <p:cNvSpPr/>
          <p:nvPr/>
        </p:nvSpPr>
        <p:spPr>
          <a:xfrm>
            <a:off x="1547664" y="2708920"/>
            <a:ext cx="7167740" cy="37204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моделювання </a:t>
            </a:r>
            <a:r>
              <a:rPr lang="uk-UA" sz="1600" b="1" dirty="0"/>
              <a:t>нових форм уроків (урок із міжпредметними зв’язками, інтегрований урок, бінарний урок</a:t>
            </a:r>
            <a:r>
              <a:rPr lang="uk-UA" sz="16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організація </a:t>
            </a:r>
            <a:r>
              <a:rPr lang="uk-UA" sz="1600" b="1" dirty="0"/>
              <a:t>та проведення тематичних днів та </a:t>
            </a:r>
            <a:r>
              <a:rPr lang="uk-UA" sz="1600" b="1" dirty="0" smtClean="0"/>
              <a:t>тижнів</a:t>
            </a:r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упровадження </a:t>
            </a:r>
            <a:r>
              <a:rPr lang="uk-UA" sz="1600" b="1" dirty="0"/>
              <a:t>навчальних проектів (наприклад, «Взаємозв’язок української та зарубіжної літератури в системі морально-естетичного виховання школярів», «Українська література у світовому контексті» тощо</a:t>
            </a:r>
            <a:r>
              <a:rPr lang="uk-UA" sz="1600" b="1" dirty="0" smtClean="0"/>
              <a:t>)</a:t>
            </a:r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 </a:t>
            </a:r>
            <a:r>
              <a:rPr lang="uk-UA" sz="1600" b="1" dirty="0"/>
              <a:t>дослідження з елементами порівняльного літературознавства в таких аспектах: зв’язки зарубіжного автора з українською літературою і </a:t>
            </a:r>
            <a:r>
              <a:rPr lang="uk-UA" sz="1600" b="1" dirty="0" smtClean="0"/>
              <a:t>навпак</a:t>
            </a:r>
            <a:r>
              <a:rPr lang="uk-UA" sz="1600" b="1" dirty="0"/>
              <a:t>и</a:t>
            </a:r>
            <a:endParaRPr lang="uk-UA" sz="1600" b="1" dirty="0" smtClean="0"/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 </a:t>
            </a:r>
            <a:r>
              <a:rPr lang="uk-UA" sz="1600" b="1" dirty="0"/>
              <a:t>компаративний аналіз програмових творів українських та зарубіжних </a:t>
            </a:r>
            <a:r>
              <a:rPr lang="uk-UA" sz="1600" b="1" dirty="0" smtClean="0"/>
              <a:t>письменників</a:t>
            </a:r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 </a:t>
            </a:r>
            <a:r>
              <a:rPr lang="uk-UA" sz="1600" b="1" dirty="0"/>
              <a:t>порівняльний аналіз напрямів і течій у різних </a:t>
            </a:r>
            <a:r>
              <a:rPr lang="uk-UA" sz="1600" b="1" dirty="0" smtClean="0"/>
              <a:t>літературах</a:t>
            </a:r>
          </a:p>
          <a:p>
            <a:pPr marL="285750" indent="-285750">
              <a:buFont typeface="Arial" pitchFamily="34" charset="0"/>
              <a:buChar char="•"/>
              <a:tabLst>
                <a:tab pos="450850" algn="l"/>
              </a:tabLst>
            </a:pPr>
            <a:r>
              <a:rPr lang="uk-UA" sz="1600" b="1" dirty="0" smtClean="0"/>
              <a:t> </a:t>
            </a:r>
            <a:r>
              <a:rPr lang="uk-UA" sz="1600" b="1" dirty="0"/>
              <a:t>дослідження «вічних» сюжетів та образів </a:t>
            </a:r>
            <a:r>
              <a:rPr lang="uk-UA" sz="1600" b="1" dirty="0" smtClean="0"/>
              <a:t>тощо</a:t>
            </a:r>
            <a:endParaRPr lang="uk-UA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8" name="Прямокутник 6"/>
          <p:cNvSpPr/>
          <p:nvPr/>
        </p:nvSpPr>
        <p:spPr>
          <a:xfrm>
            <a:off x="384498" y="623668"/>
            <a:ext cx="57841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latin typeface="Segoe Script" pitchFamily="34" charset="0"/>
              </a:rPr>
              <a:t>Ш</a:t>
            </a:r>
            <a:r>
              <a:rPr lang="uk-UA" sz="2800" b="1" dirty="0" smtClean="0">
                <a:latin typeface="Segoe Script" pitchFamily="34" charset="0"/>
              </a:rPr>
              <a:t>ляхи </a:t>
            </a:r>
            <a:r>
              <a:rPr lang="uk-UA" sz="2800" b="1" dirty="0">
                <a:latin typeface="Segoe Script" pitchFamily="34" charset="0"/>
              </a:rPr>
              <a:t>здійснення міжпредметної інтеграції української та зарубіжної літератури в </a:t>
            </a:r>
            <a:r>
              <a:rPr lang="uk-UA" sz="2800" b="1" dirty="0" smtClean="0">
                <a:latin typeface="Segoe Script" pitchFamily="34" charset="0"/>
              </a:rPr>
              <a:t>школі</a:t>
            </a:r>
            <a:endParaRPr lang="uk-UA" sz="2800" b="1" dirty="0">
              <a:latin typeface="Segoe Script" pitchFamily="34" charset="0"/>
            </a:endParaRPr>
          </a:p>
        </p:txBody>
      </p:sp>
      <p:sp>
        <p:nvSpPr>
          <p:cNvPr id="9" name="Прямоугольник 2"/>
          <p:cNvSpPr/>
          <p:nvPr/>
        </p:nvSpPr>
        <p:spPr>
          <a:xfrm>
            <a:off x="0" y="6525344"/>
            <a:ext cx="9144000" cy="48616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" name="Picture 2" descr="Результат пошуку зображень за запитом &quot;ребенок с лупой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8144" y="785186"/>
            <a:ext cx="2883542" cy="19237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кутник 4"/>
          <p:cNvSpPr/>
          <p:nvPr/>
        </p:nvSpPr>
        <p:spPr>
          <a:xfrm>
            <a:off x="179513" y="642918"/>
            <a:ext cx="45365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000" b="1" dirty="0" smtClean="0">
                <a:latin typeface="Segoe Script" pitchFamily="34" charset="0"/>
              </a:rPr>
              <a:t>РЕКОМЕНДОВАНА ЛІТЕРАТУРА</a:t>
            </a:r>
            <a:endParaRPr lang="ru-RU" sz="3000" b="1" dirty="0">
              <a:latin typeface="Segoe Script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5100" y="1691509"/>
            <a:ext cx="441302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uk-UA" sz="2000" b="1" dirty="0" smtClean="0"/>
              <a:t>Анатолій </a:t>
            </a:r>
            <a:r>
              <a:rPr lang="uk-UA" sz="2000" b="1" dirty="0" err="1" smtClean="0"/>
              <a:t>Градовський</a:t>
            </a:r>
            <a:r>
              <a:rPr lang="uk-UA" sz="2000" b="1" dirty="0" smtClean="0"/>
              <a:t>.  </a:t>
            </a:r>
            <a:r>
              <a:rPr lang="uk-UA" sz="2000" dirty="0" smtClean="0"/>
              <a:t>Вивчення </a:t>
            </a:r>
            <a:r>
              <a:rPr lang="uk-UA" sz="2000" dirty="0"/>
              <a:t>української літератури у взаємозв’язках із </a:t>
            </a:r>
            <a:r>
              <a:rPr lang="uk-UA" sz="2000" dirty="0" smtClean="0"/>
              <a:t>зарубіжною. Київ, 1994. </a:t>
            </a:r>
          </a:p>
          <a:p>
            <a:pPr lvl="0" fontAlgn="base"/>
            <a:r>
              <a:rPr lang="uk-UA" sz="2000" b="1" dirty="0" smtClean="0"/>
              <a:t>Жанна Клименко. </a:t>
            </a:r>
            <a:r>
              <a:rPr lang="uk-UA" sz="2000" dirty="0" smtClean="0"/>
              <a:t>Взаємопов’язане </a:t>
            </a:r>
            <a:r>
              <a:rPr lang="uk-UA" sz="2000" dirty="0"/>
              <a:t>вивчення зарубіжної та української літератур у </a:t>
            </a:r>
            <a:r>
              <a:rPr lang="uk-UA" sz="2000" dirty="0" smtClean="0"/>
              <a:t>5–8 </a:t>
            </a:r>
            <a:r>
              <a:rPr lang="uk-UA" sz="2000" dirty="0"/>
              <a:t>класах загальноосвітньої </a:t>
            </a:r>
            <a:r>
              <a:rPr lang="uk-UA" sz="2000" dirty="0" smtClean="0"/>
              <a:t>школи. Київ, 1999.</a:t>
            </a:r>
          </a:p>
          <a:p>
            <a:pPr lvl="0" fontAlgn="base"/>
            <a:r>
              <a:rPr lang="uk-UA" sz="2000" b="1" dirty="0" smtClean="0"/>
              <a:t>Валентина </a:t>
            </a:r>
            <a:r>
              <a:rPr lang="uk-UA" sz="2000" b="1" dirty="0" err="1" smtClean="0"/>
              <a:t>Снєгірьова</a:t>
            </a:r>
            <a:r>
              <a:rPr lang="uk-UA" sz="2000" b="1" dirty="0" smtClean="0"/>
              <a:t>. </a:t>
            </a:r>
            <a:r>
              <a:rPr lang="uk-UA" sz="2000" dirty="0" smtClean="0"/>
              <a:t>Вивчення </a:t>
            </a:r>
            <a:r>
              <a:rPr lang="uk-UA" sz="2000" dirty="0"/>
              <a:t>української літератури у взаємозв’язках із зарубіжною у </a:t>
            </a:r>
            <a:r>
              <a:rPr lang="uk-UA" sz="2000" dirty="0" smtClean="0"/>
              <a:t>5–11 </a:t>
            </a:r>
            <a:r>
              <a:rPr lang="uk-UA" sz="2000" dirty="0"/>
              <a:t>класах загальноосвітньої школи (на матеріалі творів малої літературної </a:t>
            </a:r>
            <a:r>
              <a:rPr lang="uk-UA" sz="2000" dirty="0" smtClean="0"/>
              <a:t>форми). Київ, 1999. </a:t>
            </a:r>
            <a:endParaRPr lang="uk-UA" sz="2000" dirty="0"/>
          </a:p>
        </p:txBody>
      </p:sp>
      <p:pic>
        <p:nvPicPr>
          <p:cNvPr id="3" name="Picture 2" descr="https://globallab.org/img/blan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esktop\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101" y="836712"/>
            <a:ext cx="3585333" cy="293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Результат пошуку зображень за запитом &quot;джоконда у вишиванці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102" y="3892111"/>
            <a:ext cx="3585333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2"/>
          <p:cNvSpPr/>
          <p:nvPr/>
        </p:nvSpPr>
        <p:spPr>
          <a:xfrm>
            <a:off x="0" y="6525344"/>
            <a:ext cx="9144000" cy="486160"/>
          </a:xfrm>
          <a:prstGeom prst="rect">
            <a:avLst/>
          </a:prstGeom>
          <a:solidFill>
            <a:srgbClr val="F154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404</Words>
  <Application>Microsoft Office PowerPoint</Application>
  <PresentationFormat>Экран (4:3)</PresentationFormat>
  <Paragraphs>54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ТКМЦ</dc:creator>
  <cp:lastModifiedBy>admin</cp:lastModifiedBy>
  <cp:revision>33</cp:revision>
  <dcterms:created xsi:type="dcterms:W3CDTF">2017-11-06T09:03:36Z</dcterms:created>
  <dcterms:modified xsi:type="dcterms:W3CDTF">2019-11-21T06:38:23Z</dcterms:modified>
</cp:coreProperties>
</file>