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60" r:id="rId4"/>
    <p:sldId id="280" r:id="rId5"/>
    <p:sldId id="259" r:id="rId6"/>
    <p:sldId id="281" r:id="rId7"/>
    <p:sldId id="285" r:id="rId8"/>
    <p:sldId id="284" r:id="rId9"/>
    <p:sldId id="287" r:id="rId10"/>
    <p:sldId id="286" r:id="rId11"/>
    <p:sldId id="270" r:id="rId12"/>
    <p:sldId id="288" r:id="rId13"/>
    <p:sldId id="279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8430F-14B1-46E0-92C9-1D381823BDC4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573B9-8BAE-4324-9F97-1EB66BAE7F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644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9337274-4445-4679-A19E-003E4FC75438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573B9-8BAE-4324-9F97-1EB66BAE7FF0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451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219D9-F7C0-4511-9B6B-28A590878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C9F498B-4857-4B93-BE1E-7DA949564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839E0A-A9A4-49F4-B430-92A8EF50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E26241-6CEE-4B4A-A2FF-2CAE92E6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D694A-F91C-4A99-9421-225E11D6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160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0B79-54E4-4582-97DF-16DA8249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DAF9BF3-4323-4579-A2C1-6F7A9711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70AEB8-54FF-4DED-A80E-4A5A4D50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04C845-0A8A-41AC-A9A2-3B2CD483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9A411E3-7314-4261-BFA3-2224DF49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016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EC117E4-352F-446C-913F-336AFE300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438F23-9B7A-4A16-8372-F5BBBC577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A5D5B4-10A5-486E-B24C-D46F665B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BCA7A6-25CD-40FD-A877-F3051337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5DE361-26D7-49ED-807C-1F55FCE6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50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7EEF3-41F4-402C-87AF-38226726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8ED5ED-BA7E-43BB-A057-EE32C66EA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914D30-424B-4B44-B9F3-C25D7747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CE47EA6-C9B4-4E9D-A098-F05FE107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1F0FF3-920B-49B5-A6A2-C2644B1E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026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03EAA-5C8C-49B5-91FD-AFB35956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BF7276-B1EE-4049-BE23-D2B98F3E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079A4F-D25F-4EC2-889D-95E488C5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FE7EA9-8AFC-42F9-85CD-A377CBF6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0E4534-7340-4187-B641-E415E9EC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41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63FFD-44CF-4C7A-875B-C9B7AFF3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10218C-04FB-4DE2-A615-E7EEDEED3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211935-1029-474F-8EBF-F7A6F3868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3BD07A-261B-4E35-AEBB-4C5A8E89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51BF785-1057-4E22-9F7D-24D38B33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79AE99-1852-4055-82C6-3FB06778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41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50A45-E441-47FD-8D4A-9C6E58BB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686F0B9-E998-43C5-9890-3F14D5FA1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68B255F-8892-4104-955B-4897B8BE9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23F63B0-A32E-4332-8DB6-E49E5AE2D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58B2273-D510-42CA-AF3A-87F7BCB82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B147A4-73D8-4BCB-97A9-1E18FAA1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CEBDFF9-2EBF-4E8F-887C-D6F9CC7B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9698C4-CF4B-4255-BCA5-844AB1C3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7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DF828-4154-4AF2-9428-4074A45D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3F9934-51D9-47EF-8404-EC296EAA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E03A882-3784-4D15-9B8B-4E3B14B9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A13328F-5118-4333-AE8B-314C8C34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43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60FE717-05FE-419E-A47B-A0770C60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D18D802-77FD-4AB8-AAE3-3E00F804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7BF7F9D-7E3E-46AD-80C5-77E878AE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99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725AE-5F94-42BA-AB66-6C4586D9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465C48-11CA-47FF-907A-AE6D85C4A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5A820A-6FF3-4CFB-B678-98D0104B3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3FEFD6-5C73-4576-B35F-DCEC351E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17598E-A3A3-43FB-A0DD-09959FFC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06095FC-9312-4742-99BE-7B6A7171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02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B545A-2DDC-49D1-9D1A-F9A38293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7F8EE74-AF54-475A-9D02-3814C6D74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F66749-1869-4481-B1D2-CA2E86A6C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048C82-49F0-46E5-81DC-58AC56D1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9256435-6CCB-4172-88F7-64F682A4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CFE8C51-5A11-4262-8D8B-0AD3EC65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6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27FE6D9-ADCC-4D7F-8C12-E8245CD4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ACF8DF-6690-41A2-BAB7-5E4C993E9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07BBA-0013-45A2-87A2-E42BCC898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12FC-E59F-44F3-9219-909A977D7342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CAEB95-EB67-43B1-A630-10E22B10F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363D36-AEE9-4147-B7A7-1BDA0A79B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171B-B4BB-4CFE-A316-D11099865C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385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T_HjhjwN7XJW5z-7L8nEkDkSTFfV1MS8/view?usp=sharing" TargetMode="External"/><Relationship Id="rId3" Type="http://schemas.openxmlformats.org/officeDocument/2006/relationships/hyperlink" Target="https://drive.google.com/file/d/1FbS5-6Y_usoc88oc0Ez_ruRFf1eDkAAF/view?usp=sharing" TargetMode="External"/><Relationship Id="rId7" Type="http://schemas.openxmlformats.org/officeDocument/2006/relationships/hyperlink" Target="https://drive.google.com/file/d/1dIDrVkU-m5r2_PRDiAYeTJPZTzVGmBQ8/view?usp=sharing" TargetMode="External"/><Relationship Id="rId2" Type="http://schemas.openxmlformats.org/officeDocument/2006/relationships/hyperlink" Target="https://drive.google.com/file/d/1FwHFSvq2UqjQVR5HPdzc-dXBElA1UIo6/view?usp=shar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.gov.ua/storage/app/media/zagalna%20serednya/Navchalni.prohramy/2023/Model.navch.prohr.5-9.klas/Movno-literat.osv.hal/29.12.2023/Ukrayinska.lit.7-9.klas.Pastushenko.ta.in.29.12.2023.pdf" TargetMode="External"/><Relationship Id="rId5" Type="http://schemas.openxmlformats.org/officeDocument/2006/relationships/hyperlink" Target="https://drive.google.com/file/d/1ugrbrB4kOaTM2MalKv55-4r4UPrbC-WT/view" TargetMode="External"/><Relationship Id="rId4" Type="http://schemas.openxmlformats.org/officeDocument/2006/relationships/hyperlink" Target="https://mon.gov.ua/storage/app/media/zagalna%20serednya/Navchalni.prohramy/2023/Model.navch.prohr.5-9.klas/Movno-literat.osv.hal/Ukrayinska.literatura.7-9-kl.Yatsenko.ta.in.26.07.2023-1.pdf" TargetMode="External"/><Relationship Id="rId9" Type="http://schemas.openxmlformats.org/officeDocument/2006/relationships/hyperlink" Target="https://drive.google.com/file/d/1CaD6SMHiGMEIyrtsG7NzZmeAl91xG-cq/view?usp=shar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us.org.ua/articles/zmist-osvity-z-ukrayinskoyi-movy-j-literatury-yaki-ye-programy-dlya-5-9-klasiv-ta-chy-vdalosya-yih-rozvantazhyty-chastyna-persha/" TargetMode="External"/><Relationship Id="rId2" Type="http://schemas.openxmlformats.org/officeDocument/2006/relationships/hyperlink" Target="https://nus.org.ua/articles/zmist-osvity-z-ukrayinskoyi-movy-chy-ye-suttyevi-zminy-v-modelnyh-programah-dlya-5-9-klasiv-chastyna-druga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VWrRwK5lIRuPEgGRuT1k-BAGy0lYvVeR/view?fbclid=IwAR189RtyINvQpDlEDecKw-6-PSDrwsF01qJ7ptDpLsKchXMvkMiRfmlttUg" TargetMode="External"/><Relationship Id="rId7" Type="http://schemas.openxmlformats.org/officeDocument/2006/relationships/hyperlink" Target="https://docs.google.com/document/d/1ya0NBqHoCYKn6J0KIWK4hqTcFKPpwUKU/ed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ICOD54KKBnfL4m1NeclG7aXjrK62rTmb/view?usp=sharing" TargetMode="External"/><Relationship Id="rId5" Type="http://schemas.openxmlformats.org/officeDocument/2006/relationships/hyperlink" Target="https://docs.google.com/document/d/1_Lx5x_DyIdaAdVEHGdv5HJy5PLKwl8kt/edit" TargetMode="External"/><Relationship Id="rId4" Type="http://schemas.openxmlformats.org/officeDocument/2006/relationships/hyperlink" Target="https://drive.google.com/drive/rec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14E11F-4A97-40E8-B642-9D4F4BBE0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3" y="0"/>
            <a:ext cx="1071562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C28A923-A7A3-4F25-BCC5-703B6405F79F}"/>
              </a:ext>
            </a:extLst>
          </p:cNvPr>
          <p:cNvSpPr/>
          <p:nvPr/>
        </p:nvSpPr>
        <p:spPr>
          <a:xfrm>
            <a:off x="11458353" y="0"/>
            <a:ext cx="433283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D09F24E-B98F-4F94-A16D-4D91F186F4AC}"/>
              </a:ext>
            </a:extLst>
          </p:cNvPr>
          <p:cNvSpPr/>
          <p:nvPr/>
        </p:nvSpPr>
        <p:spPr>
          <a:xfrm>
            <a:off x="10633" y="1"/>
            <a:ext cx="328060" cy="6857999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DBFD1ED-6010-4180-90AC-4A5B21A8C938}"/>
              </a:ext>
            </a:extLst>
          </p:cNvPr>
          <p:cNvSpPr/>
          <p:nvPr/>
        </p:nvSpPr>
        <p:spPr>
          <a:xfrm>
            <a:off x="352870" y="1"/>
            <a:ext cx="390306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B1A2C15-3D96-4222-B1BF-C6DAD0EEAC31}"/>
              </a:ext>
            </a:extLst>
          </p:cNvPr>
          <p:cNvSpPr/>
          <p:nvPr/>
        </p:nvSpPr>
        <p:spPr>
          <a:xfrm>
            <a:off x="11863940" y="1"/>
            <a:ext cx="328060" cy="6857999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0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F6F31B-DE44-4041-829E-A33B79545570}"/>
              </a:ext>
            </a:extLst>
          </p:cNvPr>
          <p:cNvSpPr txBox="1"/>
          <p:nvPr/>
        </p:nvSpPr>
        <p:spPr>
          <a:xfrm>
            <a:off x="1046603" y="834358"/>
            <a:ext cx="1074144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Для реалізації обраної модельної навчальної програми / навчальної програми заклад освіти використовує:</a:t>
            </a:r>
          </a:p>
          <a:p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/>
              <a:t>навчальні матеріали авторських колективів, які здійснюють підтримку відповідних модельних навчальних програм авторськими навчальними матеріалами, які за підсумками експертизи отримали відповідний гриф; </a:t>
            </a:r>
            <a:r>
              <a:rPr lang="uk-UA" sz="2400" dirty="0"/>
              <a:t>постійно </a:t>
            </a:r>
            <a:r>
              <a:rPr lang="uk-UA" sz="2400" dirty="0" err="1"/>
              <a:t>оновлювані</a:t>
            </a:r>
            <a:r>
              <a:rPr lang="uk-UA" sz="2400" dirty="0"/>
              <a:t> переліки таких матеріалів розміщено у відкритому доступі на сайті Державної наукової установи «Інституту модернізації змісту освіти»;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dirty="0"/>
              <a:t>самостійно розроблені навчальні матеріали</a:t>
            </a:r>
            <a:r>
              <a:rPr lang="uk-UA" sz="2400" dirty="0"/>
              <a:t>, зокрема для підтримки модельних навчальних програм з тих навчальних предметів (інтегрованих курсів), які є в навчальному плані закладу освіти, але не мають навчально-методичного забезпечення, розробленого відповідними авторськими колективами </a:t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3BD7DE8-C165-4D85-8AA1-15E0FA9BE941}"/>
              </a:ext>
            </a:extLst>
          </p:cNvPr>
          <p:cNvSpPr/>
          <p:nvPr/>
        </p:nvSpPr>
        <p:spPr>
          <a:xfrm>
            <a:off x="290178" y="1"/>
            <a:ext cx="433283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3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C9246-4192-482D-B32B-5B6AAA3EF390}"/>
              </a:ext>
            </a:extLst>
          </p:cNvPr>
          <p:cNvSpPr txBox="1"/>
          <p:nvPr/>
        </p:nvSpPr>
        <p:spPr>
          <a:xfrm>
            <a:off x="1212113" y="1070950"/>
            <a:ext cx="1023206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600" b="1" i="0" dirty="0">
                <a:effectLst/>
                <a:latin typeface="Lucida Grande"/>
              </a:rPr>
              <a:t>І. З української мови:</a:t>
            </a:r>
            <a:endParaRPr lang="uk-UA" sz="1600" b="0" i="0" dirty="0">
              <a:effectLst/>
              <a:latin typeface="Lucida Grand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u="none" strike="noStrike" dirty="0">
                <a:solidFill>
                  <a:srgbClr val="65ADC5"/>
                </a:solidFill>
                <a:effectLst/>
                <a:latin typeface="Lucida Grande"/>
                <a:hlinkClick r:id="rId2"/>
              </a:rPr>
              <a:t>Модельна навчальна програма “Українська мова. 7–9 класи” для закладів загальної середньої освіти 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(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авт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. Голуб Н.Б.,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Горошкіна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О.М.);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u="none" strike="noStrike" dirty="0">
                <a:solidFill>
                  <a:srgbClr val="65ADC5"/>
                </a:solidFill>
                <a:effectLst/>
                <a:latin typeface="Lucida Grande"/>
                <a:hlinkClick r:id="rId3"/>
              </a:rPr>
              <a:t>Модельна навчальна програма “Українська мова. 7–9 класи” для закладів загальної середньої освіти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 (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авт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. Заболотний О.В., Заболотний В.В.,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Лавринчук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В.П.,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Плівачук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К.В., Попова Т.Д.).</a:t>
            </a:r>
          </a:p>
          <a:p>
            <a:pPr algn="l"/>
            <a:r>
              <a:rPr lang="en-US" sz="1600" b="1" i="0" dirty="0">
                <a:effectLst/>
                <a:latin typeface="Lucida Grande"/>
              </a:rPr>
              <a:t>II. </a:t>
            </a:r>
            <a:r>
              <a:rPr lang="uk-UA" sz="1600" b="1" i="0" dirty="0">
                <a:effectLst/>
                <a:latin typeface="Lucida Grande"/>
              </a:rPr>
              <a:t>З української літератури:</a:t>
            </a:r>
            <a:endParaRPr lang="uk-UA" sz="1600" b="0" i="0" dirty="0">
              <a:effectLst/>
              <a:latin typeface="Lucida Grand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u="none" strike="noStrike" dirty="0">
                <a:solidFill>
                  <a:srgbClr val="65ADC5"/>
                </a:solidFill>
                <a:effectLst/>
                <a:latin typeface="Lucida Grande"/>
                <a:hlinkClick r:id="rId4"/>
              </a:rPr>
              <a:t>Модельна навчальна програма “Українська література. 7-9 класи” для закладів загальної середньої освіти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 (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авт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. Яценко Т.О.,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Пахаренко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В.І.,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Слижук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О.А.,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Тригуб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І.А.).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u="none" strike="noStrike" dirty="0">
                <a:solidFill>
                  <a:srgbClr val="65ADC5"/>
                </a:solidFill>
                <a:effectLst/>
                <a:latin typeface="Lucida Grande"/>
                <a:hlinkClick r:id="rId5"/>
              </a:rPr>
              <a:t>Модельна програма “Українська література. 7-9 класи” для закладів загальної середньої освіти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 (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авт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. Заболотний О.В.,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Слоньовська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О.В.,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Ярмульська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І.В.).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u="none" strike="noStrike" dirty="0">
                <a:solidFill>
                  <a:srgbClr val="65ADC5"/>
                </a:solidFill>
                <a:effectLst/>
                <a:latin typeface="Lucida Grande"/>
                <a:hlinkClick r:id="rId6"/>
              </a:rPr>
              <a:t>Модельна програма “Українська література. 7-9 класи” для закладів загальної середньої освіти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 (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авт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. Пастушенко Н.М.,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Чумарна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М.І.).</a:t>
            </a:r>
          </a:p>
          <a:p>
            <a:pPr algn="l"/>
            <a:r>
              <a:rPr lang="en-US" sz="1600" b="1" i="0" dirty="0">
                <a:effectLst/>
                <a:latin typeface="Lucida Grande"/>
              </a:rPr>
              <a:t>III. </a:t>
            </a:r>
            <a:r>
              <a:rPr lang="uk-UA" sz="1600" b="1" i="0" dirty="0">
                <a:effectLst/>
                <a:latin typeface="Lucida Grande"/>
              </a:rPr>
              <a:t>Інтегровані курси:</a:t>
            </a:r>
            <a:endParaRPr lang="uk-UA" sz="1600" b="0" i="0" dirty="0">
              <a:effectLst/>
              <a:latin typeface="Lucida Grand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u="none" strike="noStrike" dirty="0">
                <a:solidFill>
                  <a:srgbClr val="65ADC5"/>
                </a:solidFill>
                <a:effectLst/>
                <a:latin typeface="Lucida Grande"/>
                <a:hlinkClick r:id="rId7"/>
              </a:rPr>
              <a:t>Модельна навчальна програма “Інтегрований мовно-літературний курс (українська мова, українська та зарубіжні літератури). 7-9 класи” для закладів загальної середньої освіти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 (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авт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.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Старагіна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І.П., Новосьолова В.І., Терещенко В.М., Романенко Ю.О., Блажко М.Б., Ткач П.Б.,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Панченков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А.О.);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u="none" strike="noStrike" dirty="0">
                <a:solidFill>
                  <a:srgbClr val="222224"/>
                </a:solidFill>
                <a:effectLst/>
                <a:latin typeface="Lucida Grande"/>
                <a:hlinkClick r:id="rId8"/>
              </a:rPr>
              <a:t>Модельна навчальна програма “Інтегрований курс літератур (української та зарубіжної). 7-9 класи” для закладів загальної середньої освіти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 (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авт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. Яценко Т.О.,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Пахаренко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В.І.,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Тригуб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І.А.,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Слижук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О.А., Молодик К.Ю.);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u="none" strike="noStrike" dirty="0">
                <a:solidFill>
                  <a:srgbClr val="65ADC5"/>
                </a:solidFill>
                <a:effectLst/>
                <a:latin typeface="Lucida Grande"/>
                <a:hlinkClick r:id="rId9"/>
              </a:rPr>
              <a:t>Модельна навчальна програма “Інтегрований курс літератур (української та зарубіжної). 7-9 класи” для закладів загальної середньої освіти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 (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авт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. Ніколенко О.М.,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Мацевко-Бекерська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Л.В.,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Качак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Т.Б.,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Богосвятська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А.-М.І.,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Рудніцька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Н.П., </a:t>
            </a:r>
            <a:r>
              <a:rPr lang="uk-UA" sz="1600" b="0" i="0" dirty="0" err="1">
                <a:solidFill>
                  <a:srgbClr val="444446"/>
                </a:solidFill>
                <a:effectLst/>
                <a:latin typeface="Lucida Grande"/>
              </a:rPr>
              <a:t>Туряниця</a:t>
            </a:r>
            <a:r>
              <a:rPr lang="uk-UA" sz="1600" b="0" i="0" dirty="0">
                <a:solidFill>
                  <a:srgbClr val="444446"/>
                </a:solidFill>
                <a:effectLst/>
                <a:latin typeface="Lucida Grande"/>
              </a:rPr>
              <a:t> В.Г.).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ECA16-70C4-455B-917D-A86A6DE6BE73}"/>
              </a:ext>
            </a:extLst>
          </p:cNvPr>
          <p:cNvSpPr txBox="1"/>
          <p:nvPr/>
        </p:nvSpPr>
        <p:spPr>
          <a:xfrm>
            <a:off x="823144" y="384175"/>
            <a:ext cx="8147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strike="noStrike" spc="-1" dirty="0">
                <a:solidFill>
                  <a:srgbClr val="C00000"/>
                </a:solidFill>
                <a:latin typeface="Calibri"/>
              </a:rPr>
              <a:t>МОДЕЛЬНІ НАВЧАЛЬНІ  ПРОГРАМИ. </a:t>
            </a:r>
            <a:r>
              <a:rPr lang="uk-UA" sz="2800" b="1" spc="-1" dirty="0">
                <a:solidFill>
                  <a:srgbClr val="C00000"/>
                </a:solidFill>
                <a:latin typeface="Calibri"/>
              </a:rPr>
              <a:t>7 КЛАС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C7AA610-F2E9-45DF-AE1E-161611DC3A3F}"/>
              </a:ext>
            </a:extLst>
          </p:cNvPr>
          <p:cNvSpPr/>
          <p:nvPr/>
        </p:nvSpPr>
        <p:spPr>
          <a:xfrm>
            <a:off x="308345" y="1"/>
            <a:ext cx="433283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0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DC58E9-893F-4A50-9605-4E912A4E0E40}"/>
              </a:ext>
            </a:extLst>
          </p:cNvPr>
          <p:cNvSpPr txBox="1"/>
          <p:nvPr/>
        </p:nvSpPr>
        <p:spPr>
          <a:xfrm>
            <a:off x="1687918" y="1212963"/>
            <a:ext cx="984486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Зміст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освіти з української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мови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: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чи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є суттєві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зміни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в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модельних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програмах для 5-9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класів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(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частина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друга)</a:t>
            </a:r>
          </a:p>
          <a:p>
            <a:r>
              <a:rPr lang="en-US" sz="2800" b="1" i="0" u="none" strike="noStrike" dirty="0">
                <a:solidFill>
                  <a:srgbClr val="010101"/>
                </a:solidFill>
                <a:effectLst/>
                <a:latin typeface="ProximaNova"/>
                <a:hlinkClick r:id="rId2"/>
              </a:rPr>
              <a:t>https://nus.org.ua/articles/zmist-osvity-z-ukrayinskoyi-movy-chy-ye-suttyevi-zminy-v-modelnyh-programah-dlya-5-9-klasiv-chastyna-druga/</a:t>
            </a:r>
            <a:r>
              <a:rPr lang="en-US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</a:p>
          <a:p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Зміст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освіти з української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мови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й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літератури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: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які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є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програми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для 5-9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класів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та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чи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вдалося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їх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розвантажити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(</a:t>
            </a:r>
            <a:r>
              <a:rPr lang="ru-RU" sz="28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частина</a:t>
            </a:r>
            <a:r>
              <a:rPr lang="ru-RU" sz="28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перша)</a:t>
            </a:r>
            <a:r>
              <a:rPr lang="en-US" sz="2800" b="1" dirty="0">
                <a:solidFill>
                  <a:srgbClr val="010101"/>
                </a:solidFill>
                <a:latin typeface="ProximaNova"/>
              </a:rPr>
              <a:t> </a:t>
            </a:r>
            <a:r>
              <a:rPr lang="en-US" sz="2800" b="1" dirty="0">
                <a:solidFill>
                  <a:srgbClr val="010101"/>
                </a:solidFill>
                <a:latin typeface="ProximaNova"/>
                <a:hlinkClick r:id="rId3"/>
              </a:rPr>
              <a:t>https://nus.org.ua/articles/zmist-osvity-z-ukrayinskoyi-movy-j-literatury-yaki-ye-programy-dlya-5-9-klasiv-ta-chy-vdalosya-yih-rozvantazhyty-chastyna-persha/</a:t>
            </a:r>
            <a:r>
              <a:rPr lang="en-US" sz="2800" b="1" dirty="0">
                <a:solidFill>
                  <a:srgbClr val="010101"/>
                </a:solidFill>
                <a:latin typeface="ProximaNova"/>
              </a:rPr>
              <a:t> </a:t>
            </a:r>
          </a:p>
          <a:p>
            <a:pPr algn="ctr"/>
            <a:endParaRPr lang="ru-RU" b="1" i="0" u="none" strike="noStrike" dirty="0">
              <a:solidFill>
                <a:srgbClr val="010101"/>
              </a:solidFill>
              <a:effectLst/>
              <a:latin typeface="ProximaNova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3BC08B3-1910-4DBE-AA82-DF6426C347CE}"/>
              </a:ext>
            </a:extLst>
          </p:cNvPr>
          <p:cNvSpPr/>
          <p:nvPr/>
        </p:nvSpPr>
        <p:spPr>
          <a:xfrm>
            <a:off x="308345" y="1"/>
            <a:ext cx="433283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8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Прямокутник 172"/>
          <p:cNvSpPr/>
          <p:nvPr/>
        </p:nvSpPr>
        <p:spPr>
          <a:xfrm>
            <a:off x="1318438" y="419057"/>
            <a:ext cx="9984640" cy="348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uk-UA" sz="32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Зразки навчальних програм </a:t>
            </a:r>
          </a:p>
          <a:p>
            <a:pPr>
              <a:lnSpc>
                <a:spcPct val="100000"/>
              </a:lnSpc>
            </a:pPr>
            <a:r>
              <a:rPr lang="uk-UA" sz="32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і календарно-тематичних планів</a:t>
            </a:r>
            <a:endParaRPr lang="uk-UA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</a:t>
            </a: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авчальна програма. Українська мова. 5 клас. Онатій</a:t>
            </a:r>
            <a:r>
              <a:rPr lang="uk-UA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, Ткачук</a:t>
            </a: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  <a:hlinkClick r:id="rId3"/>
              </a:rPr>
              <a:t>https://drive.google.com/file/d/1VWrRwK5lIRuPEgGRuT1k-BAGy0lYvVeR/view?fbclid=IwAR189RtyINvQpDlEDecKw-6-PSDrwsF01qJ7ptDpLsKchXMvkMiRfmlttUg</a:t>
            </a: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</a:t>
            </a: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авчальна програма. Українська мова. 6 клас. Онатій</a:t>
            </a:r>
            <a:r>
              <a:rPr lang="uk-UA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, Ткачук</a:t>
            </a: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en-US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  <a:hlinkClick r:id="rId4"/>
              </a:rPr>
              <a:t>https://drive.google.com/drive/recent</a:t>
            </a: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Навчальна програма   «Літературно-мистецьке Тернопілля» (міжгалузевий інтегрований курс)  5-6 класи для закладу загальної середньої освіти (Автори: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Яшкін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Р.М.,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Писуляк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Н.П., Рудницька О.В.,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Гудз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М.С. Науковий консультант– Гапон Л.О.)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https://docs.google.com/document/d/1_Lx5x_DyIdaAdVEHGdv5HJy5PLKwl8kt/edit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Навчальна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програма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«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Українська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мова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. 5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клас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» до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модельної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навчальної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програми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«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Українська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мова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. 5-6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класи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» для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закладів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загальної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середньої освіти(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автори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О.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Заболотний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та </a:t>
            </a:r>
            <a:r>
              <a:rPr lang="ru-RU" strike="noStrike" spc="-1" dirty="0" err="1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ін</a:t>
            </a:r>
            <a:r>
              <a:rPr lang="ru-RU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.) </a:t>
            </a:r>
            <a:r>
              <a:rPr lang="en-US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  <a:hlinkClick r:id="rId6"/>
              </a:rPr>
              <a:t>https://drive.google.com/file/d/1ICOD54KKBnfL4m1NeclG7aXjrK62rTmb/view?usp=sharing</a:t>
            </a: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trike="noStrike" spc="-1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Календарне планування. Українська мова. 6 клас. </a:t>
            </a:r>
            <a:r>
              <a:rPr lang="uk-UA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Калинич</a:t>
            </a: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URL : </a:t>
            </a:r>
            <a:r>
              <a:rPr lang="en-US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  <a:hlinkClick r:id="rId7"/>
              </a:rPr>
              <a:t>https://docs.google.com/document/d/1ya0NBqHoCYKn6J0KIWK4hqTcFKPpwUKU/edit</a:t>
            </a:r>
            <a:r>
              <a:rPr lang="uk-UA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uk-UA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uk-UA" sz="2000" dirty="0"/>
            </a:br>
            <a:endParaRPr lang="uk-UA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uk-UA" sz="2000" b="0" strike="noStrike" spc="-1" dirty="0">
              <a:latin typeface="Arial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2544804-6493-47D9-8AE4-10D4DFA5B17D}"/>
              </a:ext>
            </a:extLst>
          </p:cNvPr>
          <p:cNvSpPr/>
          <p:nvPr/>
        </p:nvSpPr>
        <p:spPr>
          <a:xfrm>
            <a:off x="389861" y="0"/>
            <a:ext cx="433283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46267-ECE2-4410-8A22-309D2CF0E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4" t="36368" r="24106" b="25903"/>
          <a:stretch/>
        </p:blipFill>
        <p:spPr>
          <a:xfrm>
            <a:off x="1269874" y="1905242"/>
            <a:ext cx="9394137" cy="4102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8E0AAB-9A61-4824-92AB-BDD3C7B28F3E}"/>
              </a:ext>
            </a:extLst>
          </p:cNvPr>
          <p:cNvSpPr txBox="1"/>
          <p:nvPr/>
        </p:nvSpPr>
        <p:spPr>
          <a:xfrm>
            <a:off x="1269874" y="850606"/>
            <a:ext cx="9136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strike="noStrike" spc="-1" dirty="0">
                <a:solidFill>
                  <a:srgbClr val="0000FF"/>
                </a:solidFill>
                <a:latin typeface="Calibri"/>
              </a:rPr>
              <a:t>Графік упровадження реформи НУШ</a:t>
            </a:r>
            <a:endParaRPr lang="uk-UA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4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1"/>
          <p:cNvPicPr/>
          <p:nvPr/>
        </p:nvPicPr>
        <p:blipFill>
          <a:blip r:embed="rId3"/>
          <a:srcRect l="21660" t="31645" r="21726" b="21761"/>
          <a:stretch/>
        </p:blipFill>
        <p:spPr>
          <a:xfrm>
            <a:off x="268920" y="477000"/>
            <a:ext cx="11216520" cy="5820480"/>
          </a:xfrm>
          <a:prstGeom prst="rect">
            <a:avLst/>
          </a:prstGeom>
          <a:ln w="0">
            <a:noFill/>
          </a:ln>
        </p:spPr>
      </p:pic>
      <p:sp>
        <p:nvSpPr>
          <p:cNvPr id="126" name="Прямоугольник 16"/>
          <p:cNvSpPr/>
          <p:nvPr/>
        </p:nvSpPr>
        <p:spPr>
          <a:xfrm>
            <a:off x="1293840" y="1540080"/>
            <a:ext cx="6093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(затверджено Постановою Кабінету Міністрів України від 30 вересня 2020 року № 898)</a:t>
            </a:r>
            <a:endParaRPr lang="uk-UA" sz="1800" b="0" strike="noStrike" spc="-1" dirty="0">
              <a:latin typeface="Arial"/>
            </a:endParaRPr>
          </a:p>
        </p:txBody>
      </p:sp>
      <p:sp>
        <p:nvSpPr>
          <p:cNvPr id="127" name="Прямоугольник 17"/>
          <p:cNvSpPr/>
          <p:nvPr/>
        </p:nvSpPr>
        <p:spPr>
          <a:xfrm>
            <a:off x="1293840" y="3249720"/>
            <a:ext cx="50482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(затверджена наказом Міністерства освіти і науки України від 19 лютого 2021 року № 235)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128" name="Прямоугольник 18"/>
          <p:cNvSpPr/>
          <p:nvPr/>
        </p:nvSpPr>
        <p:spPr>
          <a:xfrm>
            <a:off x="1293840" y="5565843"/>
            <a:ext cx="4749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1" strike="noStrike" spc="-1" dirty="0">
                <a:solidFill>
                  <a:srgbClr val="C00000"/>
                </a:solidFill>
                <a:latin typeface="Comic Sans MS"/>
                <a:ea typeface="DejaVu Sans"/>
              </a:rPr>
              <a:t> (затверджена педрадою закладу загальної середньої освіти)</a:t>
            </a:r>
            <a:endParaRPr lang="uk-UA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0A80BB-42F4-47DD-883F-A399376B0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14" t="47116" r="22707" b="18915"/>
          <a:stretch/>
        </p:blipFill>
        <p:spPr>
          <a:xfrm>
            <a:off x="935666" y="1658678"/>
            <a:ext cx="9335386" cy="4801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932A6-07FE-46A9-8601-B0F6360D2B08}"/>
              </a:ext>
            </a:extLst>
          </p:cNvPr>
          <p:cNvSpPr txBox="1"/>
          <p:nvPr/>
        </p:nvSpPr>
        <p:spPr>
          <a:xfrm>
            <a:off x="2666115" y="681888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strike="noStrike" spc="-1" dirty="0">
                <a:solidFill>
                  <a:srgbClr val="0000FF"/>
                </a:solidFill>
                <a:latin typeface="Calibri"/>
              </a:rPr>
              <a:t>ОСВІТНІ ГАЛУЗІ</a:t>
            </a:r>
            <a:endParaRPr lang="uk-UA" sz="400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DD33372-156F-4BDE-A74E-30402122C8E3}"/>
              </a:ext>
            </a:extLst>
          </p:cNvPr>
          <p:cNvSpPr/>
          <p:nvPr/>
        </p:nvSpPr>
        <p:spPr>
          <a:xfrm>
            <a:off x="385425" y="1"/>
            <a:ext cx="433283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1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5"/>
          <p:cNvPicPr/>
          <p:nvPr/>
        </p:nvPicPr>
        <p:blipFill rotWithShape="1">
          <a:blip r:embed="rId2"/>
          <a:srcRect l="23341" t="34225" r="38263" b="38540"/>
          <a:stretch/>
        </p:blipFill>
        <p:spPr>
          <a:xfrm>
            <a:off x="416880" y="1828800"/>
            <a:ext cx="10375167" cy="4136760"/>
          </a:xfrm>
          <a:prstGeom prst="rect">
            <a:avLst/>
          </a:prstGeom>
          <a:ln w="0"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E385A97-2C62-4692-9336-ACE1574732F1}"/>
              </a:ext>
            </a:extLst>
          </p:cNvPr>
          <p:cNvSpPr/>
          <p:nvPr/>
        </p:nvSpPr>
        <p:spPr>
          <a:xfrm>
            <a:off x="416880" y="1"/>
            <a:ext cx="433283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2E625-046B-4E38-8688-3480D1BFA026}"/>
              </a:ext>
            </a:extLst>
          </p:cNvPr>
          <p:cNvSpPr txBox="1"/>
          <p:nvPr/>
        </p:nvSpPr>
        <p:spPr>
          <a:xfrm>
            <a:off x="1581592" y="574159"/>
            <a:ext cx="85618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strike="noStrike" spc="-1" dirty="0">
                <a:solidFill>
                  <a:srgbClr val="0000FF"/>
                </a:solidFill>
                <a:latin typeface="Calibri"/>
              </a:rPr>
              <a:t>РЕАЛІЗАЦІЯ ГАЛУЗІ </a:t>
            </a:r>
          </a:p>
          <a:p>
            <a:pPr algn="ctr"/>
            <a:r>
              <a:rPr lang="uk-UA" sz="2800" b="1" strike="noStrike" spc="-1" dirty="0">
                <a:solidFill>
                  <a:srgbClr val="0000FF"/>
                </a:solidFill>
                <a:latin typeface="Calibri"/>
              </a:rPr>
              <a:t>В ТИПОВОМУ НАВЧАЛЬНОМУ ПЛАНІ</a:t>
            </a:r>
            <a:endParaRPr lang="uk-UA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2"/>
          <p:cNvPicPr/>
          <p:nvPr/>
        </p:nvPicPr>
        <p:blipFill>
          <a:blip r:embed="rId2"/>
          <a:srcRect l="4922" t="30435" r="31820" b="10430"/>
          <a:stretch/>
        </p:blipFill>
        <p:spPr>
          <a:xfrm>
            <a:off x="528120" y="64440"/>
            <a:ext cx="9064080" cy="476280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8"/>
          <p:cNvPicPr/>
          <p:nvPr/>
        </p:nvPicPr>
        <p:blipFill>
          <a:blip r:embed="rId3"/>
          <a:srcRect l="4753" t="52495" r="31732" b="23708"/>
          <a:stretch/>
        </p:blipFill>
        <p:spPr>
          <a:xfrm>
            <a:off x="516600" y="4868280"/>
            <a:ext cx="9075600" cy="1946160"/>
          </a:xfrm>
          <a:prstGeom prst="rect">
            <a:avLst/>
          </a:prstGeom>
          <a:ln w="0">
            <a:noFill/>
          </a:ln>
        </p:spPr>
      </p:pic>
      <p:sp>
        <p:nvSpPr>
          <p:cNvPr id="134" name="Прямоугольник 15"/>
          <p:cNvSpPr/>
          <p:nvPr/>
        </p:nvSpPr>
        <p:spPr>
          <a:xfrm>
            <a:off x="7749000" y="5306400"/>
            <a:ext cx="4086360" cy="1461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Наказ Міністерства освіти і науки України 19.02. 2021 р. № 235</a:t>
            </a: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«Про затвердження типової  освітньої програми для 5-9 класів ЗЗСО»</a:t>
            </a: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D0F0AB-E2EF-4707-BC95-27CB97F11C8D}"/>
              </a:ext>
            </a:extLst>
          </p:cNvPr>
          <p:cNvSpPr txBox="1"/>
          <p:nvPr/>
        </p:nvSpPr>
        <p:spPr>
          <a:xfrm>
            <a:off x="1063257" y="858222"/>
            <a:ext cx="1034370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dirty="0">
                <a:solidFill>
                  <a:srgbClr val="000000"/>
                </a:solidFill>
                <a:effectLst/>
                <a:latin typeface="TimesNewRomanPSMT"/>
              </a:rPr>
              <a:t>У </a:t>
            </a:r>
            <a:r>
              <a:rPr lang="uk-UA" dirty="0"/>
              <a:t>7-9-х класах мовно-літературна освітня галузь може бути реалізована в навчальному плані закладу освіти через: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окремі предмети – українська мова, українська література, зарубіжна література;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поєднання предметів та інтегрованих курсів – українська мова та інтегрований курс літератур (української та зарубіжної);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інтегрований курсу </a:t>
            </a:r>
            <a:r>
              <a:rPr lang="uk-UA" dirty="0" err="1"/>
              <a:t>країнської</a:t>
            </a:r>
            <a:r>
              <a:rPr lang="uk-UA" dirty="0"/>
              <a:t> мови та літератури та предмет зарубіжна література; інтегрований мовно-літературний курс. </a:t>
            </a:r>
            <a:br>
              <a:rPr lang="uk-UA" dirty="0"/>
            </a:br>
            <a:endParaRPr lang="uk-UA" dirty="0"/>
          </a:p>
          <a:p>
            <a:r>
              <a:rPr lang="uk-UA" sz="2000" b="1" dirty="0"/>
              <a:t>За умови організації вивчення окремих предметів рекомендований</a:t>
            </a:r>
            <a:br>
              <a:rPr lang="uk-UA" sz="2000" b="1" dirty="0"/>
            </a:br>
            <a:r>
              <a:rPr lang="uk-UA" sz="2000" b="1" dirty="0"/>
              <a:t>розподіл годин тижневого навантаження в 7-9 класах є таким: українська мова -</a:t>
            </a:r>
            <a:br>
              <a:rPr lang="uk-UA" sz="2000" b="1" dirty="0"/>
            </a:br>
            <a:r>
              <a:rPr lang="uk-UA" sz="2000" b="1" dirty="0"/>
              <a:t>3 години, українська література - 2 години, зарубіжна література - 1,5 години,</a:t>
            </a:r>
            <a:br>
              <a:rPr lang="uk-UA" sz="2000" b="1" dirty="0"/>
            </a:br>
            <a:r>
              <a:rPr lang="uk-UA" sz="2000" b="1" dirty="0"/>
              <a:t>іноземна мова – 3,5 години.</a:t>
            </a:r>
            <a:br>
              <a:rPr lang="uk-UA" sz="2000" b="1" dirty="0"/>
            </a:br>
            <a:endParaRPr lang="uk-UA" sz="2000" b="1" dirty="0"/>
          </a:p>
          <a:p>
            <a:r>
              <a:rPr lang="uk-UA" dirty="0"/>
              <a:t>Заклад освіти може здійснювати перерозподіл навчальних годин між предметами галузі в межах визначеної кількості годин на вивчення мовно-літературної освітньої галузі, враховуючи освітні потреби учнів, що відображається в освітній програмі закладу. </a:t>
            </a:r>
            <a:br>
              <a:rPr lang="uk-UA" dirty="0"/>
            </a:br>
            <a:endParaRPr lang="uk-UA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FF79DD4-F58F-4938-B75B-B6994A3F69C5}"/>
              </a:ext>
            </a:extLst>
          </p:cNvPr>
          <p:cNvSpPr/>
          <p:nvPr/>
        </p:nvSpPr>
        <p:spPr>
          <a:xfrm>
            <a:off x="416880" y="1"/>
            <a:ext cx="433283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5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501BA2-239A-4F3D-A973-D22BCB5FE771}"/>
              </a:ext>
            </a:extLst>
          </p:cNvPr>
          <p:cNvSpPr txBox="1"/>
          <p:nvPr/>
        </p:nvSpPr>
        <p:spPr>
          <a:xfrm>
            <a:off x="958469" y="333137"/>
            <a:ext cx="1068572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uk-UA" sz="2000" dirty="0"/>
              <a:t>Педагогічний колектив закладу освіти може використовувати в освітньому процесі:</a:t>
            </a:r>
          </a:p>
          <a:p>
            <a:pPr rtl="0" fontAlgn="base"/>
            <a:endParaRPr lang="uk-UA" sz="2000" dirty="0"/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uk-UA" sz="2000" b="1" dirty="0"/>
              <a:t>модельні навчальні програми із зазначенням кількості годин</a:t>
            </a:r>
            <a:r>
              <a:rPr lang="uk-UA" sz="2000" dirty="0"/>
              <a:t>, необхідної на провадження послідовності досягнення результатів навчання учнів з відповідних навчальних предметів (інтегрованих курсів), їхнього змісту та видів навчальної діяльності учнів;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uk-UA" sz="2000" b="1" dirty="0"/>
              <a:t>навчальні програми, розроблені на основі модельних навчальних програм авторськими колективами відповідних модельних навчальних програм</a:t>
            </a:r>
            <a:r>
              <a:rPr lang="uk-UA" sz="2000" dirty="0"/>
              <a:t>, де зазначено кількість годин, необхідну на провадження послідовності досягнення результатів навчання учнів з відповідних навчальних предметів (інтегрованих курсів), їхнього змісту та видів навчальної діяльності учнів;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uk-UA" sz="2000" b="1" dirty="0"/>
              <a:t>навчальні програми, розроблені вчителями на основі модельних навчальних програм</a:t>
            </a:r>
            <a:r>
              <a:rPr lang="uk-UA" sz="2000" dirty="0"/>
              <a:t>, що містять опис результатів навчання учнів з навчальних предметів (інтегрованих курсів) в обсязі не меншому ніж встановлено відповідними модельними навчальними програмами із зазначенням кількості годин, необхідної для провадження послідовності досягнення результатів навчання учнів з відповідних навчальних предметів (інтегрованих курсів), їхнього змісту та видів навчальної діяльності учнів;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uk-UA" sz="2000" b="1" dirty="0"/>
              <a:t>навчальні програми курсів за вибором</a:t>
            </a:r>
            <a:r>
              <a:rPr lang="uk-UA" sz="2000" dirty="0"/>
              <a:t>, які мають відповідний гриф і входять до Переліку навчальних програм, підручників та навчально-методичних посібників, рекомендованих МОН для використання у закладах загальної середньої освіти. </a:t>
            </a:r>
            <a:br>
              <a:rPr lang="uk-UA" sz="2000" dirty="0"/>
            </a:br>
            <a:r>
              <a:rPr lang="uk-UA" sz="2000" dirty="0"/>
              <a:t> </a:t>
            </a:r>
          </a:p>
          <a:p>
            <a:pPr algn="just" rtl="0" fontAlgn="base"/>
            <a:endParaRPr lang="uk-UA" dirty="0">
              <a:solidFill>
                <a:srgbClr val="333333"/>
              </a:solidFill>
              <a:latin typeface="innerspace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F37209E-009E-4C52-9450-358F9E54635C}"/>
              </a:ext>
            </a:extLst>
          </p:cNvPr>
          <p:cNvSpPr/>
          <p:nvPr/>
        </p:nvSpPr>
        <p:spPr>
          <a:xfrm>
            <a:off x="290178" y="1"/>
            <a:ext cx="433283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6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8E3B1-713F-4CEC-BDEF-48E31D769198}"/>
              </a:ext>
            </a:extLst>
          </p:cNvPr>
          <p:cNvSpPr txBox="1"/>
          <p:nvPr/>
        </p:nvSpPr>
        <p:spPr>
          <a:xfrm>
            <a:off x="1399142" y="1472653"/>
            <a:ext cx="98600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На основі модельної та/або затвердженої педагогічною радою навчальної програми навчального предмета (інтегрованого курсу) вчитель складає календарно-тематичне планування з урахуванням навчальних можливостей учнів класу. </a:t>
            </a:r>
          </a:p>
          <a:p>
            <a:endParaRPr lang="uk-UA" sz="2400" dirty="0"/>
          </a:p>
          <a:p>
            <a:r>
              <a:rPr lang="uk-UA" sz="2400" dirty="0"/>
              <a:t>Календарно-тематичне та поурочне планування здійснюється</a:t>
            </a:r>
            <a:br>
              <a:rPr lang="uk-UA" sz="2400" dirty="0"/>
            </a:br>
            <a:r>
              <a:rPr lang="uk-UA" sz="2400" dirty="0"/>
              <a:t>вчителем у довільній формі, зокрема з використанням друкованих чи електронних джерел тощо </a:t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58D2706-B69C-4925-B60B-FBC02FC9B465}"/>
              </a:ext>
            </a:extLst>
          </p:cNvPr>
          <p:cNvSpPr/>
          <p:nvPr/>
        </p:nvSpPr>
        <p:spPr>
          <a:xfrm>
            <a:off x="477465" y="93869"/>
            <a:ext cx="433283" cy="6857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71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1176</Words>
  <Application>Microsoft Office PowerPoint</Application>
  <PresentationFormat>Широкий екран</PresentationFormat>
  <Paragraphs>55</Paragraphs>
  <Slides>13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innerspace</vt:lpstr>
      <vt:lpstr>Lucida Grande</vt:lpstr>
      <vt:lpstr>ProximaNova</vt:lpstr>
      <vt:lpstr>Times New Roman</vt:lpstr>
      <vt:lpstr>TimesNewRomanPSMT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21</cp:revision>
  <dcterms:created xsi:type="dcterms:W3CDTF">2024-04-17T19:27:53Z</dcterms:created>
  <dcterms:modified xsi:type="dcterms:W3CDTF">2024-04-18T13:38:34Z</dcterms:modified>
</cp:coreProperties>
</file>